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16"/>
  </p:notesMasterIdLst>
  <p:handoutMasterIdLst>
    <p:handoutMasterId r:id="rId117"/>
  </p:handoutMasterIdLst>
  <p:sldIdLst>
    <p:sldId id="444" r:id="rId3"/>
    <p:sldId id="445" r:id="rId4"/>
    <p:sldId id="446" r:id="rId5"/>
    <p:sldId id="309" r:id="rId6"/>
    <p:sldId id="310" r:id="rId7"/>
    <p:sldId id="311" r:id="rId8"/>
    <p:sldId id="469" r:id="rId9"/>
    <p:sldId id="458" r:id="rId10"/>
    <p:sldId id="314" r:id="rId11"/>
    <p:sldId id="315" r:id="rId12"/>
    <p:sldId id="316" r:id="rId13"/>
    <p:sldId id="317" r:id="rId14"/>
    <p:sldId id="454" r:id="rId15"/>
    <p:sldId id="455" r:id="rId16"/>
    <p:sldId id="470" r:id="rId17"/>
    <p:sldId id="321" r:id="rId18"/>
    <p:sldId id="322" r:id="rId19"/>
    <p:sldId id="457" r:id="rId20"/>
    <p:sldId id="323" r:id="rId21"/>
    <p:sldId id="324" r:id="rId22"/>
    <p:sldId id="471" r:id="rId23"/>
    <p:sldId id="326" r:id="rId24"/>
    <p:sldId id="459" r:id="rId25"/>
    <p:sldId id="330" r:id="rId26"/>
    <p:sldId id="331" r:id="rId27"/>
    <p:sldId id="332" r:id="rId28"/>
    <p:sldId id="333" r:id="rId29"/>
    <p:sldId id="334" r:id="rId30"/>
    <p:sldId id="335" r:id="rId31"/>
    <p:sldId id="336" r:id="rId32"/>
    <p:sldId id="337" r:id="rId33"/>
    <p:sldId id="338" r:id="rId34"/>
    <p:sldId id="339" r:id="rId35"/>
    <p:sldId id="340" r:id="rId36"/>
    <p:sldId id="341" r:id="rId37"/>
    <p:sldId id="342" r:id="rId38"/>
    <p:sldId id="343" r:id="rId39"/>
    <p:sldId id="344" r:id="rId40"/>
    <p:sldId id="345" r:id="rId41"/>
    <p:sldId id="346" r:id="rId42"/>
    <p:sldId id="347" r:id="rId43"/>
    <p:sldId id="461" r:id="rId44"/>
    <p:sldId id="348" r:id="rId45"/>
    <p:sldId id="349" r:id="rId46"/>
    <p:sldId id="350" r:id="rId47"/>
    <p:sldId id="351" r:id="rId48"/>
    <p:sldId id="352" r:id="rId49"/>
    <p:sldId id="353" r:id="rId50"/>
    <p:sldId id="354" r:id="rId51"/>
    <p:sldId id="463" r:id="rId52"/>
    <p:sldId id="355" r:id="rId53"/>
    <p:sldId id="356" r:id="rId54"/>
    <p:sldId id="357" r:id="rId55"/>
    <p:sldId id="358" r:id="rId56"/>
    <p:sldId id="464" r:id="rId57"/>
    <p:sldId id="359" r:id="rId58"/>
    <p:sldId id="360" r:id="rId59"/>
    <p:sldId id="466" r:id="rId60"/>
    <p:sldId id="472" r:id="rId61"/>
    <p:sldId id="362" r:id="rId62"/>
    <p:sldId id="363" r:id="rId63"/>
    <p:sldId id="364" r:id="rId64"/>
    <p:sldId id="365" r:id="rId65"/>
    <p:sldId id="366" r:id="rId66"/>
    <p:sldId id="367" r:id="rId67"/>
    <p:sldId id="467" r:id="rId68"/>
    <p:sldId id="473" r:id="rId69"/>
    <p:sldId id="370" r:id="rId70"/>
    <p:sldId id="371" r:id="rId71"/>
    <p:sldId id="372" r:id="rId72"/>
    <p:sldId id="373" r:id="rId73"/>
    <p:sldId id="430" r:id="rId74"/>
    <p:sldId id="375" r:id="rId75"/>
    <p:sldId id="376" r:id="rId76"/>
    <p:sldId id="377" r:id="rId77"/>
    <p:sldId id="474" r:id="rId78"/>
    <p:sldId id="379" r:id="rId79"/>
    <p:sldId id="380" r:id="rId80"/>
    <p:sldId id="475" r:id="rId81"/>
    <p:sldId id="382" r:id="rId82"/>
    <p:sldId id="383" r:id="rId83"/>
    <p:sldId id="440" r:id="rId84"/>
    <p:sldId id="385" r:id="rId85"/>
    <p:sldId id="386" r:id="rId86"/>
    <p:sldId id="387" r:id="rId87"/>
    <p:sldId id="388" r:id="rId88"/>
    <p:sldId id="476" r:id="rId89"/>
    <p:sldId id="390" r:id="rId90"/>
    <p:sldId id="391" r:id="rId91"/>
    <p:sldId id="468" r:id="rId92"/>
    <p:sldId id="392" r:id="rId93"/>
    <p:sldId id="393" r:id="rId94"/>
    <p:sldId id="394" r:id="rId95"/>
    <p:sldId id="395" r:id="rId96"/>
    <p:sldId id="396" r:id="rId97"/>
    <p:sldId id="397" r:id="rId98"/>
    <p:sldId id="398" r:id="rId99"/>
    <p:sldId id="399" r:id="rId100"/>
    <p:sldId id="477" r:id="rId101"/>
    <p:sldId id="401" r:id="rId102"/>
    <p:sldId id="402" r:id="rId103"/>
    <p:sldId id="403" r:id="rId104"/>
    <p:sldId id="404" r:id="rId105"/>
    <p:sldId id="405" r:id="rId106"/>
    <p:sldId id="406" r:id="rId107"/>
    <p:sldId id="407" r:id="rId108"/>
    <p:sldId id="408" r:id="rId109"/>
    <p:sldId id="409" r:id="rId110"/>
    <p:sldId id="410" r:id="rId111"/>
    <p:sldId id="411" r:id="rId112"/>
    <p:sldId id="412" r:id="rId113"/>
    <p:sldId id="413" r:id="rId114"/>
    <p:sldId id="305" r:id="rId115"/>
  </p:sldIdLst>
  <p:sldSz cx="9144000" cy="6858000" type="screen4x3"/>
  <p:notesSz cx="6858000" cy="9144000"/>
  <p:defaultTextStyle>
    <a:defPPr>
      <a:defRPr lang="vi"/>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1003"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68" autoAdjust="0"/>
    <p:restoredTop sz="93796" autoAdjust="0"/>
  </p:normalViewPr>
  <p:slideViewPr>
    <p:cSldViewPr snapToGrid="0" snapToObjects="1">
      <p:cViewPr varScale="1">
        <p:scale>
          <a:sx n="65" d="100"/>
          <a:sy n="65" d="100"/>
        </p:scale>
        <p:origin x="636" y="66"/>
      </p:cViewPr>
      <p:guideLst>
        <p:guide orient="horz" pos="1003"/>
        <p:guide pos="2880"/>
      </p:guideLst>
    </p:cSldViewPr>
  </p:slideViewPr>
  <p:outlineViewPr>
    <p:cViewPr>
      <p:scale>
        <a:sx n="33" d="100"/>
        <a:sy n="33" d="100"/>
      </p:scale>
      <p:origin x="0" y="-3228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handoutMaster" Target="handoutMasters/handoutMaster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viewProps" Target="view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Header Placeholder 1"/>
          <p:cNvSpPr>
            <a:spLocks noGrp="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en-US" dirty="0"/>
          </a:p>
        </p:txBody>
      </p:sp>
      <p:sp>
        <p:nvSpPr>
          <p:cNvPr id="37891" name="Date Placeholder 2"/>
          <p:cNvSpPr>
            <a:spLocks noGrp="1"/>
          </p:cNvSpPr>
          <p:nvPr>
            <p:ph type="dt" sz="quarter"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BB6F8097-B864-407E-8832-47DB665BC3CF}" type="datetimeFigureOut">
              <a:rPr lang="en-US" altLang="en-US"/>
              <a:pPr>
                <a:defRPr/>
              </a:pPr>
              <a:t>4/17/2018</a:t>
            </a:fld>
            <a:endParaRPr lang="en-US" altLang="en-US" dirty="0"/>
          </a:p>
        </p:txBody>
      </p:sp>
      <p:sp>
        <p:nvSpPr>
          <p:cNvPr id="37892" name="Footer Placeholder 3"/>
          <p:cNvSpPr>
            <a:spLocks noGrp="1"/>
          </p:cNvSpPr>
          <p:nvPr>
            <p:ph type="ftr" sz="quarter" idx="2"/>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en-US" dirty="0"/>
          </a:p>
        </p:txBody>
      </p:sp>
      <p:sp>
        <p:nvSpPr>
          <p:cNvPr id="37893" name="Slide Number Placeholder 4"/>
          <p:cNvSpPr>
            <a:spLocks noGrp="1"/>
          </p:cNvSpPr>
          <p:nvPr>
            <p:ph type="sldNum" sz="quarter" idx="3"/>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DD51280-DD86-4252-9278-1D783C18931F}"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Shape 3"/>
          <p:cNvSpPr txBox="1">
            <a:spLocks noGrp="1"/>
          </p:cNvSpPr>
          <p:nvPr>
            <p:ph type="hdr" idx="2"/>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defRPr sz="1200"/>
            </a:lvl1pPr>
          </a:lstStyle>
          <a:p>
            <a:pPr>
              <a:defRPr/>
            </a:pPr>
            <a:endParaRPr lang="en-US" altLang="en-US" dirty="0"/>
          </a:p>
        </p:txBody>
      </p:sp>
      <p:sp>
        <p:nvSpPr>
          <p:cNvPr id="36867" name="Shape 4"/>
          <p:cNvSpPr txBox="1">
            <a:spLocks noGrp="1"/>
          </p:cNvSpPr>
          <p:nvPr>
            <p:ph type="dt" idx="10"/>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algn="r" eaLnBrk="1" hangingPunct="1">
              <a:defRPr sz="1200"/>
            </a:lvl1pPr>
          </a:lstStyle>
          <a:p>
            <a:pPr>
              <a:defRPr/>
            </a:pPr>
            <a:endParaRPr lang="en-US" altLang="en-US" dirty="0"/>
          </a:p>
        </p:txBody>
      </p:sp>
      <p:sp>
        <p:nvSpPr>
          <p:cNvPr id="35844" name="Shape 5"/>
          <p:cNvSpPr>
            <a:spLocks noGrp="1" noRot="1" noChangeAspect="1"/>
          </p:cNvSpPr>
          <p:nvPr>
            <p:ph type="sldImg" idx="3"/>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w="12700" cap="flat"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 name="Shape 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36870" name="Shape 7"/>
          <p:cNvSpPr txBox="1">
            <a:spLocks noGrp="1"/>
          </p:cNvSpPr>
          <p:nvPr>
            <p:ph type="ftr" idx="11"/>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200"/>
            </a:lvl1pPr>
          </a:lstStyle>
          <a:p>
            <a:pPr>
              <a:defRPr/>
            </a:pPr>
            <a:endParaRPr lang="en-US" altLang="en-US" dirty="0"/>
          </a:p>
        </p:txBody>
      </p:sp>
      <p:sp>
        <p:nvSpPr>
          <p:cNvPr id="36871" name="Shape 8"/>
          <p:cNvSpPr txBox="1">
            <a:spLocks noGrp="1"/>
          </p:cNvSpPr>
          <p:nvPr>
            <p:ph type="sldNum" idx="12"/>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b" anchorCtr="0" compatLnSpc="1">
            <a:prstTxWarp prst="textNoShape">
              <a:avLst/>
            </a:prstTxWarp>
          </a:bodyPr>
          <a:lstStyle>
            <a:lvl1pPr algn="r" eaLnBrk="1" hangingPunct="1">
              <a:buSzPct val="25000"/>
              <a:defRPr sz="1200"/>
            </a:lvl1pPr>
          </a:lstStyle>
          <a:p>
            <a:pPr>
              <a:defRPr/>
            </a:pPr>
            <a:fld id="{585C1C1D-07A6-4E4D-A7AE-E925EAE6F516}" type="slidenum">
              <a:rPr lang="en-US" altLang="en-US"/>
              <a:pPr>
                <a:defRPr/>
              </a:pPr>
              <a:t>‹#›</a:t>
            </a:fld>
            <a:endParaRPr lang="en-US" altLang="en-US" dirty="0"/>
          </a:p>
        </p:txBody>
      </p:sp>
    </p:spTree>
  </p:cSld>
  <p:clrMap bg1="lt1" tx1="dk1" bg2="dk2" tx2="lt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a:headEnd/>
            <a:tailEnd/>
          </a:ln>
        </p:spPr>
      </p:sp>
      <p:sp>
        <p:nvSpPr>
          <p:cNvPr id="3891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xmlns:a="http://schemas.openxmlformats.org/drawingml/2006/main" eaLnBrk="1" hangingPunct="1">
              <a:spcBef>
                <a:spcPct val="0"/>
              </a:spcBef>
            </a:pPr>
            <a:r xmlns:a="http://schemas.openxmlformats.org/drawingml/2006/main">
              <a:rPr lang="vi"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Nếu bản trình bày PowerPoint này chứa các phương trình toán học, bạn có thể cần kiểm tra xem máy tính của mình đã được cài đặt phần mềm sau chưa:</a:t>
            </a:r>
          </a:p>
          <a:p>
            <a:pPr xmlns:a="http://schemas.openxmlformats.org/drawingml/2006/main" eaLnBrk="1" hangingPunct="1">
              <a:spcBef>
                <a:spcPct val="0"/>
              </a:spcBef>
            </a:pPr>
            <a:r xmlns:a="http://schemas.openxmlformats.org/drawingml/2006/main">
              <a:rPr lang="vi"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1) Plugin MathType</a:t>
            </a:r>
          </a:p>
          <a:p>
            <a:pPr xmlns:a="http://schemas.openxmlformats.org/drawingml/2006/main" eaLnBrk="1" hangingPunct="1">
              <a:spcBef>
                <a:spcPct val="0"/>
              </a:spcBef>
            </a:pPr>
            <a:r xmlns:a="http://schemas.openxmlformats.org/drawingml/2006/main">
              <a:rPr lang="vi"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2) Math Player (có sẵn phiên bản miễn phí)</a:t>
            </a:r>
          </a:p>
          <a:p>
            <a:pPr xmlns:a="http://schemas.openxmlformats.org/drawingml/2006/main" eaLnBrk="1" hangingPunct="1">
              <a:spcBef>
                <a:spcPct val="0"/>
              </a:spcBef>
            </a:pPr>
            <a:r xmlns:a="http://schemas.openxmlformats.org/drawingml/2006/main">
              <a:rPr lang="vi"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3) Trình đọc NVDA (có sẵn phiên bản miễn phí)</a:t>
            </a:r>
          </a:p>
        </p:txBody>
      </p:sp>
      <p:sp>
        <p:nvSpPr>
          <p:cNvPr id="38916"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3CD44D88-2CAE-4631-A98E-1A84D4F41A5A}" type="slidenum">
              <a:rPr lang="en-US" altLang="en-US" sz="1200" smtClean="0"/>
              <a:pPr/>
              <a:t>1</a:t>
            </a:fld>
            <a:endParaRPr lang="en-US" altLang="en-US" sz="120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a:headEnd/>
            <a:tailEnd/>
          </a:ln>
        </p:spPr>
      </p:sp>
      <p:sp>
        <p:nvSpPr>
          <p:cNvPr id="70659"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 name="Slide Number Placeholder 3"/>
          <p:cNvSpPr>
            <a:spLocks noGrp="1"/>
          </p:cNvSpPr>
          <p:nvPr>
            <p:ph type="sldNum" sz="quarter" idx="12"/>
          </p:nvPr>
        </p:nvSpPr>
        <p:spPr/>
        <p:txBody>
          <a:bodyPr>
            <a:noAutofit/>
          </a:bodyPr>
          <a:lstStyle/>
          <a:p>
            <a:pPr xmlns:a="http://schemas.openxmlformats.org/drawingml/2006/main" algn="l" eaLnBrk="0" hangingPunct="0">
              <a:spcBef>
                <a:spcPct val="30000"/>
              </a:spcBef>
              <a:buSzTx/>
              <a:defRPr/>
            </a:pPr>
            <a:r xmlns:a="http://schemas.openxmlformats.org/drawingml/2006/main">
              <a:rPr lang="vi" dirty="0">
                <a:latin typeface="Times New Roman" charset="0"/>
                <a:ea typeface="ＭＳ Ｐゴシック" charset="0"/>
                <a:cs typeface="+mn-cs"/>
                <a:sym typeface="Arial"/>
              </a:rPr>
              <a:t>Kurose và Ross quên nói bất cứ điều gì về việc gói carry và thêm nó vào phần thứ tự thấp</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a:headEnd/>
            <a:tailEnd/>
          </a:ln>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pPr/>
              <a:t>21</a:t>
            </a:fld>
            <a:endParaRPr lang="en-US" altLang="en-US" sz="1200" dirty="0" smtClean="0"/>
          </a:p>
        </p:txBody>
      </p:sp>
    </p:spTree>
    <p:extLst>
      <p:ext uri="{BB962C8B-B14F-4D97-AF65-F5344CB8AC3E}">
        <p14:creationId xmlns:p14="http://schemas.microsoft.com/office/powerpoint/2010/main" val="2927535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pPr>
                <a:defRPr/>
              </a:pPr>
              <a:t>22</a:t>
            </a:fld>
            <a:endParaRPr lang="en-US" altLang="en-US" dirty="0"/>
          </a:p>
        </p:txBody>
      </p:sp>
    </p:spTree>
    <p:extLst>
      <p:ext uri="{BB962C8B-B14F-4D97-AF65-F5344CB8AC3E}">
        <p14:creationId xmlns:p14="http://schemas.microsoft.com/office/powerpoint/2010/main" val="1506316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a:headEnd/>
            <a:tailEnd/>
          </a:ln>
        </p:spPr>
      </p:sp>
      <p:sp>
        <p:nvSpPr>
          <p:cNvPr id="7885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78852"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0AC0DD-AC56-4C8D-AEBA-C559B45853BB}" type="slidenum">
              <a:rPr lang="en-US" altLang="en-US" sz="1200" smtClean="0"/>
              <a:pPr/>
              <a:t>25</a:t>
            </a:fld>
            <a:endParaRPr lang="en-US" altLang="en-US" sz="1200"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a:headEnd/>
            <a:tailEnd/>
          </a:ln>
        </p:spPr>
      </p:sp>
      <p:sp>
        <p:nvSpPr>
          <p:cNvPr id="81923"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81924"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DB0C896A-1A1E-4D0E-93BC-5C6DDBA0AA3A}" type="slidenum">
              <a:rPr lang="en-US" altLang="en-US" sz="1200" smtClean="0"/>
              <a:pPr/>
              <a:t>27</a:t>
            </a:fld>
            <a:endParaRPr lang="en-US" altLang="en-US" sz="1200"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a:headEnd/>
            <a:tailEnd/>
          </a:ln>
        </p:spPr>
      </p:sp>
      <p:sp>
        <p:nvSpPr>
          <p:cNvPr id="9011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90116"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823AF9DC-21A6-4887-8DFE-FC78F5E75C6F}" type="slidenum">
              <a:rPr lang="en-US" altLang="en-US" sz="1200" smtClean="0"/>
              <a:pPr/>
              <a:t>34</a:t>
            </a:fld>
            <a:endParaRPr lang="en-US" altLang="en-US" sz="1200"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a:headEnd/>
            <a:tailEnd/>
          </a:ln>
        </p:spPr>
      </p:sp>
      <p:sp>
        <p:nvSpPr>
          <p:cNvPr id="9421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94212"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F1157651-B821-416A-A969-7195750201C8}" type="slidenum">
              <a:rPr lang="en-US" altLang="en-US" sz="1200" smtClean="0"/>
              <a:pPr/>
              <a:t>37</a:t>
            </a:fld>
            <a:endParaRPr lang="en-US" altLang="en-US" sz="1200"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a:headEnd/>
            <a:tailEnd/>
          </a:ln>
        </p:spPr>
      </p:sp>
      <p:sp>
        <p:nvSpPr>
          <p:cNvPr id="9830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9830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8726B140-1DEC-4BAD-ABBF-DB75871D03CD}" type="slidenum">
              <a:rPr lang="en-US" altLang="en-US" sz="1200" smtClean="0"/>
              <a:pPr/>
              <a:t>40</a:t>
            </a:fld>
            <a:endParaRPr lang="en-US" altLang="en-US" sz="1200"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a:headEnd/>
            <a:tailEnd/>
          </a:ln>
        </p:spPr>
      </p:sp>
      <p:sp>
        <p:nvSpPr>
          <p:cNvPr id="10035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0356"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4CB80351-2359-49C3-9306-632008D97DE6}" type="slidenum">
              <a:rPr lang="en-US" altLang="en-US" sz="1200" smtClean="0"/>
              <a:pPr/>
              <a:t>41</a:t>
            </a:fld>
            <a:endParaRPr lang="en-US" altLang="en-US" sz="1200"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a:headEnd/>
            <a:tailEnd/>
          </a:ln>
        </p:spPr>
      </p:sp>
      <p:sp>
        <p:nvSpPr>
          <p:cNvPr id="10445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452"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479F583F-DF72-4CEF-BC91-60D51932175B}" type="slidenum">
              <a:rPr lang="en-US" altLang="en-US" sz="1200" smtClean="0"/>
              <a:pPr/>
              <a:t>44</a:t>
            </a:fld>
            <a:endParaRPr lang="en-US" altLang="en-US" sz="1200"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a:headEnd/>
            <a:tailEnd/>
          </a:ln>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pPr/>
              <a:t>3</a:t>
            </a:fld>
            <a:endParaRPr lang="en-US" altLang="en-US" sz="1200"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pPr>
                <a:defRPr/>
              </a:pPr>
              <a:t>45</a:t>
            </a:fld>
            <a:endParaRPr lang="en-US" altLang="en-US" dirty="0"/>
          </a:p>
        </p:txBody>
      </p:sp>
    </p:spTree>
    <p:extLst>
      <p:ext uri="{BB962C8B-B14F-4D97-AF65-F5344CB8AC3E}">
        <p14:creationId xmlns:p14="http://schemas.microsoft.com/office/powerpoint/2010/main" val="2384511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a:headEnd/>
            <a:tailEnd/>
          </a:ln>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pPr/>
              <a:t>59</a:t>
            </a:fld>
            <a:endParaRPr lang="en-US" altLang="en-US" sz="1200" dirty="0" smtClean="0"/>
          </a:p>
        </p:txBody>
      </p:sp>
    </p:spTree>
    <p:extLst>
      <p:ext uri="{BB962C8B-B14F-4D97-AF65-F5344CB8AC3E}">
        <p14:creationId xmlns:p14="http://schemas.microsoft.com/office/powerpoint/2010/main" val="664594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pPr>
                <a:defRPr/>
              </a:pPr>
              <a:t>62</a:t>
            </a:fld>
            <a:endParaRPr lang="en-US" altLang="en-US" dirty="0"/>
          </a:p>
        </p:txBody>
      </p:sp>
    </p:spTree>
    <p:extLst>
      <p:ext uri="{BB962C8B-B14F-4D97-AF65-F5344CB8AC3E}">
        <p14:creationId xmlns:p14="http://schemas.microsoft.com/office/powerpoint/2010/main" val="213709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a:headEnd/>
            <a:tailEnd/>
          </a:ln>
        </p:spPr>
      </p:sp>
      <p:sp>
        <p:nvSpPr>
          <p:cNvPr id="12595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25956"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BB604B7D-2F84-49F3-9C3F-9743569B0921}" type="slidenum">
              <a:rPr lang="en-US" altLang="en-US" sz="1200" smtClean="0"/>
              <a:pPr/>
              <a:t>64</a:t>
            </a:fld>
            <a:endParaRPr lang="en-US" altLang="en-US" sz="1200"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a:headEnd/>
            <a:tailEnd/>
          </a:ln>
        </p:spPr>
      </p:sp>
      <p:sp>
        <p:nvSpPr>
          <p:cNvPr id="12902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2902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836C18C8-AF39-42A3-9D75-0034C3126D56}" type="slidenum">
              <a:rPr lang="en-US" altLang="en-US" sz="1200" smtClean="0"/>
              <a:pPr/>
              <a:t>66</a:t>
            </a:fld>
            <a:endParaRPr lang="en-US" altLang="en-US" sz="1200"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a:headEnd/>
            <a:tailEnd/>
          </a:ln>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pPr/>
              <a:t>67</a:t>
            </a:fld>
            <a:endParaRPr lang="en-US" altLang="en-US" sz="1200" dirty="0" smtClean="0"/>
          </a:p>
        </p:txBody>
      </p:sp>
    </p:spTree>
    <p:extLst>
      <p:ext uri="{BB962C8B-B14F-4D97-AF65-F5344CB8AC3E}">
        <p14:creationId xmlns:p14="http://schemas.microsoft.com/office/powerpoint/2010/main" val="2280452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ln>
            <a:headEnd/>
            <a:tailEnd/>
          </a:ln>
        </p:spPr>
      </p:sp>
      <p:sp>
        <p:nvSpPr>
          <p:cNvPr id="132099"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2100"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47D4C947-9519-445D-BB80-ADAB53F430EA}" type="slidenum">
              <a:rPr lang="en-US" altLang="en-US" sz="1200" smtClean="0"/>
              <a:pPr/>
              <a:t>68</a:t>
            </a:fld>
            <a:endParaRPr lang="en-US" altLang="en-US" sz="1200"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a:headEnd/>
            <a:tailEnd/>
          </a:ln>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pPr/>
              <a:t>76</a:t>
            </a:fld>
            <a:endParaRPr lang="en-US" altLang="en-US" sz="1200" dirty="0" smtClean="0"/>
          </a:p>
        </p:txBody>
      </p:sp>
    </p:spTree>
    <p:extLst>
      <p:ext uri="{BB962C8B-B14F-4D97-AF65-F5344CB8AC3E}">
        <p14:creationId xmlns:p14="http://schemas.microsoft.com/office/powerpoint/2010/main" val="207823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ln>
            <a:headEnd/>
            <a:tailEnd/>
          </a:ln>
        </p:spPr>
      </p:sp>
      <p:sp>
        <p:nvSpPr>
          <p:cNvPr id="143363"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43364"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4E0CD884-438D-45F9-9566-03EF70AEEC61}" type="slidenum">
              <a:rPr lang="en-US" altLang="en-US" sz="1200" smtClean="0"/>
              <a:pPr/>
              <a:t>78</a:t>
            </a:fld>
            <a:endParaRPr lang="en-US" altLang="en-US" sz="1200"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a:headEnd/>
            <a:tailEnd/>
          </a:ln>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pPr/>
              <a:t>79</a:t>
            </a:fld>
            <a:endParaRPr lang="en-US" altLang="en-US" sz="1200" dirty="0" smtClean="0"/>
          </a:p>
        </p:txBody>
      </p:sp>
    </p:spTree>
    <p:extLst>
      <p:ext uri="{BB962C8B-B14F-4D97-AF65-F5344CB8AC3E}">
        <p14:creationId xmlns:p14="http://schemas.microsoft.com/office/powerpoint/2010/main" val="3363970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a:headEnd/>
            <a:tailEnd/>
          </a:ln>
        </p:spPr>
      </p:sp>
      <p:sp>
        <p:nvSpPr>
          <p:cNvPr id="45059"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5060"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3905FDF9-57AC-49A1-9DBB-99F3ECFE2181}" type="slidenum">
              <a:rPr lang="en-US" altLang="en-US" sz="1200" smtClean="0"/>
              <a:pPr/>
              <a:t>4</a:t>
            </a:fld>
            <a:endParaRPr lang="en-US" altLang="en-US" sz="1200"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a:headEnd/>
            <a:tailEnd/>
          </a:ln>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pPr/>
              <a:t>87</a:t>
            </a:fld>
            <a:endParaRPr lang="en-US" altLang="en-US" sz="1200" dirty="0" smtClean="0"/>
          </a:p>
        </p:txBody>
      </p:sp>
    </p:spTree>
    <p:extLst>
      <p:ext uri="{BB962C8B-B14F-4D97-AF65-F5344CB8AC3E}">
        <p14:creationId xmlns:p14="http://schemas.microsoft.com/office/powerpoint/2010/main" val="2595080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a:headEnd/>
            <a:tailEnd/>
          </a:ln>
        </p:spPr>
      </p:sp>
      <p:sp>
        <p:nvSpPr>
          <p:cNvPr id="15565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55652"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7FBF4E7F-01AD-4D48-9714-3B1F266E329F}" type="slidenum">
              <a:rPr lang="en-US" altLang="en-US" sz="1200" smtClean="0"/>
              <a:pPr/>
              <a:t>89</a:t>
            </a:fld>
            <a:endParaRPr lang="en-US" altLang="en-US" sz="1200"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ln>
            <a:headEnd/>
            <a:tailEnd/>
          </a:ln>
        </p:spPr>
      </p:sp>
      <p:sp>
        <p:nvSpPr>
          <p:cNvPr id="157699"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57700"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B3428CE1-2B03-442F-8E39-DDF3EBBFEB1C}" type="slidenum">
              <a:rPr lang="en-US" altLang="en-US" sz="1200" smtClean="0"/>
              <a:pPr/>
              <a:t>90</a:t>
            </a:fld>
            <a:endParaRPr lang="en-US" altLang="en-US" sz="1200"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a:headEnd/>
            <a:tailEnd/>
          </a:ln>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pPr/>
              <a:t>99</a:t>
            </a:fld>
            <a:endParaRPr lang="en-US" altLang="en-US" sz="1200" dirty="0" smtClean="0"/>
          </a:p>
        </p:txBody>
      </p:sp>
    </p:spTree>
    <p:extLst>
      <p:ext uri="{BB962C8B-B14F-4D97-AF65-F5344CB8AC3E}">
        <p14:creationId xmlns:p14="http://schemas.microsoft.com/office/powerpoint/2010/main" val="15410143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pPr>
                <a:defRPr/>
              </a:pPr>
              <a:t>104</a:t>
            </a:fld>
            <a:endParaRPr lang="en-US" altLang="en-US" dirty="0"/>
          </a:p>
        </p:txBody>
      </p:sp>
    </p:spTree>
    <p:extLst>
      <p:ext uri="{BB962C8B-B14F-4D97-AF65-F5344CB8AC3E}">
        <p14:creationId xmlns:p14="http://schemas.microsoft.com/office/powerpoint/2010/main" val="1983161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pPr>
                <a:defRPr/>
              </a:pPr>
              <a:t>106</a:t>
            </a:fld>
            <a:endParaRPr lang="en-US" altLang="en-US" dirty="0"/>
          </a:p>
        </p:txBody>
      </p:sp>
    </p:spTree>
    <p:extLst>
      <p:ext uri="{BB962C8B-B14F-4D97-AF65-F5344CB8AC3E}">
        <p14:creationId xmlns:p14="http://schemas.microsoft.com/office/powerpoint/2010/main" val="41137246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pPr>
                <a:defRPr/>
              </a:pPr>
              <a:t>108</a:t>
            </a:fld>
            <a:endParaRPr lang="en-US" altLang="en-US" dirty="0"/>
          </a:p>
        </p:txBody>
      </p:sp>
    </p:spTree>
    <p:extLst>
      <p:ext uri="{BB962C8B-B14F-4D97-AF65-F5344CB8AC3E}">
        <p14:creationId xmlns:p14="http://schemas.microsoft.com/office/powerpoint/2010/main" val="19377262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pPr>
                <a:defRPr/>
              </a:pPr>
              <a:t>110</a:t>
            </a:fld>
            <a:endParaRPr lang="en-US" altLang="en-US" dirty="0"/>
          </a:p>
        </p:txBody>
      </p:sp>
    </p:spTree>
    <p:extLst>
      <p:ext uri="{BB962C8B-B14F-4D97-AF65-F5344CB8AC3E}">
        <p14:creationId xmlns:p14="http://schemas.microsoft.com/office/powerpoint/2010/main" val="1729164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pPr>
                <a:defRPr/>
              </a:pPr>
              <a:t>111</a:t>
            </a:fld>
            <a:endParaRPr lang="en-US" altLang="en-US" dirty="0"/>
          </a:p>
        </p:txBody>
      </p:sp>
    </p:spTree>
    <p:extLst>
      <p:ext uri="{BB962C8B-B14F-4D97-AF65-F5344CB8AC3E}">
        <p14:creationId xmlns:p14="http://schemas.microsoft.com/office/powerpoint/2010/main" val="3451808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a:ln>
            <a:headEnd/>
            <a:tailEnd/>
          </a:ln>
        </p:spPr>
      </p:sp>
      <p:sp>
        <p:nvSpPr>
          <p:cNvPr id="18227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82276"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2410494B-E858-49C9-B004-5A168812FE4B}" type="slidenum">
              <a:rPr lang="en-US" altLang="en-US" sz="1200" smtClean="0"/>
              <a:pPr/>
              <a:t>112</a:t>
            </a:fld>
            <a:endParaRPr lang="en-US" altLang="en-US" sz="1200"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a:headEnd/>
            <a:tailEnd/>
          </a:ln>
        </p:spPr>
      </p:sp>
      <p:sp>
        <p:nvSpPr>
          <p:cNvPr id="4710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710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7DE2D96E-828F-4CC9-BE13-FC03D665BD33}" type="slidenum">
              <a:rPr lang="en-US" altLang="en-US" sz="1200" smtClean="0"/>
              <a:pPr/>
              <a:t>5</a:t>
            </a:fld>
            <a:endParaRPr lang="en-US" altLang="en-US" sz="1200"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a:headEnd/>
            <a:tailEnd/>
          </a:ln>
        </p:spPr>
      </p:sp>
      <p:sp>
        <p:nvSpPr>
          <p:cNvPr id="4915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9156"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BB77E42-C0D5-4BB2-A449-19A42EBAFE0C}" type="slidenum">
              <a:rPr lang="en-US" altLang="en-US" sz="1200" smtClean="0"/>
              <a:pPr/>
              <a:t>6</a:t>
            </a:fld>
            <a:endParaRPr lang="en-US" altLang="en-US" sz="1200"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a:headEnd/>
            <a:tailEnd/>
          </a:ln>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pPr/>
              <a:t>7</a:t>
            </a:fld>
            <a:endParaRPr lang="en-US" altLang="en-US" sz="1200" dirty="0" smtClean="0"/>
          </a:p>
        </p:txBody>
      </p:sp>
    </p:spTree>
    <p:extLst>
      <p:ext uri="{BB962C8B-B14F-4D97-AF65-F5344CB8AC3E}">
        <p14:creationId xmlns:p14="http://schemas.microsoft.com/office/powerpoint/2010/main" val="1992426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a:headEnd/>
            <a:tailEnd/>
          </a:ln>
        </p:spPr>
      </p:sp>
      <p:sp>
        <p:nvSpPr>
          <p:cNvPr id="56323"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56324"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EFC0430A-0522-44A0-81D7-AAF44E513980}" type="slidenum">
              <a:rPr lang="en-US" altLang="en-US" sz="1200" smtClean="0"/>
              <a:pPr/>
              <a:t>10</a:t>
            </a:fld>
            <a:endParaRPr lang="en-US" altLang="en-US" sz="1200"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a:headEnd/>
            <a:tailEnd/>
          </a:ln>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pPr/>
              <a:t>15</a:t>
            </a:fld>
            <a:endParaRPr lang="en-US" altLang="en-US" sz="1200" dirty="0" smtClean="0"/>
          </a:p>
        </p:txBody>
      </p:sp>
    </p:spTree>
    <p:extLst>
      <p:ext uri="{BB962C8B-B14F-4D97-AF65-F5344CB8AC3E}">
        <p14:creationId xmlns:p14="http://schemas.microsoft.com/office/powerpoint/2010/main" val="2718245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a:headEnd/>
            <a:tailEnd/>
          </a:ln>
        </p:spPr>
      </p:sp>
      <p:sp>
        <p:nvSpPr>
          <p:cNvPr id="6861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68612"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C9DF746D-9FD1-4B97-8F2D-9AC69A722F4D}" type="slidenum">
              <a:rPr lang="en-US" altLang="en-US" sz="1200" smtClean="0"/>
              <a:pPr/>
              <a:t>19</a:t>
            </a:fld>
            <a:endParaRPr lang="en-US" altLang="en-US" sz="1200"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4" name="Shape 18"/>
          <p:cNvSpPr>
            <a:spLocks noChangeArrowheads="1"/>
          </p:cNvSpPr>
          <p:nvPr/>
        </p:nvSpPr>
        <p:spPr bwMode="auto">
          <a:xfrm>
            <a:off x="0" y="0"/>
            <a:ext cx="9144000" cy="3886200"/>
          </a:xfrm>
          <a:prstGeom prst="rect">
            <a:avLst/>
          </a:prstGeom>
          <a:solidFill>
            <a:srgbClr val="007FA3"/>
          </a:solidFill>
          <a:ln w="25400">
            <a:solidFill>
              <a:srgbClr val="007FA3"/>
            </a:solidFill>
            <a:round/>
            <a:headEnd/>
            <a:tailEnd/>
          </a:ln>
        </p:spPr>
        <p:txBody>
          <a:bodyPr lIns="91425" tIns="45700" rIns="91425" bIns="45700"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sz="1800" dirty="0" smtClean="0">
              <a:solidFill>
                <a:srgbClr val="FFFFFF"/>
              </a:solidFil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5" name="Shape 21"/>
          <p:cNvSpPr txBox="1">
            <a:spLocks noGrp="1"/>
          </p:cNvSpPr>
          <p:nvPr>
            <p:ph type="ftr" idx="10"/>
          </p:nvPr>
        </p:nvSpPr>
        <p:spPr/>
        <p:txBody>
          <a:bodyPr/>
          <a:lstStyle>
            <a:lvl1pPr>
              <a:defRPr/>
            </a:lvl1pPr>
          </a:lstStyle>
          <a:p>
            <a:pPr>
              <a:defRPr/>
            </a:pPr>
            <a:endParaRPr lang="en-US" altLang="en-US" dirty="0"/>
          </a:p>
        </p:txBody>
      </p:sp>
      <p:sp>
        <p:nvSpPr>
          <p:cNvPr id="6" name="Shape 22"/>
          <p:cNvSpPr txBox="1">
            <a:spLocks noGrp="1"/>
          </p:cNvSpPr>
          <p:nvPr>
            <p:ph type="dt" idx="11"/>
          </p:nvPr>
        </p:nvSpPr>
        <p:spPr/>
        <p:txBody>
          <a:bodyPr/>
          <a:lstStyle>
            <a:lvl1pPr>
              <a:defRPr/>
            </a:lvl1pPr>
          </a:lstStyle>
          <a:p>
            <a:pPr>
              <a:defRPr/>
            </a:pPr>
            <a:endParaRPr lang="en-US" altLang="en-US" dirty="0"/>
          </a:p>
        </p:txBody>
      </p:sp>
      <p:sp>
        <p:nvSpPr>
          <p:cNvPr id="7" name="Shape 23"/>
          <p:cNvSpPr txBox="1">
            <a:spLocks noGrp="1"/>
          </p:cNvSpPr>
          <p:nvPr>
            <p:ph type="sldNum" idx="12"/>
          </p:nvPr>
        </p:nvSpPr>
        <p:spPr/>
        <p:txBody>
          <a:bodyPr/>
          <a:lstStyle>
            <a:lvl1pPr>
              <a:defRPr/>
            </a:lvl1pPr>
          </a:lstStyle>
          <a:p>
            <a:pPr>
              <a:defRPr/>
            </a:pPr>
            <a:fld id="{139A1180-D90C-47C2-99E3-2C15B7F27AB9}" type="slidenum">
              <a:rPr lang="en-US" altLang="en-US"/>
              <a:pPr>
                <a:defRPr/>
              </a:pPr>
              <a:t>‹#›</a:t>
            </a:fld>
            <a:endParaRPr lang="en-US" altLang="en-US" dirty="0"/>
          </a:p>
        </p:txBody>
      </p:sp>
    </p:spTree>
    <p:extLst>
      <p:ext uri="{BB962C8B-B14F-4D97-AF65-F5344CB8AC3E}">
        <p14:creationId xmlns:p14="http://schemas.microsoft.com/office/powerpoint/2010/main" val="3108765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5" name="Shape 12"/>
          <p:cNvSpPr txBox="1">
            <a:spLocks noGrp="1"/>
          </p:cNvSpPr>
          <p:nvPr>
            <p:ph type="ftr" idx="12"/>
          </p:nvPr>
        </p:nvSpPr>
        <p:spPr>
          <a:ln/>
        </p:spPr>
        <p:txBody>
          <a:bodyPr/>
          <a:lstStyle>
            <a:lvl1pPr>
              <a:defRPr/>
            </a:lvl1pPr>
          </a:lstStyle>
          <a:p>
            <a:pPr>
              <a:defRPr/>
            </a:pPr>
            <a:endParaRPr lang="en-US" altLang="en-US" dirty="0"/>
          </a:p>
        </p:txBody>
      </p:sp>
      <p:sp>
        <p:nvSpPr>
          <p:cNvPr id="6" name="Shape 13"/>
          <p:cNvSpPr txBox="1">
            <a:spLocks noGrp="1"/>
          </p:cNvSpPr>
          <p:nvPr>
            <p:ph type="dt" idx="13"/>
          </p:nvPr>
        </p:nvSpPr>
        <p:spPr>
          <a:ln/>
        </p:spPr>
        <p:txBody>
          <a:bodyPr/>
          <a:lstStyle>
            <a:lvl1pPr>
              <a:defRPr/>
            </a:lvl1pPr>
          </a:lstStyle>
          <a:p>
            <a:pPr>
              <a:defRPr/>
            </a:pPr>
            <a:endParaRPr lang="en-US" altLang="en-US" dirty="0"/>
          </a:p>
        </p:txBody>
      </p:sp>
      <p:sp>
        <p:nvSpPr>
          <p:cNvPr id="7" name="Shape 14"/>
          <p:cNvSpPr txBox="1">
            <a:spLocks noGrp="1"/>
          </p:cNvSpPr>
          <p:nvPr>
            <p:ph type="sldNum" idx="14"/>
          </p:nvPr>
        </p:nvSpPr>
        <p:spPr>
          <a:ln/>
        </p:spPr>
        <p:txBody>
          <a:bodyPr/>
          <a:lstStyle>
            <a:lvl1pPr>
              <a:defRPr/>
            </a:lvl1pPr>
          </a:lstStyle>
          <a:p>
            <a:pPr>
              <a:defRPr/>
            </a:pPr>
            <a:fld id="{4495FA9F-91AF-47A0-AA0D-03FFACE29418}" type="slidenum">
              <a:rPr lang="en-US" altLang="en-US"/>
              <a:pPr>
                <a:defRPr/>
              </a:pPr>
              <a:t>‹#›</a:t>
            </a:fld>
            <a:endParaRPr lang="en-US" altLang="en-US" dirty="0"/>
          </a:p>
        </p:txBody>
      </p:sp>
    </p:spTree>
    <p:extLst>
      <p:ext uri="{BB962C8B-B14F-4D97-AF65-F5344CB8AC3E}">
        <p14:creationId xmlns:p14="http://schemas.microsoft.com/office/powerpoint/2010/main" val="1777359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2" name="Shape 80"/>
          <p:cNvSpPr txBox="1">
            <a:spLocks noGrp="1"/>
          </p:cNvSpPr>
          <p:nvPr>
            <p:ph type="ftr" idx="10"/>
          </p:nvPr>
        </p:nvSpPr>
        <p:spPr/>
        <p:txBody>
          <a:bodyPr/>
          <a:lstStyle>
            <a:lvl1pPr>
              <a:defRPr/>
            </a:lvl1pPr>
          </a:lstStyle>
          <a:p>
            <a:pPr>
              <a:defRPr/>
            </a:pPr>
            <a:endParaRPr lang="en-US" altLang="en-US" dirty="0"/>
          </a:p>
        </p:txBody>
      </p:sp>
      <p:sp>
        <p:nvSpPr>
          <p:cNvPr id="3" name="Shape 81"/>
          <p:cNvSpPr txBox="1">
            <a:spLocks noGrp="1"/>
          </p:cNvSpPr>
          <p:nvPr>
            <p:ph type="dt" idx="11"/>
          </p:nvPr>
        </p:nvSpPr>
        <p:spPr/>
        <p:txBody>
          <a:bodyPr/>
          <a:lstStyle>
            <a:lvl1pPr>
              <a:defRPr>
                <a:solidFill>
                  <a:srgbClr val="000000"/>
                </a:solidFill>
              </a:defRPr>
            </a:lvl1pPr>
          </a:lstStyle>
          <a:p>
            <a:pPr>
              <a:defRPr/>
            </a:pPr>
            <a:endParaRPr lang="en-US" altLang="en-US" dirty="0"/>
          </a:p>
        </p:txBody>
      </p:sp>
      <p:sp>
        <p:nvSpPr>
          <p:cNvPr id="4" name="Shape 82"/>
          <p:cNvSpPr txBox="1">
            <a:spLocks noGrp="1"/>
          </p:cNvSpPr>
          <p:nvPr>
            <p:ph type="sldNum" idx="12"/>
          </p:nvPr>
        </p:nvSpPr>
        <p:spPr/>
        <p:txBody>
          <a:bodyPr/>
          <a:lstStyle>
            <a:lvl1pPr>
              <a:defRPr>
                <a:solidFill>
                  <a:srgbClr val="000000"/>
                </a:solidFill>
              </a:defRPr>
            </a:lvl1pPr>
          </a:lstStyle>
          <a:p>
            <a:pPr>
              <a:defRPr/>
            </a:pPr>
            <a:fld id="{6F384C9C-C3C1-496A-9A30-006030DCE778}" type="slidenum">
              <a:rPr lang="en-US" altLang="en-US"/>
              <a:pPr>
                <a:defRPr/>
              </a:pPr>
              <a:t>‹#›</a:t>
            </a:fld>
            <a:endParaRPr lang="en-US" altLang="en-US" dirty="0"/>
          </a:p>
        </p:txBody>
      </p:sp>
    </p:spTree>
    <p:extLst>
      <p:ext uri="{BB962C8B-B14F-4D97-AF65-F5344CB8AC3E}">
        <p14:creationId xmlns:p14="http://schemas.microsoft.com/office/powerpoint/2010/main" val="6545490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4" name="Rectangle 3"/>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dirty="0">
              <a:sym typeface="Arial"/>
            </a:endParaRPr>
          </a:p>
        </p:txBody>
      </p:sp>
      <p:sp>
        <p:nvSpPr>
          <p:cNvPr id="5" name="TextBox 16"/>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dirty="0" smtClean="0">
                <a:latin typeface="Verdana" panose="020B0604030504040204" pitchFamily="34" charset="0"/>
              </a:rPr>
              <a:t>Copyright © 2016, 2013, 2010 Pearson Education, Inc. All Rights Reserved</a:t>
            </a:r>
          </a:p>
        </p:txBody>
      </p:sp>
      <p:pic>
        <p:nvPicPr>
          <p:cNvPr id="6" name="Picture 17"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762000"/>
            <a:ext cx="7772400" cy="2838451"/>
          </a:xfrm>
        </p:spPr>
        <p:txBody>
          <a:bodyPr>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p:cNvSpPr>
            <a:spLocks noGrp="1"/>
          </p:cNvSpPr>
          <p:nvPr>
            <p:ph type="ftr" sz="quarter" idx="10"/>
          </p:nvPr>
        </p:nvSpPr>
        <p:spPr/>
        <p:txBody>
          <a:bodyPr/>
          <a:lstStyle>
            <a:lvl1pPr>
              <a:defRPr/>
            </a:lvl1pPr>
          </a:lstStyle>
          <a:p>
            <a:pPr>
              <a:defRPr/>
            </a:pPr>
            <a:endParaRPr lang="en-US" altLang="en-US" dirty="0"/>
          </a:p>
        </p:txBody>
      </p:sp>
      <p:sp>
        <p:nvSpPr>
          <p:cNvPr id="8" name="Date Placeholder 3"/>
          <p:cNvSpPr>
            <a:spLocks noGrp="1"/>
          </p:cNvSpPr>
          <p:nvPr>
            <p:ph type="dt" sz="half" idx="11"/>
          </p:nvPr>
        </p:nvSpPr>
        <p:spPr/>
        <p:txBody>
          <a:bodyPr/>
          <a:lstStyle>
            <a:lvl1pPr>
              <a:defRPr/>
            </a:lvl1pPr>
          </a:lstStyle>
          <a:p>
            <a:pPr>
              <a:defRPr/>
            </a:pPr>
            <a:fld id="{7952BD4D-A457-4973-A235-A8A26FBA514C}" type="datetimeFigureOut">
              <a:rPr lang="en-US" altLang="en-US"/>
              <a:pPr>
                <a:defRPr/>
              </a:pPr>
              <a:t>4/17/2018</a:t>
            </a:fld>
            <a:endParaRPr lang="en-US" altLang="en-US" dirty="0"/>
          </a:p>
        </p:txBody>
      </p:sp>
      <p:sp>
        <p:nvSpPr>
          <p:cNvPr id="9" name="Slide Number Placeholder 5"/>
          <p:cNvSpPr>
            <a:spLocks noGrp="1"/>
          </p:cNvSpPr>
          <p:nvPr>
            <p:ph type="sldNum" sz="quarter" idx="12"/>
          </p:nvPr>
        </p:nvSpPr>
        <p:spPr/>
        <p:txBody>
          <a:bodyPr/>
          <a:lstStyle>
            <a:lvl1pPr algn="l">
              <a:buSzTx/>
              <a:defRPr sz="1400">
                <a:solidFill>
                  <a:srgbClr val="000000"/>
                </a:solidFill>
              </a:defRPr>
            </a:lvl1pPr>
          </a:lstStyle>
          <a:p>
            <a:pPr>
              <a:defRPr/>
            </a:pPr>
            <a:fld id="{FEECE17F-1E6D-4585-AF61-8FAADF504F50}" type="slidenum">
              <a:rPr lang="en-US" altLang="en-US"/>
              <a:pPr>
                <a:defRPr/>
              </a:pPr>
              <a:t>‹#›</a:t>
            </a:fld>
            <a:endParaRPr lang="en-US" altLang="en-US" dirty="0"/>
          </a:p>
        </p:txBody>
      </p:sp>
    </p:spTree>
    <p:extLst>
      <p:ext uri="{BB962C8B-B14F-4D97-AF65-F5344CB8AC3E}">
        <p14:creationId xmlns:p14="http://schemas.microsoft.com/office/powerpoint/2010/main" val="1209175169"/>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pic>
        <p:nvPicPr>
          <p:cNvPr id="8" name="Picture 15"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Edit Master text styles</a:t>
            </a:r>
          </a:p>
        </p:txBody>
      </p:sp>
      <p:sp>
        <p:nvSpPr>
          <p:cNvPr id="9" name="Text Placeholder 8"/>
          <p:cNvSpPr>
            <a:spLocks noGrp="1"/>
          </p:cNvSpPr>
          <p:nvPr>
            <p:ph type="body" sz="quarter" idx="14"/>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smtClean="0"/>
              <a:t>Edit Master text styles</a:t>
            </a:r>
          </a:p>
        </p:txBody>
      </p:sp>
      <p:sp>
        <p:nvSpPr>
          <p:cNvPr id="10" name="Text Placeholder 8"/>
          <p:cNvSpPr>
            <a:spLocks noGrp="1"/>
          </p:cNvSpPr>
          <p:nvPr>
            <p:ph type="body" sz="quarter" idx="15"/>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smtClean="0"/>
              <a:t>Edit Master text styles</a:t>
            </a:r>
          </a:p>
        </p:txBody>
      </p:sp>
      <p:sp>
        <p:nvSpPr>
          <p:cNvPr id="20" name="Text Placeholder 17"/>
          <p:cNvSpPr>
            <a:spLocks noGrp="1"/>
          </p:cNvSpPr>
          <p:nvPr>
            <p:ph type="body" sz="quarter" idx="16"/>
          </p:nvPr>
        </p:nvSpPr>
        <p:spPr>
          <a:xfrm>
            <a:off x="3048000" y="6529254"/>
            <a:ext cx="5867400" cy="187537"/>
          </a:xfrm>
        </p:spPr>
        <p:txBody>
          <a:bodyPr/>
          <a:lstStyle>
            <a:lvl1pPr marL="0" indent="0" algn="r">
              <a:buNone/>
              <a:defRPr sz="800" baseline="0"/>
            </a:lvl1pPr>
          </a:lstStyle>
          <a:p>
            <a:pPr lvl="0"/>
            <a:r>
              <a:rPr lang="en-US" smtClean="0"/>
              <a:t>Edit Master text styles</a:t>
            </a:r>
          </a:p>
        </p:txBody>
      </p:sp>
      <p:sp>
        <p:nvSpPr>
          <p:cNvPr id="12" name="Footer Placeholder 2"/>
          <p:cNvSpPr>
            <a:spLocks noGrp="1"/>
          </p:cNvSpPr>
          <p:nvPr>
            <p:ph type="ftr" sz="quarter" idx="17"/>
          </p:nvPr>
        </p:nvSpPr>
        <p:spPr>
          <a:xfrm>
            <a:off x="93663" y="6165850"/>
            <a:ext cx="8596312" cy="234950"/>
          </a:xfrm>
        </p:spPr>
        <p:txBody>
          <a:bodyPr/>
          <a:lstStyle>
            <a:lvl1pPr>
              <a:defRPr/>
            </a:lvl1pPr>
          </a:lstStyle>
          <a:p>
            <a:pPr>
              <a:defRPr/>
            </a:pPr>
            <a:endParaRPr lang="en-US" altLang="en-US" dirty="0"/>
          </a:p>
        </p:txBody>
      </p:sp>
      <p:sp>
        <p:nvSpPr>
          <p:cNvPr id="13" name="Date Placeholder 3"/>
          <p:cNvSpPr>
            <a:spLocks noGrp="1"/>
          </p:cNvSpPr>
          <p:nvPr>
            <p:ph type="dt" sz="half" idx="18"/>
          </p:nvPr>
        </p:nvSpPr>
        <p:spPr/>
        <p:txBody>
          <a:bodyPr/>
          <a:lstStyle>
            <a:lvl1pPr>
              <a:defRPr/>
            </a:lvl1pPr>
          </a:lstStyle>
          <a:p>
            <a:pPr>
              <a:defRPr/>
            </a:pPr>
            <a:fld id="{9757BB9B-439A-473F-99EE-EE7512AEB5CE}" type="datetimeFigureOut">
              <a:rPr lang="en-US" altLang="en-US"/>
              <a:pPr>
                <a:defRPr/>
              </a:pPr>
              <a:t>4/17/2018</a:t>
            </a:fld>
            <a:endParaRPr lang="en-US" altLang="en-US" dirty="0"/>
          </a:p>
        </p:txBody>
      </p:sp>
      <p:sp>
        <p:nvSpPr>
          <p:cNvPr id="14" name="Slide Number Placeholder 4"/>
          <p:cNvSpPr>
            <a:spLocks noGrp="1"/>
          </p:cNvSpPr>
          <p:nvPr>
            <p:ph type="sldNum" sz="quarter" idx="19"/>
          </p:nvPr>
        </p:nvSpPr>
        <p:spPr/>
        <p:txBody>
          <a:bodyPr/>
          <a:lstStyle>
            <a:lvl1pPr algn="l">
              <a:buSzTx/>
              <a:defRPr sz="1400">
                <a:solidFill>
                  <a:srgbClr val="000000"/>
                </a:solidFill>
              </a:defRPr>
            </a:lvl1pPr>
          </a:lstStyle>
          <a:p>
            <a:pPr>
              <a:defRPr/>
            </a:pPr>
            <a:fld id="{62F5C3F9-7DAE-483B-9716-4DDBF0E94BDB}" type="slidenum">
              <a:rPr lang="en-US" altLang="en-US"/>
              <a:pPr>
                <a:defRPr/>
              </a:pPr>
              <a:t>‹#›</a:t>
            </a:fld>
            <a:endParaRPr lang="en-US" altLang="en-US" dirty="0"/>
          </a:p>
        </p:txBody>
      </p:sp>
    </p:spTree>
    <p:extLst>
      <p:ext uri="{BB962C8B-B14F-4D97-AF65-F5344CB8AC3E}">
        <p14:creationId xmlns:p14="http://schemas.microsoft.com/office/powerpoint/2010/main" val="1622290328"/>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4" name="Date Placeholder 3"/>
          <p:cNvSpPr>
            <a:spLocks noGrp="1"/>
          </p:cNvSpPr>
          <p:nvPr>
            <p:ph type="dt" sz="half" idx="10"/>
          </p:nvPr>
        </p:nvSpPr>
        <p:spPr/>
        <p:txBody>
          <a:bodyPr/>
          <a:lstStyle>
            <a:lvl1pPr>
              <a:defRPr/>
            </a:lvl1pPr>
          </a:lstStyle>
          <a:p>
            <a:pPr>
              <a:defRPr/>
            </a:pPr>
            <a:fld id="{F3673E38-2BBE-46BC-B279-D3BA3731563D}" type="datetime1">
              <a:rPr lang="en-US" altLang="en-US"/>
              <a:pPr>
                <a:defRPr/>
              </a:pPr>
              <a:t>4/17/2018</a:t>
            </a:fld>
            <a:endParaRPr lang="en-US" altLang="en-US" dirty="0"/>
          </a:p>
        </p:txBody>
      </p:sp>
      <p:sp>
        <p:nvSpPr>
          <p:cNvPr id="5" name="Slide Number Placeholder 5"/>
          <p:cNvSpPr>
            <a:spLocks noGrp="1"/>
          </p:cNvSpPr>
          <p:nvPr>
            <p:ph type="sldNum" sz="quarter" idx="11"/>
          </p:nvPr>
        </p:nvSpPr>
        <p:spPr/>
        <p:txBody>
          <a:bodyPr/>
          <a:lstStyle>
            <a:lvl1pPr algn="l">
              <a:buSzTx/>
              <a:defRPr sz="1400">
                <a:solidFill>
                  <a:srgbClr val="000000"/>
                </a:solidFill>
              </a:defRPr>
            </a:lvl1pPr>
          </a:lstStyle>
          <a:p>
            <a:pPr>
              <a:defRPr/>
            </a:pPr>
            <a:fld id="{80164432-7AEE-4F67-A1E0-632DECF41D00}" type="slidenum">
              <a:rPr lang="en-US" altLang="en-US"/>
              <a:pPr>
                <a:defRPr/>
              </a:pPr>
              <a:t>‹#›</a:t>
            </a:fld>
            <a:endParaRPr lang="en-US" altLang="en-US" dirty="0"/>
          </a:p>
        </p:txBody>
      </p:sp>
    </p:spTree>
    <p:extLst>
      <p:ext uri="{BB962C8B-B14F-4D97-AF65-F5344CB8AC3E}">
        <p14:creationId xmlns:p14="http://schemas.microsoft.com/office/powerpoint/2010/main" val="3877329885"/>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4"/>
          <p:cNvSpPr>
            <a:spLocks noGrp="1"/>
          </p:cNvSpPr>
          <p:nvPr>
            <p:ph type="ftr" sz="quarter" idx="10"/>
          </p:nvPr>
        </p:nvSpPr>
        <p:spPr/>
        <p:txBody>
          <a:bodyPr/>
          <a:lstStyle>
            <a:lvl1pPr>
              <a:defRPr/>
            </a:lvl1pPr>
          </a:lstStyle>
          <a:p>
            <a:pPr>
              <a:defRPr/>
            </a:pPr>
            <a:endParaRPr lang="en-US" altLang="en-US" dirty="0"/>
          </a:p>
        </p:txBody>
      </p:sp>
      <p:sp>
        <p:nvSpPr>
          <p:cNvPr id="5" name="Date Placeholder 3"/>
          <p:cNvSpPr>
            <a:spLocks noGrp="1"/>
          </p:cNvSpPr>
          <p:nvPr>
            <p:ph type="dt" sz="half" idx="11"/>
          </p:nvPr>
        </p:nvSpPr>
        <p:spPr/>
        <p:txBody>
          <a:bodyPr/>
          <a:lstStyle>
            <a:lvl1pPr>
              <a:defRPr/>
            </a:lvl1pPr>
          </a:lstStyle>
          <a:p>
            <a:pPr>
              <a:defRPr/>
            </a:pPr>
            <a:fld id="{D2AA0260-6BB8-40D0-B7CB-8E59B052DECB}" type="datetimeFigureOut">
              <a:rPr lang="en-US" altLang="en-US"/>
              <a:pPr>
                <a:defRPr/>
              </a:pPr>
              <a:t>4/17/2018</a:t>
            </a:fld>
            <a:endParaRPr lang="en-US" altLang="en-US" dirty="0"/>
          </a:p>
        </p:txBody>
      </p:sp>
      <p:sp>
        <p:nvSpPr>
          <p:cNvPr id="6" name="Slide Number Placeholder 5"/>
          <p:cNvSpPr>
            <a:spLocks noGrp="1"/>
          </p:cNvSpPr>
          <p:nvPr>
            <p:ph type="sldNum" sz="quarter" idx="12"/>
          </p:nvPr>
        </p:nvSpPr>
        <p:spPr/>
        <p:txBody>
          <a:bodyPr/>
          <a:lstStyle>
            <a:lvl1pPr algn="l">
              <a:buSzTx/>
              <a:defRPr sz="1400">
                <a:solidFill>
                  <a:srgbClr val="000000"/>
                </a:solidFill>
              </a:defRPr>
            </a:lvl1pPr>
          </a:lstStyle>
          <a:p>
            <a:pPr>
              <a:defRPr/>
            </a:pPr>
            <a:fld id="{9490EE52-A560-47E7-B572-56BCB825A436}" type="slidenum">
              <a:rPr lang="en-US" altLang="en-US"/>
              <a:pPr>
                <a:defRPr/>
              </a:pPr>
              <a:t>‹#›</a:t>
            </a:fld>
            <a:endParaRPr lang="en-US" altLang="en-US" dirty="0"/>
          </a:p>
        </p:txBody>
      </p:sp>
    </p:spTree>
    <p:extLst>
      <p:ext uri="{BB962C8B-B14F-4D97-AF65-F5344CB8AC3E}">
        <p14:creationId xmlns:p14="http://schemas.microsoft.com/office/powerpoint/2010/main" val="3293513340"/>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pic>
        <p:nvPicPr>
          <p:cNvPr id="4" name="Picture 15"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dirty="0" smtClean="0">
                <a:latin typeface="Verdana" panose="020B0604030504040204" pitchFamily="34" charset="0"/>
              </a:rPr>
              <a:t>Copyright © 2016, 2013, 2010 Pearson Education, Inc. All Rights Reserved</a:t>
            </a:r>
          </a:p>
        </p:txBody>
      </p:sp>
      <p:sp>
        <p:nvSpPr>
          <p:cNvPr id="8" name="Title 7"/>
          <p:cNvSpPr>
            <a:spLocks noGrp="1"/>
          </p:cNvSpPr>
          <p:nvPr>
            <p:ph type="title"/>
          </p:nvPr>
        </p:nvSpPr>
        <p:spPr>
          <a:xfrm>
            <a:off x="457200" y="228600"/>
            <a:ext cx="8229600" cy="1066800"/>
          </a:xfrm>
        </p:spPr>
        <p:txBody>
          <a:bodyPr anchor="t"/>
          <a:lstStyle>
            <a:lvl1pPr>
              <a:defRPr sz="3400">
                <a:solidFill>
                  <a:srgbClr val="007FA3"/>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smtClean="0"/>
              <a:t>Edit Master text styles</a:t>
            </a:r>
          </a:p>
        </p:txBody>
      </p:sp>
      <p:sp>
        <p:nvSpPr>
          <p:cNvPr id="6" name="Footer Placeholder 2"/>
          <p:cNvSpPr>
            <a:spLocks noGrp="1"/>
          </p:cNvSpPr>
          <p:nvPr>
            <p:ph type="ftr" sz="quarter" idx="14"/>
          </p:nvPr>
        </p:nvSpPr>
        <p:spPr/>
        <p:txBody>
          <a:bodyPr/>
          <a:lstStyle>
            <a:lvl1pPr>
              <a:defRPr/>
            </a:lvl1pPr>
          </a:lstStyle>
          <a:p>
            <a:pPr>
              <a:defRPr/>
            </a:pPr>
            <a:endParaRPr lang="en-US" altLang="en-US" dirty="0"/>
          </a:p>
        </p:txBody>
      </p:sp>
      <p:sp>
        <p:nvSpPr>
          <p:cNvPr id="7" name="Date Placeholder 1"/>
          <p:cNvSpPr>
            <a:spLocks noGrp="1"/>
          </p:cNvSpPr>
          <p:nvPr>
            <p:ph type="dt" sz="half" idx="15"/>
          </p:nvPr>
        </p:nvSpPr>
        <p:spPr/>
        <p:txBody>
          <a:bodyPr/>
          <a:lstStyle>
            <a:lvl1pPr>
              <a:defRPr>
                <a:solidFill>
                  <a:schemeClr val="tx1"/>
                </a:solidFill>
              </a:defRPr>
            </a:lvl1pPr>
          </a:lstStyle>
          <a:p>
            <a:pPr>
              <a:defRPr/>
            </a:pPr>
            <a:fld id="{C9D655E8-833C-4BCE-9A0A-1492B54A558A}" type="datetimeFigureOut">
              <a:rPr lang="en-US" altLang="en-US"/>
              <a:pPr>
                <a:defRPr/>
              </a:pPr>
              <a:t>4/17/2018</a:t>
            </a:fld>
            <a:endParaRPr lang="en-US" altLang="en-US" dirty="0"/>
          </a:p>
        </p:txBody>
      </p:sp>
      <p:sp>
        <p:nvSpPr>
          <p:cNvPr id="9" name="Slide Number Placeholder 3"/>
          <p:cNvSpPr>
            <a:spLocks noGrp="1"/>
          </p:cNvSpPr>
          <p:nvPr>
            <p:ph type="sldNum" sz="quarter" idx="16"/>
          </p:nvPr>
        </p:nvSpPr>
        <p:spPr/>
        <p:txBody>
          <a:bodyPr/>
          <a:lstStyle>
            <a:lvl1pPr algn="l">
              <a:buSzTx/>
              <a:defRPr sz="1400">
                <a:solidFill>
                  <a:schemeClr val="tx1"/>
                </a:solidFill>
              </a:defRPr>
            </a:lvl1pPr>
          </a:lstStyle>
          <a:p>
            <a:pPr>
              <a:defRPr/>
            </a:pPr>
            <a:fld id="{8B7C93F3-767C-4890-A15E-5C8786D4B0A1}" type="slidenum">
              <a:rPr lang="en-US" altLang="en-US"/>
              <a:pPr>
                <a:defRPr/>
              </a:pPr>
              <a:t>‹#›</a:t>
            </a:fld>
            <a:endParaRPr lang="en-US" altLang="en-US" dirty="0"/>
          </a:p>
        </p:txBody>
      </p:sp>
    </p:spTree>
    <p:extLst>
      <p:ext uri="{BB962C8B-B14F-4D97-AF65-F5344CB8AC3E}">
        <p14:creationId xmlns:p14="http://schemas.microsoft.com/office/powerpoint/2010/main" val="4054797140"/>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3"/>
          <p:cNvSpPr>
            <a:spLocks noGrp="1"/>
          </p:cNvSpPr>
          <p:nvPr>
            <p:ph type="dt" sz="half" idx="14"/>
          </p:nvPr>
        </p:nvSpPr>
        <p:spPr/>
        <p:txBody>
          <a:bodyPr/>
          <a:lstStyle>
            <a:lvl1pPr>
              <a:defRPr/>
            </a:lvl1pPr>
          </a:lstStyle>
          <a:p>
            <a:pPr>
              <a:defRPr/>
            </a:pPr>
            <a:fld id="{CCD385CB-CD8C-48EA-AD7D-0F1EDE1B672B}" type="datetime1">
              <a:rPr lang="en-US" altLang="en-US"/>
              <a:pPr>
                <a:defRPr/>
              </a:pPr>
              <a:t>4/17/2018</a:t>
            </a:fld>
            <a:endParaRPr lang="en-US" altLang="en-US" dirty="0"/>
          </a:p>
        </p:txBody>
      </p:sp>
      <p:sp>
        <p:nvSpPr>
          <p:cNvPr id="6" name="Slide Number Placeholder 5"/>
          <p:cNvSpPr>
            <a:spLocks noGrp="1"/>
          </p:cNvSpPr>
          <p:nvPr>
            <p:ph type="sldNum" sz="quarter" idx="15"/>
          </p:nvPr>
        </p:nvSpPr>
        <p:spPr/>
        <p:txBody>
          <a:bodyPr/>
          <a:lstStyle>
            <a:lvl1pPr algn="l">
              <a:buSzTx/>
              <a:defRPr sz="1400">
                <a:solidFill>
                  <a:srgbClr val="000000"/>
                </a:solidFill>
              </a:defRPr>
            </a:lvl1pPr>
          </a:lstStyle>
          <a:p>
            <a:pPr>
              <a:defRPr/>
            </a:pPr>
            <a:fld id="{3631847A-5BB2-42F8-A135-5DF11D57019E}" type="slidenum">
              <a:rPr lang="en-US" altLang="en-US"/>
              <a:pPr>
                <a:defRPr/>
              </a:pPr>
              <a:t>‹#›</a:t>
            </a:fld>
            <a:endParaRPr lang="en-US" altLang="en-US" dirty="0"/>
          </a:p>
        </p:txBody>
      </p:sp>
    </p:spTree>
    <p:extLst>
      <p:ext uri="{BB962C8B-B14F-4D97-AF65-F5344CB8AC3E}">
        <p14:creationId xmlns:p14="http://schemas.microsoft.com/office/powerpoint/2010/main" val="4281672047"/>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p:txBody>
          <a:bodyPr/>
          <a:lstStyle>
            <a:lvl1pPr>
              <a:defRPr/>
            </a:lvl1pPr>
          </a:lstStyle>
          <a:p>
            <a:pPr>
              <a:defRPr/>
            </a:pPr>
            <a:endParaRPr lang="en-US" altLang="en-US" dirty="0"/>
          </a:p>
        </p:txBody>
      </p:sp>
      <p:sp>
        <p:nvSpPr>
          <p:cNvPr id="5" name="Date Placeholder 3"/>
          <p:cNvSpPr>
            <a:spLocks noGrp="1"/>
          </p:cNvSpPr>
          <p:nvPr>
            <p:ph type="dt" sz="half" idx="11"/>
          </p:nvPr>
        </p:nvSpPr>
        <p:spPr/>
        <p:txBody>
          <a:bodyPr/>
          <a:lstStyle>
            <a:lvl1pPr>
              <a:defRPr/>
            </a:lvl1pPr>
          </a:lstStyle>
          <a:p>
            <a:pPr>
              <a:defRPr/>
            </a:pPr>
            <a:fld id="{1088AAA9-8A8E-46C2-9B85-B1427A5CE536}" type="datetimeFigureOut">
              <a:rPr lang="en-US" altLang="en-US"/>
              <a:pPr>
                <a:defRPr/>
              </a:pPr>
              <a:t>4/17/2018</a:t>
            </a:fld>
            <a:endParaRPr lang="en-US" altLang="en-US" dirty="0"/>
          </a:p>
        </p:txBody>
      </p:sp>
      <p:sp>
        <p:nvSpPr>
          <p:cNvPr id="6" name="Slide Number Placeholder 5"/>
          <p:cNvSpPr>
            <a:spLocks noGrp="1"/>
          </p:cNvSpPr>
          <p:nvPr>
            <p:ph type="sldNum" sz="quarter" idx="12"/>
          </p:nvPr>
        </p:nvSpPr>
        <p:spPr/>
        <p:txBody>
          <a:bodyPr/>
          <a:lstStyle>
            <a:lvl1pPr algn="l">
              <a:buSzTx/>
              <a:defRPr sz="1400">
                <a:solidFill>
                  <a:srgbClr val="000000"/>
                </a:solidFill>
              </a:defRPr>
            </a:lvl1pPr>
          </a:lstStyle>
          <a:p>
            <a:pPr>
              <a:defRPr/>
            </a:pPr>
            <a:fld id="{EDD8221B-9713-4CCB-B595-27E395564C66}" type="slidenum">
              <a:rPr lang="en-US" altLang="en-US"/>
              <a:pPr>
                <a:defRPr/>
              </a:pPr>
              <a:t>‹#›</a:t>
            </a:fld>
            <a:endParaRPr lang="en-US" altLang="en-US" dirty="0"/>
          </a:p>
        </p:txBody>
      </p:sp>
    </p:spTree>
    <p:extLst>
      <p:ext uri="{BB962C8B-B14F-4D97-AF65-F5344CB8AC3E}">
        <p14:creationId xmlns:p14="http://schemas.microsoft.com/office/powerpoint/2010/main" val="3210609114"/>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4"/>
          </p:nvPr>
        </p:nvSpPr>
        <p:spPr/>
        <p:txBody>
          <a:bodyPr/>
          <a:lstStyle>
            <a:lvl1pPr>
              <a:defRPr/>
            </a:lvl1pPr>
          </a:lstStyle>
          <a:p>
            <a:pPr>
              <a:defRPr/>
            </a:pPr>
            <a:endParaRPr lang="en-US" altLang="en-US" dirty="0"/>
          </a:p>
        </p:txBody>
      </p:sp>
      <p:sp>
        <p:nvSpPr>
          <p:cNvPr id="6" name="Date Placeholder 3"/>
          <p:cNvSpPr>
            <a:spLocks noGrp="1"/>
          </p:cNvSpPr>
          <p:nvPr>
            <p:ph type="dt" sz="half" idx="15"/>
          </p:nvPr>
        </p:nvSpPr>
        <p:spPr/>
        <p:txBody>
          <a:bodyPr/>
          <a:lstStyle>
            <a:lvl1pPr>
              <a:defRPr/>
            </a:lvl1pPr>
          </a:lstStyle>
          <a:p>
            <a:pPr>
              <a:defRPr/>
            </a:pPr>
            <a:fld id="{3197243D-5A9B-427C-89B1-842B9E96370F}" type="datetimeFigureOut">
              <a:rPr lang="en-US" altLang="en-US"/>
              <a:pPr>
                <a:defRPr/>
              </a:pPr>
              <a:t>4/17/2018</a:t>
            </a:fld>
            <a:endParaRPr lang="en-US" altLang="en-US" dirty="0"/>
          </a:p>
        </p:txBody>
      </p:sp>
      <p:sp>
        <p:nvSpPr>
          <p:cNvPr id="7" name="Slide Number Placeholder 5"/>
          <p:cNvSpPr>
            <a:spLocks noGrp="1"/>
          </p:cNvSpPr>
          <p:nvPr>
            <p:ph type="sldNum" sz="quarter" idx="16"/>
          </p:nvPr>
        </p:nvSpPr>
        <p:spPr/>
        <p:txBody>
          <a:bodyPr/>
          <a:lstStyle>
            <a:lvl1pPr algn="l">
              <a:buSzTx/>
              <a:defRPr sz="1400">
                <a:solidFill>
                  <a:srgbClr val="000000"/>
                </a:solidFill>
              </a:defRPr>
            </a:lvl1pPr>
          </a:lstStyle>
          <a:p>
            <a:pPr>
              <a:defRPr/>
            </a:pPr>
            <a:fld id="{668E61F4-AA6A-4015-B739-1DF04CA4081F}" type="slidenum">
              <a:rPr lang="en-US" altLang="en-US"/>
              <a:pPr>
                <a:defRPr/>
              </a:pPr>
              <a:t>‹#›</a:t>
            </a:fld>
            <a:endParaRPr lang="en-US" altLang="en-US" dirty="0"/>
          </a:p>
        </p:txBody>
      </p:sp>
    </p:spTree>
    <p:extLst>
      <p:ext uri="{BB962C8B-B14F-4D97-AF65-F5344CB8AC3E}">
        <p14:creationId xmlns:p14="http://schemas.microsoft.com/office/powerpoint/2010/main" val="326118501"/>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anchor="b"/>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 name="Shape 56"/>
          <p:cNvSpPr txBox="1">
            <a:spLocks noGrp="1"/>
          </p:cNvSpPr>
          <p:nvPr>
            <p:ph type="ftr" idx="10"/>
          </p:nvPr>
        </p:nvSpPr>
        <p:spPr/>
        <p:txBody>
          <a:bodyPr/>
          <a:lstStyle>
            <a:lvl1pPr>
              <a:defRPr/>
            </a:lvl1pPr>
          </a:lstStyle>
          <a:p>
            <a:pPr>
              <a:defRPr/>
            </a:pPr>
            <a:endParaRPr lang="en-US" altLang="en-US" dirty="0"/>
          </a:p>
        </p:txBody>
      </p:sp>
      <p:sp>
        <p:nvSpPr>
          <p:cNvPr id="5" name="Shape 57"/>
          <p:cNvSpPr txBox="1">
            <a:spLocks noGrp="1"/>
          </p:cNvSpPr>
          <p:nvPr>
            <p:ph type="dt" idx="11"/>
          </p:nvPr>
        </p:nvSpPr>
        <p:spPr/>
        <p:txBody>
          <a:bodyPr/>
          <a:lstStyle>
            <a:lvl1pPr>
              <a:defRPr>
                <a:solidFill>
                  <a:srgbClr val="000000"/>
                </a:solidFill>
              </a:defRPr>
            </a:lvl1pPr>
          </a:lstStyle>
          <a:p>
            <a:pPr>
              <a:defRPr/>
            </a:pPr>
            <a:endParaRPr lang="en-US" altLang="en-US" dirty="0"/>
          </a:p>
        </p:txBody>
      </p:sp>
      <p:sp>
        <p:nvSpPr>
          <p:cNvPr id="6" name="Shape 58"/>
          <p:cNvSpPr txBox="1">
            <a:spLocks noGrp="1"/>
          </p:cNvSpPr>
          <p:nvPr>
            <p:ph type="sldNum" idx="12"/>
          </p:nvPr>
        </p:nvSpPr>
        <p:spPr/>
        <p:txBody>
          <a:bodyPr/>
          <a:lstStyle>
            <a:lvl1pPr>
              <a:defRPr>
                <a:solidFill>
                  <a:srgbClr val="000000"/>
                </a:solidFill>
              </a:defRPr>
            </a:lvl1pPr>
          </a:lstStyle>
          <a:p>
            <a:pPr>
              <a:defRPr/>
            </a:pPr>
            <a:fld id="{492B3FE8-6ACB-4EC2-9FE2-06244C8FC756}" type="slidenum">
              <a:rPr lang="en-US" altLang="en-US"/>
              <a:pPr>
                <a:defRPr/>
              </a:pPr>
              <a:t>‹#›</a:t>
            </a:fld>
            <a:endParaRPr lang="en-US" altLang="en-US" dirty="0"/>
          </a:p>
        </p:txBody>
      </p:sp>
    </p:spTree>
    <p:extLst>
      <p:ext uri="{BB962C8B-B14F-4D97-AF65-F5344CB8AC3E}">
        <p14:creationId xmlns:p14="http://schemas.microsoft.com/office/powerpoint/2010/main" val="986607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15"/>
          </p:nvPr>
        </p:nvSpPr>
        <p:spPr/>
        <p:txBody>
          <a:bodyPr/>
          <a:lstStyle>
            <a:lvl1pPr>
              <a:defRPr/>
            </a:lvl1pPr>
          </a:lstStyle>
          <a:p>
            <a:pPr>
              <a:defRPr/>
            </a:pPr>
            <a:endParaRPr lang="en-US" altLang="en-US" dirty="0"/>
          </a:p>
        </p:txBody>
      </p:sp>
      <p:sp>
        <p:nvSpPr>
          <p:cNvPr id="7" name="Date Placeholder 3"/>
          <p:cNvSpPr>
            <a:spLocks noGrp="1"/>
          </p:cNvSpPr>
          <p:nvPr>
            <p:ph type="dt" sz="half" idx="16"/>
          </p:nvPr>
        </p:nvSpPr>
        <p:spPr/>
        <p:txBody>
          <a:bodyPr/>
          <a:lstStyle>
            <a:lvl1pPr>
              <a:defRPr/>
            </a:lvl1pPr>
          </a:lstStyle>
          <a:p>
            <a:pPr>
              <a:defRPr/>
            </a:pPr>
            <a:fld id="{72ECCC7B-25DA-4A96-9ECD-411F73AD0E05}" type="datetimeFigureOut">
              <a:rPr lang="en-US" altLang="en-US"/>
              <a:pPr>
                <a:defRPr/>
              </a:pPr>
              <a:t>4/17/2018</a:t>
            </a:fld>
            <a:endParaRPr lang="en-US" altLang="en-US" dirty="0"/>
          </a:p>
        </p:txBody>
      </p:sp>
      <p:sp>
        <p:nvSpPr>
          <p:cNvPr id="10" name="Slide Number Placeholder 5"/>
          <p:cNvSpPr>
            <a:spLocks noGrp="1"/>
          </p:cNvSpPr>
          <p:nvPr>
            <p:ph type="sldNum" sz="quarter" idx="17"/>
          </p:nvPr>
        </p:nvSpPr>
        <p:spPr/>
        <p:txBody>
          <a:bodyPr/>
          <a:lstStyle>
            <a:lvl1pPr algn="l">
              <a:buSzTx/>
              <a:defRPr sz="1400">
                <a:solidFill>
                  <a:srgbClr val="000000"/>
                </a:solidFill>
              </a:defRPr>
            </a:lvl1pPr>
          </a:lstStyle>
          <a:p>
            <a:pPr>
              <a:defRPr/>
            </a:pPr>
            <a:fld id="{467DFD06-6AA4-420A-A84D-DD86AFC9FB85}" type="slidenum">
              <a:rPr lang="en-US" altLang="en-US"/>
              <a:pPr>
                <a:defRPr/>
              </a:pPr>
              <a:t>‹#›</a:t>
            </a:fld>
            <a:endParaRPr lang="en-US" altLang="en-US" dirty="0"/>
          </a:p>
        </p:txBody>
      </p:sp>
    </p:spTree>
    <p:extLst>
      <p:ext uri="{BB962C8B-B14F-4D97-AF65-F5344CB8AC3E}">
        <p14:creationId xmlns:p14="http://schemas.microsoft.com/office/powerpoint/2010/main" val="1831310283"/>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16"/>
          </p:nvPr>
        </p:nvSpPr>
        <p:spPr/>
        <p:txBody>
          <a:bodyPr/>
          <a:lstStyle>
            <a:lvl1pPr>
              <a:defRPr/>
            </a:lvl1pPr>
          </a:lstStyle>
          <a:p>
            <a:pPr>
              <a:defRPr/>
            </a:pPr>
            <a:endParaRPr lang="en-US" altLang="en-US" dirty="0"/>
          </a:p>
        </p:txBody>
      </p:sp>
      <p:sp>
        <p:nvSpPr>
          <p:cNvPr id="11" name="Date Placeholder 3"/>
          <p:cNvSpPr>
            <a:spLocks noGrp="1"/>
          </p:cNvSpPr>
          <p:nvPr>
            <p:ph type="dt" sz="half" idx="17"/>
          </p:nvPr>
        </p:nvSpPr>
        <p:spPr/>
        <p:txBody>
          <a:bodyPr/>
          <a:lstStyle>
            <a:lvl1pPr>
              <a:defRPr/>
            </a:lvl1pPr>
          </a:lstStyle>
          <a:p>
            <a:pPr>
              <a:defRPr/>
            </a:pPr>
            <a:fld id="{42D1A9FD-372B-44EE-968D-0162B30BE9AF}" type="datetimeFigureOut">
              <a:rPr lang="en-US" altLang="en-US"/>
              <a:pPr>
                <a:defRPr/>
              </a:pPr>
              <a:t>4/17/2018</a:t>
            </a:fld>
            <a:endParaRPr lang="en-US" altLang="en-US" dirty="0"/>
          </a:p>
        </p:txBody>
      </p:sp>
      <p:sp>
        <p:nvSpPr>
          <p:cNvPr id="12" name="Slide Number Placeholder 5"/>
          <p:cNvSpPr>
            <a:spLocks noGrp="1"/>
          </p:cNvSpPr>
          <p:nvPr>
            <p:ph type="sldNum" sz="quarter" idx="18"/>
          </p:nvPr>
        </p:nvSpPr>
        <p:spPr/>
        <p:txBody>
          <a:bodyPr/>
          <a:lstStyle>
            <a:lvl1pPr algn="l">
              <a:buSzTx/>
              <a:defRPr sz="1400">
                <a:solidFill>
                  <a:srgbClr val="000000"/>
                </a:solidFill>
              </a:defRPr>
            </a:lvl1pPr>
          </a:lstStyle>
          <a:p>
            <a:pPr>
              <a:defRPr/>
            </a:pPr>
            <a:fld id="{3B460512-A187-4A43-9EBC-66E06202929B}" type="slidenum">
              <a:rPr lang="en-US" altLang="en-US"/>
              <a:pPr>
                <a:defRPr/>
              </a:pPr>
              <a:t>‹#›</a:t>
            </a:fld>
            <a:endParaRPr lang="en-US" altLang="en-US" dirty="0"/>
          </a:p>
        </p:txBody>
      </p:sp>
    </p:spTree>
    <p:extLst>
      <p:ext uri="{BB962C8B-B14F-4D97-AF65-F5344CB8AC3E}">
        <p14:creationId xmlns:p14="http://schemas.microsoft.com/office/powerpoint/2010/main" val="1055038029"/>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Footer Placeholder 4"/>
          <p:cNvSpPr>
            <a:spLocks noGrp="1"/>
          </p:cNvSpPr>
          <p:nvPr>
            <p:ph type="ftr" sz="quarter" idx="18"/>
          </p:nvPr>
        </p:nvSpPr>
        <p:spPr/>
        <p:txBody>
          <a:bodyPr/>
          <a:lstStyle>
            <a:lvl1pPr>
              <a:defRPr/>
            </a:lvl1pPr>
          </a:lstStyle>
          <a:p>
            <a:pPr>
              <a:defRPr/>
            </a:pPr>
            <a:endParaRPr lang="en-US" altLang="en-US" dirty="0"/>
          </a:p>
        </p:txBody>
      </p:sp>
      <p:sp>
        <p:nvSpPr>
          <p:cNvPr id="11" name="Date Placeholder 3"/>
          <p:cNvSpPr>
            <a:spLocks noGrp="1"/>
          </p:cNvSpPr>
          <p:nvPr>
            <p:ph type="dt" sz="half" idx="19"/>
          </p:nvPr>
        </p:nvSpPr>
        <p:spPr/>
        <p:txBody>
          <a:bodyPr/>
          <a:lstStyle>
            <a:lvl1pPr>
              <a:defRPr/>
            </a:lvl1pPr>
          </a:lstStyle>
          <a:p>
            <a:pPr>
              <a:defRPr/>
            </a:pPr>
            <a:fld id="{C5C5AA2E-DA03-4E8B-B3D9-BD0AC6BB35DC}" type="datetimeFigureOut">
              <a:rPr lang="en-US" altLang="en-US"/>
              <a:pPr>
                <a:defRPr/>
              </a:pPr>
              <a:t>4/17/2018</a:t>
            </a:fld>
            <a:endParaRPr lang="en-US" altLang="en-US" dirty="0"/>
          </a:p>
        </p:txBody>
      </p:sp>
      <p:sp>
        <p:nvSpPr>
          <p:cNvPr id="12" name="Slide Number Placeholder 5"/>
          <p:cNvSpPr>
            <a:spLocks noGrp="1"/>
          </p:cNvSpPr>
          <p:nvPr>
            <p:ph type="sldNum" sz="quarter" idx="20"/>
          </p:nvPr>
        </p:nvSpPr>
        <p:spPr/>
        <p:txBody>
          <a:bodyPr/>
          <a:lstStyle>
            <a:lvl1pPr algn="l">
              <a:buSzTx/>
              <a:defRPr sz="1400">
                <a:solidFill>
                  <a:srgbClr val="000000"/>
                </a:solidFill>
              </a:defRPr>
            </a:lvl1pPr>
          </a:lstStyle>
          <a:p>
            <a:pPr>
              <a:defRPr/>
            </a:pPr>
            <a:fld id="{B70C8A8B-7B45-426D-966C-8509A2BA958E}" type="slidenum">
              <a:rPr lang="en-US" altLang="en-US"/>
              <a:pPr>
                <a:defRPr/>
              </a:pPr>
              <a:t>‹#›</a:t>
            </a:fld>
            <a:endParaRPr lang="en-US" altLang="en-US" dirty="0"/>
          </a:p>
        </p:txBody>
      </p:sp>
    </p:spTree>
    <p:extLst>
      <p:ext uri="{BB962C8B-B14F-4D97-AF65-F5344CB8AC3E}">
        <p14:creationId xmlns:p14="http://schemas.microsoft.com/office/powerpoint/2010/main" val="1085375336"/>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Footer Placeholder 4"/>
          <p:cNvSpPr>
            <a:spLocks noGrp="1"/>
          </p:cNvSpPr>
          <p:nvPr>
            <p:ph type="ftr" sz="quarter" idx="18"/>
          </p:nvPr>
        </p:nvSpPr>
        <p:spPr/>
        <p:txBody>
          <a:bodyPr/>
          <a:lstStyle>
            <a:lvl1pPr>
              <a:defRPr/>
            </a:lvl1pPr>
          </a:lstStyle>
          <a:p>
            <a:pPr>
              <a:defRPr/>
            </a:pPr>
            <a:endParaRPr lang="en-US" altLang="en-US" dirty="0"/>
          </a:p>
        </p:txBody>
      </p:sp>
      <p:sp>
        <p:nvSpPr>
          <p:cNvPr id="11" name="Date Placeholder 3"/>
          <p:cNvSpPr>
            <a:spLocks noGrp="1"/>
          </p:cNvSpPr>
          <p:nvPr>
            <p:ph type="dt" sz="half" idx="19"/>
          </p:nvPr>
        </p:nvSpPr>
        <p:spPr/>
        <p:txBody>
          <a:bodyPr/>
          <a:lstStyle>
            <a:lvl1pPr>
              <a:defRPr/>
            </a:lvl1pPr>
          </a:lstStyle>
          <a:p>
            <a:pPr>
              <a:defRPr/>
            </a:pPr>
            <a:fld id="{ED6E3FEC-63C6-474D-99F2-4024BCDEB977}" type="datetimeFigureOut">
              <a:rPr lang="en-US" altLang="en-US"/>
              <a:pPr>
                <a:defRPr/>
              </a:pPr>
              <a:t>4/17/2018</a:t>
            </a:fld>
            <a:endParaRPr lang="en-US" altLang="en-US" dirty="0"/>
          </a:p>
        </p:txBody>
      </p:sp>
      <p:sp>
        <p:nvSpPr>
          <p:cNvPr id="13" name="Slide Number Placeholder 5"/>
          <p:cNvSpPr>
            <a:spLocks noGrp="1"/>
          </p:cNvSpPr>
          <p:nvPr>
            <p:ph type="sldNum" sz="quarter" idx="20"/>
          </p:nvPr>
        </p:nvSpPr>
        <p:spPr/>
        <p:txBody>
          <a:bodyPr/>
          <a:lstStyle>
            <a:lvl1pPr algn="l">
              <a:buSzTx/>
              <a:defRPr sz="1400">
                <a:solidFill>
                  <a:srgbClr val="000000"/>
                </a:solidFill>
              </a:defRPr>
            </a:lvl1pPr>
          </a:lstStyle>
          <a:p>
            <a:pPr>
              <a:defRPr/>
            </a:pPr>
            <a:fld id="{ED9C127A-FB61-4DA1-8CCD-AFB569E1F34D}" type="slidenum">
              <a:rPr lang="en-US" altLang="en-US"/>
              <a:pPr>
                <a:defRPr/>
              </a:pPr>
              <a:t>‹#›</a:t>
            </a:fld>
            <a:endParaRPr lang="en-US" altLang="en-US" dirty="0"/>
          </a:p>
        </p:txBody>
      </p:sp>
    </p:spTree>
    <p:extLst>
      <p:ext uri="{BB962C8B-B14F-4D97-AF65-F5344CB8AC3E}">
        <p14:creationId xmlns:p14="http://schemas.microsoft.com/office/powerpoint/2010/main" val="245733444"/>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Footer Placeholder 4"/>
          <p:cNvSpPr>
            <a:spLocks noGrp="1"/>
          </p:cNvSpPr>
          <p:nvPr>
            <p:ph type="ftr" sz="quarter" idx="19"/>
          </p:nvPr>
        </p:nvSpPr>
        <p:spPr/>
        <p:txBody>
          <a:bodyPr/>
          <a:lstStyle>
            <a:lvl1pPr>
              <a:defRPr/>
            </a:lvl1pPr>
          </a:lstStyle>
          <a:p>
            <a:pPr>
              <a:defRPr/>
            </a:pPr>
            <a:endParaRPr lang="en-US" altLang="en-US" dirty="0"/>
          </a:p>
        </p:txBody>
      </p:sp>
      <p:sp>
        <p:nvSpPr>
          <p:cNvPr id="11" name="Date Placeholder 3"/>
          <p:cNvSpPr>
            <a:spLocks noGrp="1"/>
          </p:cNvSpPr>
          <p:nvPr>
            <p:ph type="dt" sz="half" idx="20"/>
          </p:nvPr>
        </p:nvSpPr>
        <p:spPr/>
        <p:txBody>
          <a:bodyPr/>
          <a:lstStyle>
            <a:lvl1pPr>
              <a:defRPr/>
            </a:lvl1pPr>
          </a:lstStyle>
          <a:p>
            <a:pPr>
              <a:defRPr/>
            </a:pPr>
            <a:fld id="{F0200944-053B-4C7D-ACB2-42E022009FDC}" type="datetimeFigureOut">
              <a:rPr lang="en-US" altLang="en-US"/>
              <a:pPr>
                <a:defRPr/>
              </a:pPr>
              <a:t>4/17/2018</a:t>
            </a:fld>
            <a:endParaRPr lang="en-US" altLang="en-US" dirty="0"/>
          </a:p>
        </p:txBody>
      </p:sp>
      <p:sp>
        <p:nvSpPr>
          <p:cNvPr id="15" name="Slide Number Placeholder 5"/>
          <p:cNvSpPr>
            <a:spLocks noGrp="1"/>
          </p:cNvSpPr>
          <p:nvPr>
            <p:ph type="sldNum" sz="quarter" idx="21"/>
          </p:nvPr>
        </p:nvSpPr>
        <p:spPr/>
        <p:txBody>
          <a:bodyPr/>
          <a:lstStyle>
            <a:lvl1pPr algn="l">
              <a:buSzTx/>
              <a:defRPr sz="1400">
                <a:solidFill>
                  <a:srgbClr val="000000"/>
                </a:solidFill>
              </a:defRPr>
            </a:lvl1pPr>
          </a:lstStyle>
          <a:p>
            <a:pPr>
              <a:defRPr/>
            </a:pPr>
            <a:fld id="{0BECDC1F-D5D3-4122-86B7-6C89E14378EC}" type="slidenum">
              <a:rPr lang="en-US" altLang="en-US"/>
              <a:pPr>
                <a:defRPr/>
              </a:pPr>
              <a:t>‹#›</a:t>
            </a:fld>
            <a:endParaRPr lang="en-US" altLang="en-US" dirty="0"/>
          </a:p>
        </p:txBody>
      </p:sp>
    </p:spTree>
    <p:extLst>
      <p:ext uri="{BB962C8B-B14F-4D97-AF65-F5344CB8AC3E}">
        <p14:creationId xmlns:p14="http://schemas.microsoft.com/office/powerpoint/2010/main" val="2354652216"/>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20"/>
          </p:nvPr>
        </p:nvSpPr>
        <p:spPr/>
        <p:txBody>
          <a:bodyPr/>
          <a:lstStyle>
            <a:lvl1pPr>
              <a:defRPr/>
            </a:lvl1pPr>
          </a:lstStyle>
          <a:p>
            <a:pPr>
              <a:defRPr/>
            </a:pPr>
            <a:endParaRPr lang="en-US" altLang="en-US" dirty="0"/>
          </a:p>
        </p:txBody>
      </p:sp>
      <p:sp>
        <p:nvSpPr>
          <p:cNvPr id="16" name="Date Placeholder 3"/>
          <p:cNvSpPr>
            <a:spLocks noGrp="1"/>
          </p:cNvSpPr>
          <p:nvPr>
            <p:ph type="dt" sz="half" idx="21"/>
          </p:nvPr>
        </p:nvSpPr>
        <p:spPr/>
        <p:txBody>
          <a:bodyPr/>
          <a:lstStyle>
            <a:lvl1pPr>
              <a:defRPr/>
            </a:lvl1pPr>
          </a:lstStyle>
          <a:p>
            <a:pPr>
              <a:defRPr/>
            </a:pPr>
            <a:fld id="{D1484622-FF5E-4574-BF2C-4A545B1CD3C3}" type="datetimeFigureOut">
              <a:rPr lang="en-US" altLang="en-US"/>
              <a:pPr>
                <a:defRPr/>
              </a:pPr>
              <a:t>4/17/2018</a:t>
            </a:fld>
            <a:endParaRPr lang="en-US" altLang="en-US" dirty="0"/>
          </a:p>
        </p:txBody>
      </p:sp>
      <p:sp>
        <p:nvSpPr>
          <p:cNvPr id="17" name="Slide Number Placeholder 5"/>
          <p:cNvSpPr>
            <a:spLocks noGrp="1"/>
          </p:cNvSpPr>
          <p:nvPr>
            <p:ph type="sldNum" sz="quarter" idx="22"/>
          </p:nvPr>
        </p:nvSpPr>
        <p:spPr/>
        <p:txBody>
          <a:bodyPr/>
          <a:lstStyle>
            <a:lvl1pPr algn="l">
              <a:buSzTx/>
              <a:defRPr sz="1400">
                <a:solidFill>
                  <a:srgbClr val="000000"/>
                </a:solidFill>
              </a:defRPr>
            </a:lvl1pPr>
          </a:lstStyle>
          <a:p>
            <a:pPr>
              <a:defRPr/>
            </a:pPr>
            <a:fld id="{1606D9CA-966A-4FC3-A7C6-9A893846F271}" type="slidenum">
              <a:rPr lang="en-US" altLang="en-US"/>
              <a:pPr>
                <a:defRPr/>
              </a:pPr>
              <a:t>‹#›</a:t>
            </a:fld>
            <a:endParaRPr lang="en-US" altLang="en-US" dirty="0"/>
          </a:p>
        </p:txBody>
      </p:sp>
    </p:spTree>
    <p:extLst>
      <p:ext uri="{BB962C8B-B14F-4D97-AF65-F5344CB8AC3E}">
        <p14:creationId xmlns:p14="http://schemas.microsoft.com/office/powerpoint/2010/main" val="3668982200"/>
      </p:ext>
    </p:extLst>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Footer Placeholder 4"/>
          <p:cNvSpPr>
            <a:spLocks noGrp="1"/>
          </p:cNvSpPr>
          <p:nvPr>
            <p:ph type="ftr" sz="quarter" idx="21"/>
          </p:nvPr>
        </p:nvSpPr>
        <p:spPr/>
        <p:txBody>
          <a:bodyPr/>
          <a:lstStyle>
            <a:lvl1pPr>
              <a:defRPr/>
            </a:lvl1pPr>
          </a:lstStyle>
          <a:p>
            <a:pPr>
              <a:defRPr/>
            </a:pPr>
            <a:endParaRPr lang="en-US" altLang="en-US" dirty="0"/>
          </a:p>
        </p:txBody>
      </p:sp>
      <p:sp>
        <p:nvSpPr>
          <p:cNvPr id="18" name="Date Placeholder 3"/>
          <p:cNvSpPr>
            <a:spLocks noGrp="1"/>
          </p:cNvSpPr>
          <p:nvPr>
            <p:ph type="dt" sz="half" idx="22"/>
          </p:nvPr>
        </p:nvSpPr>
        <p:spPr/>
        <p:txBody>
          <a:bodyPr/>
          <a:lstStyle>
            <a:lvl1pPr>
              <a:defRPr/>
            </a:lvl1pPr>
          </a:lstStyle>
          <a:p>
            <a:pPr>
              <a:defRPr/>
            </a:pPr>
            <a:fld id="{1802A4E0-C65F-4A38-A794-7B61521FF7DA}" type="datetimeFigureOut">
              <a:rPr lang="en-US" altLang="en-US"/>
              <a:pPr>
                <a:defRPr/>
              </a:pPr>
              <a:t>4/17/2018</a:t>
            </a:fld>
            <a:endParaRPr lang="en-US" altLang="en-US" dirty="0"/>
          </a:p>
        </p:txBody>
      </p:sp>
      <p:sp>
        <p:nvSpPr>
          <p:cNvPr id="19" name="Slide Number Placeholder 5"/>
          <p:cNvSpPr>
            <a:spLocks noGrp="1"/>
          </p:cNvSpPr>
          <p:nvPr>
            <p:ph type="sldNum" sz="quarter" idx="23"/>
          </p:nvPr>
        </p:nvSpPr>
        <p:spPr/>
        <p:txBody>
          <a:bodyPr/>
          <a:lstStyle>
            <a:lvl1pPr algn="l">
              <a:buSzTx/>
              <a:defRPr sz="1400">
                <a:solidFill>
                  <a:srgbClr val="000000"/>
                </a:solidFill>
              </a:defRPr>
            </a:lvl1pPr>
          </a:lstStyle>
          <a:p>
            <a:pPr>
              <a:defRPr/>
            </a:pPr>
            <a:fld id="{5429B203-2A2F-451E-BABD-BF2BBE8950C8}" type="slidenum">
              <a:rPr lang="en-US" altLang="en-US"/>
              <a:pPr>
                <a:defRPr/>
              </a:pPr>
              <a:t>‹#›</a:t>
            </a:fld>
            <a:endParaRPr lang="en-US" altLang="en-US" dirty="0"/>
          </a:p>
        </p:txBody>
      </p:sp>
    </p:spTree>
    <p:extLst>
      <p:ext uri="{BB962C8B-B14F-4D97-AF65-F5344CB8AC3E}">
        <p14:creationId xmlns:p14="http://schemas.microsoft.com/office/powerpoint/2010/main" val="3171718391"/>
      </p:ext>
    </p:extLst>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Footer Placeholder 4"/>
          <p:cNvSpPr>
            <a:spLocks noGrp="1"/>
          </p:cNvSpPr>
          <p:nvPr>
            <p:ph type="ftr" sz="quarter" idx="22"/>
          </p:nvPr>
        </p:nvSpPr>
        <p:spPr/>
        <p:txBody>
          <a:bodyPr/>
          <a:lstStyle>
            <a:lvl1pPr>
              <a:defRPr/>
            </a:lvl1pPr>
          </a:lstStyle>
          <a:p>
            <a:pPr>
              <a:defRPr/>
            </a:pPr>
            <a:endParaRPr lang="en-US" altLang="en-US" dirty="0"/>
          </a:p>
        </p:txBody>
      </p:sp>
      <p:sp>
        <p:nvSpPr>
          <p:cNvPr id="19" name="Date Placeholder 3"/>
          <p:cNvSpPr>
            <a:spLocks noGrp="1"/>
          </p:cNvSpPr>
          <p:nvPr>
            <p:ph type="dt" sz="half" idx="23"/>
          </p:nvPr>
        </p:nvSpPr>
        <p:spPr/>
        <p:txBody>
          <a:bodyPr/>
          <a:lstStyle>
            <a:lvl1pPr>
              <a:defRPr/>
            </a:lvl1pPr>
          </a:lstStyle>
          <a:p>
            <a:pPr>
              <a:defRPr/>
            </a:pPr>
            <a:fld id="{F5BEF58F-9776-433A-802C-6A77DCAE0D57}" type="datetimeFigureOut">
              <a:rPr lang="en-US" altLang="en-US"/>
              <a:pPr>
                <a:defRPr/>
              </a:pPr>
              <a:t>4/17/2018</a:t>
            </a:fld>
            <a:endParaRPr lang="en-US" altLang="en-US" dirty="0"/>
          </a:p>
        </p:txBody>
      </p:sp>
      <p:sp>
        <p:nvSpPr>
          <p:cNvPr id="20" name="Slide Number Placeholder 5"/>
          <p:cNvSpPr>
            <a:spLocks noGrp="1"/>
          </p:cNvSpPr>
          <p:nvPr>
            <p:ph type="sldNum" sz="quarter" idx="24"/>
          </p:nvPr>
        </p:nvSpPr>
        <p:spPr/>
        <p:txBody>
          <a:bodyPr/>
          <a:lstStyle>
            <a:lvl1pPr algn="l">
              <a:buSzTx/>
              <a:defRPr sz="1400">
                <a:solidFill>
                  <a:srgbClr val="000000"/>
                </a:solidFill>
              </a:defRPr>
            </a:lvl1pPr>
          </a:lstStyle>
          <a:p>
            <a:pPr>
              <a:defRPr/>
            </a:pPr>
            <a:fld id="{9C206818-2629-4FB1-9E8B-87C6C614A628}" type="slidenum">
              <a:rPr lang="en-US" altLang="en-US"/>
              <a:pPr>
                <a:defRPr/>
              </a:pPr>
              <a:t>‹#›</a:t>
            </a:fld>
            <a:endParaRPr lang="en-US" altLang="en-US" dirty="0"/>
          </a:p>
        </p:txBody>
      </p:sp>
    </p:spTree>
    <p:extLst>
      <p:ext uri="{BB962C8B-B14F-4D97-AF65-F5344CB8AC3E}">
        <p14:creationId xmlns:p14="http://schemas.microsoft.com/office/powerpoint/2010/main" val="3080866784"/>
      </p:ext>
    </p:extLst>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Footer Placeholder 4"/>
          <p:cNvSpPr>
            <a:spLocks noGrp="1"/>
          </p:cNvSpPr>
          <p:nvPr>
            <p:ph type="ftr" sz="quarter" idx="23"/>
          </p:nvPr>
        </p:nvSpPr>
        <p:spPr/>
        <p:txBody>
          <a:bodyPr/>
          <a:lstStyle>
            <a:lvl1pPr>
              <a:defRPr/>
            </a:lvl1pPr>
          </a:lstStyle>
          <a:p>
            <a:pPr>
              <a:defRPr/>
            </a:pPr>
            <a:endParaRPr lang="en-US" altLang="en-US" dirty="0"/>
          </a:p>
        </p:txBody>
      </p:sp>
      <p:sp>
        <p:nvSpPr>
          <p:cNvPr id="20" name="Date Placeholder 3"/>
          <p:cNvSpPr>
            <a:spLocks noGrp="1"/>
          </p:cNvSpPr>
          <p:nvPr>
            <p:ph type="dt" sz="half" idx="24"/>
          </p:nvPr>
        </p:nvSpPr>
        <p:spPr/>
        <p:txBody>
          <a:bodyPr/>
          <a:lstStyle>
            <a:lvl1pPr>
              <a:defRPr/>
            </a:lvl1pPr>
          </a:lstStyle>
          <a:p>
            <a:pPr>
              <a:defRPr/>
            </a:pPr>
            <a:fld id="{76D7335A-66E6-418E-B1A3-56D9D7E5195B}" type="datetimeFigureOut">
              <a:rPr lang="en-US" altLang="en-US"/>
              <a:pPr>
                <a:defRPr/>
              </a:pPr>
              <a:t>4/17/2018</a:t>
            </a:fld>
            <a:endParaRPr lang="en-US" altLang="en-US" dirty="0"/>
          </a:p>
        </p:txBody>
      </p:sp>
      <p:sp>
        <p:nvSpPr>
          <p:cNvPr id="21" name="Slide Number Placeholder 5"/>
          <p:cNvSpPr>
            <a:spLocks noGrp="1"/>
          </p:cNvSpPr>
          <p:nvPr>
            <p:ph type="sldNum" sz="quarter" idx="25"/>
          </p:nvPr>
        </p:nvSpPr>
        <p:spPr/>
        <p:txBody>
          <a:bodyPr/>
          <a:lstStyle>
            <a:lvl1pPr algn="l">
              <a:buSzTx/>
              <a:defRPr sz="1400">
                <a:solidFill>
                  <a:srgbClr val="000000"/>
                </a:solidFill>
              </a:defRPr>
            </a:lvl1pPr>
          </a:lstStyle>
          <a:p>
            <a:pPr>
              <a:defRPr/>
            </a:pPr>
            <a:fld id="{007C9835-B222-4BBA-8796-4872B683D4D0}" type="slidenum">
              <a:rPr lang="en-US" altLang="en-US"/>
              <a:pPr>
                <a:defRPr/>
              </a:pPr>
              <a:t>‹#›</a:t>
            </a:fld>
            <a:endParaRPr lang="en-US" altLang="en-US" dirty="0"/>
          </a:p>
        </p:txBody>
      </p:sp>
    </p:spTree>
    <p:extLst>
      <p:ext uri="{BB962C8B-B14F-4D97-AF65-F5344CB8AC3E}">
        <p14:creationId xmlns:p14="http://schemas.microsoft.com/office/powerpoint/2010/main" val="3250993225"/>
      </p:ext>
    </p:extLst>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Footer Placeholder 4"/>
          <p:cNvSpPr>
            <a:spLocks noGrp="1"/>
          </p:cNvSpPr>
          <p:nvPr>
            <p:ph type="ftr" sz="quarter" idx="26"/>
          </p:nvPr>
        </p:nvSpPr>
        <p:spPr/>
        <p:txBody>
          <a:bodyPr/>
          <a:lstStyle>
            <a:lvl1pPr>
              <a:defRPr/>
            </a:lvl1pPr>
          </a:lstStyle>
          <a:p>
            <a:pPr>
              <a:defRPr/>
            </a:pPr>
            <a:endParaRPr lang="en-US" altLang="en-US" dirty="0"/>
          </a:p>
        </p:txBody>
      </p:sp>
      <p:sp>
        <p:nvSpPr>
          <p:cNvPr id="23" name="Date Placeholder 3"/>
          <p:cNvSpPr>
            <a:spLocks noGrp="1"/>
          </p:cNvSpPr>
          <p:nvPr>
            <p:ph type="dt" sz="half" idx="27"/>
          </p:nvPr>
        </p:nvSpPr>
        <p:spPr/>
        <p:txBody>
          <a:bodyPr/>
          <a:lstStyle>
            <a:lvl1pPr>
              <a:defRPr/>
            </a:lvl1pPr>
          </a:lstStyle>
          <a:p>
            <a:pPr>
              <a:defRPr/>
            </a:pPr>
            <a:fld id="{DAB6297F-91E0-47EC-A02F-7BFC18C32C0D}" type="datetimeFigureOut">
              <a:rPr lang="en-US" altLang="en-US"/>
              <a:pPr>
                <a:defRPr/>
              </a:pPr>
              <a:t>4/17/2018</a:t>
            </a:fld>
            <a:endParaRPr lang="en-US" altLang="en-US" dirty="0"/>
          </a:p>
        </p:txBody>
      </p:sp>
      <p:sp>
        <p:nvSpPr>
          <p:cNvPr id="24" name="Slide Number Placeholder 5"/>
          <p:cNvSpPr>
            <a:spLocks noGrp="1"/>
          </p:cNvSpPr>
          <p:nvPr>
            <p:ph type="sldNum" sz="quarter" idx="28"/>
          </p:nvPr>
        </p:nvSpPr>
        <p:spPr/>
        <p:txBody>
          <a:bodyPr/>
          <a:lstStyle>
            <a:lvl1pPr algn="l">
              <a:buSzTx/>
              <a:defRPr sz="1400">
                <a:solidFill>
                  <a:srgbClr val="000000"/>
                </a:solidFill>
              </a:defRPr>
            </a:lvl1pPr>
          </a:lstStyle>
          <a:p>
            <a:pPr>
              <a:defRPr/>
            </a:pPr>
            <a:fld id="{4AB02853-7385-436E-8955-39975D834354}" type="slidenum">
              <a:rPr lang="en-US" altLang="en-US"/>
              <a:pPr>
                <a:defRPr/>
              </a:pPr>
              <a:t>‹#›</a:t>
            </a:fld>
            <a:endParaRPr lang="en-US" altLang="en-US" dirty="0"/>
          </a:p>
        </p:txBody>
      </p:sp>
    </p:spTree>
    <p:extLst>
      <p:ext uri="{BB962C8B-B14F-4D97-AF65-F5344CB8AC3E}">
        <p14:creationId xmlns:p14="http://schemas.microsoft.com/office/powerpoint/2010/main" val="566821967"/>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extLst>
      <p:ext uri="{BB962C8B-B14F-4D97-AF65-F5344CB8AC3E}">
        <p14:creationId xmlns:p14="http://schemas.microsoft.com/office/powerpoint/2010/main" val="26140647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Footer Placeholder 4"/>
          <p:cNvSpPr>
            <a:spLocks noGrp="1"/>
          </p:cNvSpPr>
          <p:nvPr>
            <p:ph type="ftr" sz="quarter" idx="27"/>
          </p:nvPr>
        </p:nvSpPr>
        <p:spPr/>
        <p:txBody>
          <a:bodyPr/>
          <a:lstStyle>
            <a:lvl1pPr>
              <a:defRPr/>
            </a:lvl1pPr>
          </a:lstStyle>
          <a:p>
            <a:pPr>
              <a:defRPr/>
            </a:pPr>
            <a:endParaRPr lang="en-US" altLang="en-US" dirty="0"/>
          </a:p>
        </p:txBody>
      </p:sp>
      <p:sp>
        <p:nvSpPr>
          <p:cNvPr id="24" name="Date Placeholder 3"/>
          <p:cNvSpPr>
            <a:spLocks noGrp="1"/>
          </p:cNvSpPr>
          <p:nvPr>
            <p:ph type="dt" sz="half" idx="28"/>
          </p:nvPr>
        </p:nvSpPr>
        <p:spPr/>
        <p:txBody>
          <a:bodyPr/>
          <a:lstStyle>
            <a:lvl1pPr>
              <a:defRPr/>
            </a:lvl1pPr>
          </a:lstStyle>
          <a:p>
            <a:pPr>
              <a:defRPr/>
            </a:pPr>
            <a:fld id="{ED74FB18-32C6-4B13-8DF5-4A0E30E38C44}" type="datetimeFigureOut">
              <a:rPr lang="en-US" altLang="en-US"/>
              <a:pPr>
                <a:defRPr/>
              </a:pPr>
              <a:t>4/17/2018</a:t>
            </a:fld>
            <a:endParaRPr lang="en-US" altLang="en-US" dirty="0"/>
          </a:p>
        </p:txBody>
      </p:sp>
      <p:sp>
        <p:nvSpPr>
          <p:cNvPr id="25" name="Slide Number Placeholder 5"/>
          <p:cNvSpPr>
            <a:spLocks noGrp="1"/>
          </p:cNvSpPr>
          <p:nvPr>
            <p:ph type="sldNum" sz="quarter" idx="29"/>
          </p:nvPr>
        </p:nvSpPr>
        <p:spPr/>
        <p:txBody>
          <a:bodyPr/>
          <a:lstStyle>
            <a:lvl1pPr algn="l">
              <a:buSzTx/>
              <a:defRPr sz="1400">
                <a:solidFill>
                  <a:srgbClr val="000000"/>
                </a:solidFill>
              </a:defRPr>
            </a:lvl1pPr>
          </a:lstStyle>
          <a:p>
            <a:pPr>
              <a:defRPr/>
            </a:pPr>
            <a:fld id="{97A86AE5-038C-46E9-ADAE-DDB441DD5258}" type="slidenum">
              <a:rPr lang="en-US" altLang="en-US"/>
              <a:pPr>
                <a:defRPr/>
              </a:pPr>
              <a:t>‹#›</a:t>
            </a:fld>
            <a:endParaRPr lang="en-US" altLang="en-US" dirty="0"/>
          </a:p>
        </p:txBody>
      </p:sp>
    </p:spTree>
    <p:extLst>
      <p:ext uri="{BB962C8B-B14F-4D97-AF65-F5344CB8AC3E}">
        <p14:creationId xmlns:p14="http://schemas.microsoft.com/office/powerpoint/2010/main" val="2004467227"/>
      </p:ext>
    </p:extLst>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Footer Placeholder 4"/>
          <p:cNvSpPr>
            <a:spLocks noGrp="1"/>
          </p:cNvSpPr>
          <p:nvPr>
            <p:ph type="ftr" sz="quarter" idx="28"/>
          </p:nvPr>
        </p:nvSpPr>
        <p:spPr/>
        <p:txBody>
          <a:bodyPr/>
          <a:lstStyle>
            <a:lvl1pPr>
              <a:defRPr/>
            </a:lvl1pPr>
          </a:lstStyle>
          <a:p>
            <a:pPr>
              <a:defRPr/>
            </a:pPr>
            <a:endParaRPr lang="en-US" altLang="en-US" dirty="0"/>
          </a:p>
        </p:txBody>
      </p:sp>
      <p:sp>
        <p:nvSpPr>
          <p:cNvPr id="25" name="Date Placeholder 3"/>
          <p:cNvSpPr>
            <a:spLocks noGrp="1"/>
          </p:cNvSpPr>
          <p:nvPr>
            <p:ph type="dt" sz="half" idx="29"/>
          </p:nvPr>
        </p:nvSpPr>
        <p:spPr/>
        <p:txBody>
          <a:bodyPr/>
          <a:lstStyle>
            <a:lvl1pPr>
              <a:defRPr/>
            </a:lvl1pPr>
          </a:lstStyle>
          <a:p>
            <a:pPr>
              <a:defRPr/>
            </a:pPr>
            <a:fld id="{A8471279-A02C-451A-B5EA-79020A26099E}" type="datetimeFigureOut">
              <a:rPr lang="en-US" altLang="en-US"/>
              <a:pPr>
                <a:defRPr/>
              </a:pPr>
              <a:t>4/17/2018</a:t>
            </a:fld>
            <a:endParaRPr lang="en-US" altLang="en-US" dirty="0"/>
          </a:p>
        </p:txBody>
      </p:sp>
      <p:sp>
        <p:nvSpPr>
          <p:cNvPr id="26" name="Slide Number Placeholder 5"/>
          <p:cNvSpPr>
            <a:spLocks noGrp="1"/>
          </p:cNvSpPr>
          <p:nvPr>
            <p:ph type="sldNum" sz="quarter" idx="30"/>
          </p:nvPr>
        </p:nvSpPr>
        <p:spPr/>
        <p:txBody>
          <a:bodyPr/>
          <a:lstStyle>
            <a:lvl1pPr algn="l">
              <a:buSzTx/>
              <a:defRPr sz="1400">
                <a:solidFill>
                  <a:srgbClr val="000000"/>
                </a:solidFill>
              </a:defRPr>
            </a:lvl1pPr>
          </a:lstStyle>
          <a:p>
            <a:pPr>
              <a:defRPr/>
            </a:pPr>
            <a:fld id="{79FEE65E-9D61-4F11-B0BF-513F20142295}" type="slidenum">
              <a:rPr lang="en-US" altLang="en-US"/>
              <a:pPr>
                <a:defRPr/>
              </a:pPr>
              <a:t>‹#›</a:t>
            </a:fld>
            <a:endParaRPr lang="en-US" altLang="en-US" dirty="0"/>
          </a:p>
        </p:txBody>
      </p:sp>
    </p:spTree>
    <p:extLst>
      <p:ext uri="{BB962C8B-B14F-4D97-AF65-F5344CB8AC3E}">
        <p14:creationId xmlns:p14="http://schemas.microsoft.com/office/powerpoint/2010/main" val="3588104149"/>
      </p:ext>
    </p:extLst>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Footer Placeholder 4"/>
          <p:cNvSpPr>
            <a:spLocks noGrp="1"/>
          </p:cNvSpPr>
          <p:nvPr>
            <p:ph type="ftr" sz="quarter" idx="29"/>
          </p:nvPr>
        </p:nvSpPr>
        <p:spPr/>
        <p:txBody>
          <a:bodyPr/>
          <a:lstStyle>
            <a:lvl1pPr>
              <a:defRPr/>
            </a:lvl1pPr>
          </a:lstStyle>
          <a:p>
            <a:pPr>
              <a:defRPr/>
            </a:pPr>
            <a:endParaRPr lang="en-US" altLang="en-US" dirty="0"/>
          </a:p>
        </p:txBody>
      </p:sp>
      <p:sp>
        <p:nvSpPr>
          <p:cNvPr id="26" name="Date Placeholder 3"/>
          <p:cNvSpPr>
            <a:spLocks noGrp="1"/>
          </p:cNvSpPr>
          <p:nvPr>
            <p:ph type="dt" sz="half" idx="30"/>
          </p:nvPr>
        </p:nvSpPr>
        <p:spPr/>
        <p:txBody>
          <a:bodyPr/>
          <a:lstStyle>
            <a:lvl1pPr>
              <a:defRPr/>
            </a:lvl1pPr>
          </a:lstStyle>
          <a:p>
            <a:pPr>
              <a:defRPr/>
            </a:pPr>
            <a:fld id="{ED917064-7327-4B3D-9D69-0872E8C1F4E6}" type="datetimeFigureOut">
              <a:rPr lang="en-US" altLang="en-US"/>
              <a:pPr>
                <a:defRPr/>
              </a:pPr>
              <a:t>4/17/2018</a:t>
            </a:fld>
            <a:endParaRPr lang="en-US" altLang="en-US" dirty="0"/>
          </a:p>
        </p:txBody>
      </p:sp>
      <p:sp>
        <p:nvSpPr>
          <p:cNvPr id="27" name="Slide Number Placeholder 5"/>
          <p:cNvSpPr>
            <a:spLocks noGrp="1"/>
          </p:cNvSpPr>
          <p:nvPr>
            <p:ph type="sldNum" sz="quarter" idx="31"/>
          </p:nvPr>
        </p:nvSpPr>
        <p:spPr/>
        <p:txBody>
          <a:bodyPr/>
          <a:lstStyle>
            <a:lvl1pPr algn="l">
              <a:buSzTx/>
              <a:defRPr sz="1400">
                <a:solidFill>
                  <a:srgbClr val="000000"/>
                </a:solidFill>
              </a:defRPr>
            </a:lvl1pPr>
          </a:lstStyle>
          <a:p>
            <a:pPr>
              <a:defRPr/>
            </a:pPr>
            <a:fld id="{8DEAD1B3-97AC-4CCF-9CF6-826642D93D1A}" type="slidenum">
              <a:rPr lang="en-US" altLang="en-US"/>
              <a:pPr>
                <a:defRPr/>
              </a:pPr>
              <a:t>‹#›</a:t>
            </a:fld>
            <a:endParaRPr lang="en-US" altLang="en-US" dirty="0"/>
          </a:p>
        </p:txBody>
      </p:sp>
    </p:spTree>
    <p:extLst>
      <p:ext uri="{BB962C8B-B14F-4D97-AF65-F5344CB8AC3E}">
        <p14:creationId xmlns:p14="http://schemas.microsoft.com/office/powerpoint/2010/main" val="4290813407"/>
      </p:ext>
    </p:extLst>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Footer Placeholder 4"/>
          <p:cNvSpPr>
            <a:spLocks noGrp="1"/>
          </p:cNvSpPr>
          <p:nvPr>
            <p:ph type="ftr" sz="quarter" idx="43"/>
          </p:nvPr>
        </p:nvSpPr>
        <p:spPr/>
        <p:txBody>
          <a:bodyPr/>
          <a:lstStyle>
            <a:lvl1pPr>
              <a:defRPr/>
            </a:lvl1pPr>
          </a:lstStyle>
          <a:p>
            <a:pPr>
              <a:defRPr/>
            </a:pPr>
            <a:endParaRPr lang="en-US" altLang="en-US" dirty="0"/>
          </a:p>
        </p:txBody>
      </p:sp>
      <p:sp>
        <p:nvSpPr>
          <p:cNvPr id="30" name="Date Placeholder 3"/>
          <p:cNvSpPr>
            <a:spLocks noGrp="1"/>
          </p:cNvSpPr>
          <p:nvPr>
            <p:ph type="dt" sz="half" idx="44"/>
          </p:nvPr>
        </p:nvSpPr>
        <p:spPr/>
        <p:txBody>
          <a:bodyPr/>
          <a:lstStyle>
            <a:lvl1pPr>
              <a:defRPr/>
            </a:lvl1pPr>
          </a:lstStyle>
          <a:p>
            <a:pPr>
              <a:defRPr/>
            </a:pPr>
            <a:fld id="{C462F089-A4DC-4E26-AD8D-7661CFD451C4}" type="datetimeFigureOut">
              <a:rPr lang="en-US" altLang="en-US"/>
              <a:pPr>
                <a:defRPr/>
              </a:pPr>
              <a:t>4/17/2018</a:t>
            </a:fld>
            <a:endParaRPr lang="en-US" altLang="en-US" dirty="0"/>
          </a:p>
        </p:txBody>
      </p:sp>
      <p:sp>
        <p:nvSpPr>
          <p:cNvPr id="41" name="Slide Number Placeholder 5"/>
          <p:cNvSpPr>
            <a:spLocks noGrp="1"/>
          </p:cNvSpPr>
          <p:nvPr>
            <p:ph type="sldNum" sz="quarter" idx="45"/>
          </p:nvPr>
        </p:nvSpPr>
        <p:spPr/>
        <p:txBody>
          <a:bodyPr/>
          <a:lstStyle>
            <a:lvl1pPr algn="l">
              <a:buSzTx/>
              <a:defRPr sz="1400">
                <a:solidFill>
                  <a:srgbClr val="000000"/>
                </a:solidFill>
              </a:defRPr>
            </a:lvl1pPr>
          </a:lstStyle>
          <a:p>
            <a:pPr>
              <a:defRPr/>
            </a:pPr>
            <a:fld id="{D0C3AD17-A9D6-43AD-83D9-0C0D37D3829B}" type="slidenum">
              <a:rPr lang="en-US" altLang="en-US"/>
              <a:pPr>
                <a:defRPr/>
              </a:pPr>
              <a:t>‹#›</a:t>
            </a:fld>
            <a:endParaRPr lang="en-US" altLang="en-US" dirty="0"/>
          </a:p>
        </p:txBody>
      </p:sp>
    </p:spTree>
    <p:extLst>
      <p:ext uri="{BB962C8B-B14F-4D97-AF65-F5344CB8AC3E}">
        <p14:creationId xmlns:p14="http://schemas.microsoft.com/office/powerpoint/2010/main" val="4141386416"/>
      </p:ext>
    </p:extLst>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pic>
        <p:nvPicPr>
          <p:cNvPr id="2" name="Picture 15"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6"/>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dirty="0" smtClean="0">
                <a:latin typeface="Verdana" panose="020B0604030504040204" pitchFamily="34" charset="0"/>
              </a:rPr>
              <a:t>Copyright © 2016, 2013, 2010 Pearson Education, Inc. All Rights Reserved</a:t>
            </a:r>
          </a:p>
        </p:txBody>
      </p:sp>
      <p:sp>
        <p:nvSpPr>
          <p:cNvPr id="4" name="Footer Placeholder 2"/>
          <p:cNvSpPr>
            <a:spLocks noGrp="1"/>
          </p:cNvSpPr>
          <p:nvPr>
            <p:ph type="ftr" sz="quarter" idx="10"/>
          </p:nvPr>
        </p:nvSpPr>
        <p:spPr/>
        <p:txBody>
          <a:bodyPr/>
          <a:lstStyle>
            <a:lvl1pPr>
              <a:defRPr/>
            </a:lvl1pPr>
          </a:lstStyle>
          <a:p>
            <a:pPr>
              <a:defRPr/>
            </a:pPr>
            <a:endParaRPr lang="en-US" altLang="en-US" dirty="0"/>
          </a:p>
        </p:txBody>
      </p:sp>
      <p:sp>
        <p:nvSpPr>
          <p:cNvPr id="5" name="Date Placeholder 1"/>
          <p:cNvSpPr>
            <a:spLocks noGrp="1"/>
          </p:cNvSpPr>
          <p:nvPr>
            <p:ph type="dt" sz="half" idx="11"/>
          </p:nvPr>
        </p:nvSpPr>
        <p:spPr/>
        <p:txBody>
          <a:bodyPr/>
          <a:lstStyle>
            <a:lvl1pPr>
              <a:defRPr>
                <a:solidFill>
                  <a:schemeClr val="tx1"/>
                </a:solidFill>
              </a:defRPr>
            </a:lvl1pPr>
          </a:lstStyle>
          <a:p>
            <a:pPr>
              <a:defRPr/>
            </a:pPr>
            <a:fld id="{23CDFC7F-08E1-4BAE-A31D-D0EF57BF6DDA}" type="datetimeFigureOut">
              <a:rPr lang="en-US" altLang="en-US"/>
              <a:pPr>
                <a:defRPr/>
              </a:pPr>
              <a:t>4/17/2018</a:t>
            </a:fld>
            <a:endParaRPr lang="en-US" altLang="en-US" dirty="0"/>
          </a:p>
        </p:txBody>
      </p:sp>
      <p:sp>
        <p:nvSpPr>
          <p:cNvPr id="6" name="Slide Number Placeholder 3"/>
          <p:cNvSpPr>
            <a:spLocks noGrp="1"/>
          </p:cNvSpPr>
          <p:nvPr>
            <p:ph type="sldNum" sz="quarter" idx="12"/>
          </p:nvPr>
        </p:nvSpPr>
        <p:spPr/>
        <p:txBody>
          <a:bodyPr/>
          <a:lstStyle>
            <a:lvl1pPr algn="l">
              <a:buSzTx/>
              <a:defRPr sz="1400">
                <a:solidFill>
                  <a:schemeClr val="tx1"/>
                </a:solidFill>
              </a:defRPr>
            </a:lvl1pPr>
          </a:lstStyle>
          <a:p>
            <a:pPr>
              <a:defRPr/>
            </a:pPr>
            <a:fld id="{7DE91F1D-1CC3-487F-B398-D72643A5104B}" type="slidenum">
              <a:rPr lang="en-US" altLang="en-US"/>
              <a:pPr>
                <a:defRPr/>
              </a:pPr>
              <a:t>‹#›</a:t>
            </a:fld>
            <a:endParaRPr lang="en-US" altLang="en-US" dirty="0"/>
          </a:p>
        </p:txBody>
      </p:sp>
    </p:spTree>
    <p:extLst>
      <p:ext uri="{BB962C8B-B14F-4D97-AF65-F5344CB8AC3E}">
        <p14:creationId xmlns:p14="http://schemas.microsoft.com/office/powerpoint/2010/main" val="2463767702"/>
      </p:ext>
    </p:extLst>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Shape 12"/>
          <p:cNvSpPr txBox="1">
            <a:spLocks noGrp="1"/>
          </p:cNvSpPr>
          <p:nvPr>
            <p:ph type="ftr" idx="12"/>
          </p:nvPr>
        </p:nvSpPr>
        <p:spPr>
          <a:ln/>
        </p:spPr>
        <p:txBody>
          <a:bodyPr/>
          <a:lstStyle>
            <a:lvl1pPr>
              <a:defRPr/>
            </a:lvl1pPr>
          </a:lstStyle>
          <a:p>
            <a:pPr>
              <a:defRPr/>
            </a:pPr>
            <a:endParaRPr lang="en-US" altLang="en-US" dirty="0"/>
          </a:p>
        </p:txBody>
      </p:sp>
      <p:sp>
        <p:nvSpPr>
          <p:cNvPr id="3" name="Shape 13"/>
          <p:cNvSpPr txBox="1">
            <a:spLocks noGrp="1"/>
          </p:cNvSpPr>
          <p:nvPr>
            <p:ph type="dt" idx="13"/>
          </p:nvPr>
        </p:nvSpPr>
        <p:spPr>
          <a:ln/>
        </p:spPr>
        <p:txBody>
          <a:bodyPr/>
          <a:lstStyle>
            <a:lvl1pPr>
              <a:defRPr/>
            </a:lvl1pPr>
          </a:lstStyle>
          <a:p>
            <a:pPr>
              <a:defRPr/>
            </a:pPr>
            <a:endParaRPr lang="en-US" altLang="en-US" dirty="0"/>
          </a:p>
        </p:txBody>
      </p:sp>
      <p:sp>
        <p:nvSpPr>
          <p:cNvPr id="4" name="Shape 14"/>
          <p:cNvSpPr txBox="1">
            <a:spLocks noGrp="1"/>
          </p:cNvSpPr>
          <p:nvPr>
            <p:ph type="sldNum" idx="14"/>
          </p:nvPr>
        </p:nvSpPr>
        <p:spPr>
          <a:ln/>
        </p:spPr>
        <p:txBody>
          <a:bodyPr/>
          <a:lstStyle>
            <a:lvl1pPr>
              <a:defRPr/>
            </a:lvl1pPr>
          </a:lstStyle>
          <a:p>
            <a:pPr>
              <a:defRPr/>
            </a:pPr>
            <a:fld id="{A406A766-8B07-4AA6-979A-CF0E9635CCCF}" type="slidenum">
              <a:rPr lang="en-US" altLang="en-US"/>
              <a:pPr>
                <a:defRPr/>
              </a:pPr>
              <a:t>‹#›</a:t>
            </a:fld>
            <a:endParaRPr lang="en-US" altLang="en-US" dirty="0"/>
          </a:p>
        </p:txBody>
      </p:sp>
    </p:spTree>
    <p:extLst>
      <p:ext uri="{BB962C8B-B14F-4D97-AF65-F5344CB8AC3E}">
        <p14:creationId xmlns:p14="http://schemas.microsoft.com/office/powerpoint/2010/main" val="9351683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7" name="Shape 42"/>
          <p:cNvSpPr txBox="1">
            <a:spLocks noGrp="1"/>
          </p:cNvSpPr>
          <p:nvPr>
            <p:ph type="ftr" idx="14"/>
          </p:nvPr>
        </p:nvSpPr>
        <p:spPr>
          <a:xfrm>
            <a:off x="93663" y="6165850"/>
            <a:ext cx="8596312" cy="234950"/>
          </a:xfrm>
        </p:spPr>
        <p:txBody>
          <a:bodyPr/>
          <a:lstStyle>
            <a:lvl1pPr>
              <a:defRPr/>
            </a:lvl1pPr>
          </a:lstStyle>
          <a:p>
            <a:pPr>
              <a:defRPr/>
            </a:pPr>
            <a:endParaRPr lang="en-US" altLang="en-US" dirty="0"/>
          </a:p>
        </p:txBody>
      </p:sp>
      <p:sp>
        <p:nvSpPr>
          <p:cNvPr id="8" name="Shape 43"/>
          <p:cNvSpPr txBox="1">
            <a:spLocks noGrp="1"/>
          </p:cNvSpPr>
          <p:nvPr>
            <p:ph type="dt" idx="15"/>
          </p:nvPr>
        </p:nvSpPr>
        <p:spPr/>
        <p:txBody>
          <a:bodyPr/>
          <a:lstStyle>
            <a:lvl1pPr>
              <a:defRPr/>
            </a:lvl1pPr>
          </a:lstStyle>
          <a:p>
            <a:pPr>
              <a:defRPr/>
            </a:pPr>
            <a:endParaRPr lang="en-US" altLang="en-US" dirty="0"/>
          </a:p>
        </p:txBody>
      </p:sp>
      <p:sp>
        <p:nvSpPr>
          <p:cNvPr id="10" name="Shape 44"/>
          <p:cNvSpPr txBox="1">
            <a:spLocks noGrp="1"/>
          </p:cNvSpPr>
          <p:nvPr>
            <p:ph type="sldNum" idx="16"/>
          </p:nvPr>
        </p:nvSpPr>
        <p:spPr/>
        <p:txBody>
          <a:bodyPr/>
          <a:lstStyle>
            <a:lvl1pPr>
              <a:defRPr/>
            </a:lvl1pPr>
          </a:lstStyle>
          <a:p>
            <a:pPr>
              <a:defRPr/>
            </a:pPr>
            <a:fld id="{E918F73D-3A78-4D89-92A7-B80C75E73F5C}" type="slidenum">
              <a:rPr lang="en-US" altLang="en-US"/>
              <a:pPr>
                <a:defRPr/>
              </a:pPr>
              <a:t>‹#›</a:t>
            </a:fld>
            <a:endParaRPr lang="en-US" altLang="en-US" dirty="0"/>
          </a:p>
        </p:txBody>
      </p:sp>
    </p:spTree>
    <p:extLst>
      <p:ext uri="{BB962C8B-B14F-4D97-AF65-F5344CB8AC3E}">
        <p14:creationId xmlns:p14="http://schemas.microsoft.com/office/powerpoint/2010/main" val="22614672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hape 12"/>
          <p:cNvSpPr txBox="1">
            <a:spLocks noGrp="1"/>
          </p:cNvSpPr>
          <p:nvPr>
            <p:ph type="ftr" idx="12"/>
          </p:nvPr>
        </p:nvSpPr>
        <p:spPr>
          <a:ln/>
        </p:spPr>
        <p:txBody>
          <a:bodyPr/>
          <a:lstStyle>
            <a:lvl1pPr>
              <a:defRPr/>
            </a:lvl1pPr>
          </a:lstStyle>
          <a:p>
            <a:pPr>
              <a:defRPr/>
            </a:pPr>
            <a:endParaRPr lang="en-US" altLang="en-US" dirty="0"/>
          </a:p>
        </p:txBody>
      </p:sp>
      <p:sp>
        <p:nvSpPr>
          <p:cNvPr id="3" name="Shape 13"/>
          <p:cNvSpPr txBox="1">
            <a:spLocks noGrp="1"/>
          </p:cNvSpPr>
          <p:nvPr>
            <p:ph type="dt" idx="13"/>
          </p:nvPr>
        </p:nvSpPr>
        <p:spPr>
          <a:ln/>
        </p:spPr>
        <p:txBody>
          <a:bodyPr/>
          <a:lstStyle>
            <a:lvl1pPr>
              <a:defRPr/>
            </a:lvl1pPr>
          </a:lstStyle>
          <a:p>
            <a:pPr>
              <a:defRPr/>
            </a:pPr>
            <a:endParaRPr lang="en-US" altLang="en-US" dirty="0"/>
          </a:p>
        </p:txBody>
      </p:sp>
      <p:sp>
        <p:nvSpPr>
          <p:cNvPr id="4" name="Shape 14"/>
          <p:cNvSpPr txBox="1">
            <a:spLocks noGrp="1"/>
          </p:cNvSpPr>
          <p:nvPr>
            <p:ph type="sldNum" idx="14"/>
          </p:nvPr>
        </p:nvSpPr>
        <p:spPr>
          <a:ln/>
        </p:spPr>
        <p:txBody>
          <a:bodyPr/>
          <a:lstStyle>
            <a:lvl1pPr>
              <a:defRPr/>
            </a:lvl1pPr>
          </a:lstStyle>
          <a:p>
            <a:pPr>
              <a:defRPr/>
            </a:pPr>
            <a:fld id="{D8D21553-D465-4820-9455-6124075055CA}" type="slidenum">
              <a:rPr lang="en-US" altLang="en-US"/>
              <a:pPr>
                <a:defRPr/>
              </a:pPr>
              <a:t>‹#›</a:t>
            </a:fld>
            <a:endParaRPr lang="en-US" altLang="en-US" dirty="0"/>
          </a:p>
        </p:txBody>
      </p:sp>
    </p:spTree>
    <p:extLst>
      <p:ext uri="{BB962C8B-B14F-4D97-AF65-F5344CB8AC3E}">
        <p14:creationId xmlns:p14="http://schemas.microsoft.com/office/powerpoint/2010/main" val="8752220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extLst>
      <p:ext uri="{BB962C8B-B14F-4D97-AF65-F5344CB8AC3E}">
        <p14:creationId xmlns:p14="http://schemas.microsoft.com/office/powerpoint/2010/main" val="899567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2246660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37785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6" name="Shape 42"/>
          <p:cNvSpPr txBox="1">
            <a:spLocks noGrp="1"/>
          </p:cNvSpPr>
          <p:nvPr>
            <p:ph type="ftr" idx="10"/>
          </p:nvPr>
        </p:nvSpPr>
        <p:spPr>
          <a:xfrm>
            <a:off x="93663" y="6165850"/>
            <a:ext cx="8596312" cy="234950"/>
          </a:xfrm>
        </p:spPr>
        <p:txBody>
          <a:bodyPr/>
          <a:lstStyle>
            <a:lvl1pPr>
              <a:defRPr/>
            </a:lvl1pPr>
          </a:lstStyle>
          <a:p>
            <a:pPr>
              <a:defRPr/>
            </a:pPr>
            <a:endParaRPr lang="en-US" altLang="en-US" dirty="0"/>
          </a:p>
        </p:txBody>
      </p:sp>
      <p:sp>
        <p:nvSpPr>
          <p:cNvPr id="7" name="Shape 43"/>
          <p:cNvSpPr txBox="1">
            <a:spLocks noGrp="1"/>
          </p:cNvSpPr>
          <p:nvPr>
            <p:ph type="dt" idx="11"/>
          </p:nvPr>
        </p:nvSpPr>
        <p:spPr/>
        <p:txBody>
          <a:bodyPr/>
          <a:lstStyle>
            <a:lvl1pPr>
              <a:defRPr/>
            </a:lvl1pPr>
          </a:lstStyle>
          <a:p>
            <a:pPr>
              <a:defRPr/>
            </a:pPr>
            <a:endParaRPr lang="en-US" altLang="en-US" dirty="0"/>
          </a:p>
        </p:txBody>
      </p:sp>
      <p:sp>
        <p:nvSpPr>
          <p:cNvPr id="8" name="Shape 44"/>
          <p:cNvSpPr txBox="1">
            <a:spLocks noGrp="1"/>
          </p:cNvSpPr>
          <p:nvPr>
            <p:ph type="sldNum" idx="12"/>
          </p:nvPr>
        </p:nvSpPr>
        <p:spPr/>
        <p:txBody>
          <a:bodyPr/>
          <a:lstStyle>
            <a:lvl1pPr>
              <a:defRPr/>
            </a:lvl1pPr>
          </a:lstStyle>
          <a:p>
            <a:pPr>
              <a:defRPr/>
            </a:pPr>
            <a:fld id="{23518A3E-B7F8-4AD5-9146-1B931A12C14D}" type="slidenum">
              <a:rPr lang="en-US" altLang="en-US"/>
              <a:pPr>
                <a:defRPr/>
              </a:pPr>
              <a:t>‹#›</a:t>
            </a:fld>
            <a:endParaRPr lang="en-US" altLang="en-US" dirty="0"/>
          </a:p>
        </p:txBody>
      </p:sp>
    </p:spTree>
    <p:extLst>
      <p:ext uri="{BB962C8B-B14F-4D97-AF65-F5344CB8AC3E}">
        <p14:creationId xmlns:p14="http://schemas.microsoft.com/office/powerpoint/2010/main" val="3665318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5" name="Shape 12"/>
          <p:cNvSpPr txBox="1">
            <a:spLocks noGrp="1"/>
          </p:cNvSpPr>
          <p:nvPr>
            <p:ph type="ftr" idx="12"/>
          </p:nvPr>
        </p:nvSpPr>
        <p:spPr>
          <a:ln/>
        </p:spPr>
        <p:txBody>
          <a:bodyPr/>
          <a:lstStyle>
            <a:lvl1pPr>
              <a:defRPr/>
            </a:lvl1pPr>
          </a:lstStyle>
          <a:p>
            <a:pPr>
              <a:defRPr/>
            </a:pPr>
            <a:endParaRPr lang="en-US" altLang="en-US" dirty="0"/>
          </a:p>
        </p:txBody>
      </p:sp>
      <p:sp>
        <p:nvSpPr>
          <p:cNvPr id="6" name="Shape 13"/>
          <p:cNvSpPr txBox="1">
            <a:spLocks noGrp="1"/>
          </p:cNvSpPr>
          <p:nvPr>
            <p:ph type="dt" idx="13"/>
          </p:nvPr>
        </p:nvSpPr>
        <p:spPr>
          <a:ln/>
        </p:spPr>
        <p:txBody>
          <a:bodyPr/>
          <a:lstStyle>
            <a:lvl1pPr>
              <a:defRPr/>
            </a:lvl1pPr>
          </a:lstStyle>
          <a:p>
            <a:pPr>
              <a:defRPr/>
            </a:pPr>
            <a:endParaRPr lang="en-US" altLang="en-US" dirty="0"/>
          </a:p>
        </p:txBody>
      </p:sp>
      <p:sp>
        <p:nvSpPr>
          <p:cNvPr id="7" name="Shape 14"/>
          <p:cNvSpPr txBox="1">
            <a:spLocks noGrp="1"/>
          </p:cNvSpPr>
          <p:nvPr>
            <p:ph type="sldNum" idx="14"/>
          </p:nvPr>
        </p:nvSpPr>
        <p:spPr>
          <a:ln/>
        </p:spPr>
        <p:txBody>
          <a:bodyPr/>
          <a:lstStyle>
            <a:lvl1pPr>
              <a:defRPr/>
            </a:lvl1pPr>
          </a:lstStyle>
          <a:p>
            <a:pPr>
              <a:defRPr/>
            </a:pPr>
            <a:fld id="{0A9142F9-473F-4CB3-B311-4AAD9617DDD3}" type="slidenum">
              <a:rPr lang="en-US" altLang="en-US"/>
              <a:pPr>
                <a:defRPr/>
              </a:pPr>
              <a:t>‹#›</a:t>
            </a:fld>
            <a:endParaRPr lang="en-US" altLang="en-US" dirty="0"/>
          </a:p>
        </p:txBody>
      </p:sp>
    </p:spTree>
    <p:extLst>
      <p:ext uri="{BB962C8B-B14F-4D97-AF65-F5344CB8AC3E}">
        <p14:creationId xmlns:p14="http://schemas.microsoft.com/office/powerpoint/2010/main" val="586843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pPr>
              <a:defRPr/>
            </a:pPr>
            <a:endParaRPr lang="en-US" altLang="en-US" dirty="0"/>
          </a:p>
        </p:txBody>
      </p:sp>
      <p:sp>
        <p:nvSpPr>
          <p:cNvPr id="5" name="Shape 13"/>
          <p:cNvSpPr txBox="1">
            <a:spLocks noGrp="1"/>
          </p:cNvSpPr>
          <p:nvPr>
            <p:ph type="dt" idx="13"/>
          </p:nvPr>
        </p:nvSpPr>
        <p:spPr>
          <a:ln/>
        </p:spPr>
        <p:txBody>
          <a:bodyPr/>
          <a:lstStyle>
            <a:lvl1pPr>
              <a:defRPr/>
            </a:lvl1pPr>
          </a:lstStyle>
          <a:p>
            <a:pPr>
              <a:defRPr/>
            </a:pPr>
            <a:endParaRPr lang="en-US" altLang="en-US" dirty="0"/>
          </a:p>
        </p:txBody>
      </p:sp>
      <p:sp>
        <p:nvSpPr>
          <p:cNvPr id="6" name="Shape 14"/>
          <p:cNvSpPr txBox="1">
            <a:spLocks noGrp="1"/>
          </p:cNvSpPr>
          <p:nvPr>
            <p:ph type="sldNum" idx="14"/>
          </p:nvPr>
        </p:nvSpPr>
        <p:spPr>
          <a:ln/>
        </p:spPr>
        <p:txBody>
          <a:bodyPr/>
          <a:lstStyle>
            <a:lvl1pPr>
              <a:defRPr/>
            </a:lvl1pPr>
          </a:lstStyle>
          <a:p>
            <a:pPr>
              <a:defRPr/>
            </a:pPr>
            <a:fld id="{42CBDFD4-ED38-4854-B3A3-4214EB3E1684}" type="slidenum">
              <a:rPr lang="en-US" altLang="en-US"/>
              <a:pPr>
                <a:defRPr/>
              </a:pPr>
              <a:t>‹#›</a:t>
            </a:fld>
            <a:endParaRPr lang="en-US" altLang="en-US" dirty="0"/>
          </a:p>
        </p:txBody>
      </p:sp>
    </p:spTree>
    <p:extLst>
      <p:ext uri="{BB962C8B-B14F-4D97-AF65-F5344CB8AC3E}">
        <p14:creationId xmlns:p14="http://schemas.microsoft.com/office/powerpoint/2010/main" val="4266609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 name="Shape 12"/>
          <p:cNvSpPr txBox="1">
            <a:spLocks noGrp="1"/>
          </p:cNvSpPr>
          <p:nvPr>
            <p:ph type="ftr" idx="12"/>
          </p:nvPr>
        </p:nvSpPr>
        <p:spPr>
          <a:ln/>
        </p:spPr>
        <p:txBody>
          <a:bodyPr/>
          <a:lstStyle>
            <a:lvl1pPr>
              <a:defRPr/>
            </a:lvl1pPr>
          </a:lstStyle>
          <a:p>
            <a:pPr>
              <a:defRPr/>
            </a:pPr>
            <a:endParaRPr lang="en-US" altLang="en-US" dirty="0"/>
          </a:p>
        </p:txBody>
      </p:sp>
      <p:sp>
        <p:nvSpPr>
          <p:cNvPr id="4" name="Shape 13"/>
          <p:cNvSpPr txBox="1">
            <a:spLocks noGrp="1"/>
          </p:cNvSpPr>
          <p:nvPr>
            <p:ph type="dt" idx="13"/>
          </p:nvPr>
        </p:nvSpPr>
        <p:spPr>
          <a:ln/>
        </p:spPr>
        <p:txBody>
          <a:bodyPr/>
          <a:lstStyle>
            <a:lvl1pPr>
              <a:defRPr/>
            </a:lvl1pPr>
          </a:lstStyle>
          <a:p>
            <a:pPr>
              <a:defRPr/>
            </a:pPr>
            <a:endParaRPr lang="en-US" altLang="en-US" dirty="0"/>
          </a:p>
        </p:txBody>
      </p:sp>
      <p:sp>
        <p:nvSpPr>
          <p:cNvPr id="5" name="Shape 14"/>
          <p:cNvSpPr txBox="1">
            <a:spLocks noGrp="1"/>
          </p:cNvSpPr>
          <p:nvPr>
            <p:ph type="sldNum" idx="14"/>
          </p:nvPr>
        </p:nvSpPr>
        <p:spPr>
          <a:ln/>
        </p:spPr>
        <p:txBody>
          <a:bodyPr/>
          <a:lstStyle>
            <a:lvl1pPr>
              <a:defRPr/>
            </a:lvl1pPr>
          </a:lstStyle>
          <a:p>
            <a:pPr>
              <a:defRPr/>
            </a:pPr>
            <a:fld id="{5DD9E855-A4FA-4B4E-A56F-5161B327E419}" type="slidenum">
              <a:rPr lang="en-US" altLang="en-US"/>
              <a:pPr>
                <a:defRPr/>
              </a:pPr>
              <a:t>‹#›</a:t>
            </a:fld>
            <a:endParaRPr lang="en-US" altLang="en-US" dirty="0"/>
          </a:p>
        </p:txBody>
      </p:sp>
    </p:spTree>
    <p:extLst>
      <p:ext uri="{BB962C8B-B14F-4D97-AF65-F5344CB8AC3E}">
        <p14:creationId xmlns:p14="http://schemas.microsoft.com/office/powerpoint/2010/main" val="40200105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smtClean="0">
              <a:sym typeface="Arial" panose="020B0604020202020204" pitchFamily="34" charset="0"/>
            </a:endParaRPr>
          </a:p>
        </p:txBody>
      </p:sp>
      <p:sp>
        <p:nvSpPr>
          <p:cNvPr id="1027"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smtClean="0">
              <a:sym typeface="Arial" panose="020B0604020202020204" pitchFamily="34" charset="0"/>
            </a:endParaRPr>
          </a:p>
        </p:txBody>
      </p:sp>
      <p:sp>
        <p:nvSpPr>
          <p:cNvPr id="1028"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a:lvl1pPr>
          </a:lstStyle>
          <a:p>
            <a:pPr>
              <a:defRPr/>
            </a:pPr>
            <a:endParaRPr lang="en-US" altLang="en-US" dirty="0"/>
          </a:p>
        </p:txBody>
      </p:sp>
      <p:sp>
        <p:nvSpPr>
          <p:cNvPr id="1029"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a:solidFill>
                  <a:srgbClr val="FFFFFF"/>
                </a:solidFill>
              </a:defRPr>
            </a:lvl1pPr>
          </a:lstStyle>
          <a:p>
            <a:pPr>
              <a:defRPr/>
            </a:pPr>
            <a:endParaRPr lang="en-US" altLang="en-US" dirty="0"/>
          </a:p>
        </p:txBody>
      </p:sp>
      <p:sp>
        <p:nvSpPr>
          <p:cNvPr id="1030"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a:solidFill>
                  <a:srgbClr val="FFFFFF"/>
                </a:solidFill>
              </a:defRPr>
            </a:lvl1pPr>
          </a:lstStyle>
          <a:p>
            <a:pPr>
              <a:defRPr/>
            </a:pPr>
            <a:fld id="{727D1231-CCBC-4C62-AEA7-FADA4DE0A891}" type="slidenum">
              <a:rPr lang="en-US" altLang="en-US"/>
              <a:pPr>
                <a:defRPr/>
              </a:pPr>
              <a:t>‹#›</a:t>
            </a:fld>
            <a:endParaRPr lang="en-US" altLang="en-US" dirty="0"/>
          </a:p>
        </p:txBody>
      </p:sp>
      <p:pic>
        <p:nvPicPr>
          <p:cNvPr id="1031" name="Shape 15" descr="Pearson Logo"/>
          <p:cNvPicPr preferRelativeResize="0">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Placeholder 5"/>
          <p:cNvSpPr txBox="1">
            <a:spLocks/>
          </p:cNvSpPr>
          <p:nvPr userDrawn="1"/>
        </p:nvSpPr>
        <p:spPr bwMode="auto">
          <a:xfrm>
            <a:off x="2670175" y="6450013"/>
            <a:ext cx="60896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55588" indent="-255588">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xmlns:a="http://schemas.openxmlformats.org/drawingml/2006/main" algn="r" eaLnBrk="1" hangingPunct="1">
              <a:defRPr/>
            </a:pPr>
            <a:r xmlns:a="http://schemas.openxmlformats.org/drawingml/2006/main">
              <a:rPr lang="vi" altLang="en-US" sz="1200" dirty="0" smtClean="0">
                <a:solidFill>
                  <a:schemeClr val="tx1"/>
                </a:solidFill>
                <a:latin typeface="Verdana" panose="020B0604030504040204" pitchFamily="34" charset="0"/>
              </a:rPr>
              <a:t>Bản quyền © 2017, 2013, 2010 Pearson Education, Inc. Bảo lưu mọi quyền</a:t>
            </a:r>
          </a:p>
        </p:txBody>
      </p:sp>
    </p:spTree>
  </p:cSld>
  <p:clrMap bg1="lt1" tx1="dk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48" r:id="rId7"/>
    <p:sldLayoutId id="2147484149" r:id="rId8"/>
    <p:sldLayoutId id="2147484150" r:id="rId9"/>
    <p:sldLayoutId id="2147484151"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52" r:id="rId35"/>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smtClean="0">
              <a:sym typeface="Arial" panose="020B0604020202020204" pitchFamily="34" charset="0"/>
            </a:endParaRPr>
          </a:p>
        </p:txBody>
      </p:sp>
      <p:sp>
        <p:nvSpPr>
          <p:cNvPr id="2051"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smtClean="0">
              <a:sym typeface="Arial" panose="020B0604020202020204" pitchFamily="34" charset="0"/>
            </a:endParaRPr>
          </a:p>
        </p:txBody>
      </p:sp>
      <p:sp>
        <p:nvSpPr>
          <p:cNvPr id="2052"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a:lvl1pPr>
          </a:lstStyle>
          <a:p>
            <a:pPr>
              <a:defRPr/>
            </a:pPr>
            <a:endParaRPr lang="en-US" altLang="en-US" dirty="0"/>
          </a:p>
        </p:txBody>
      </p:sp>
      <p:sp>
        <p:nvSpPr>
          <p:cNvPr id="2053"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a:solidFill>
                  <a:srgbClr val="FFFFFF"/>
                </a:solidFill>
              </a:defRPr>
            </a:lvl1pPr>
          </a:lstStyle>
          <a:p>
            <a:pPr>
              <a:defRPr/>
            </a:pPr>
            <a:endParaRPr lang="en-US" altLang="en-US" dirty="0"/>
          </a:p>
        </p:txBody>
      </p:sp>
      <p:sp>
        <p:nvSpPr>
          <p:cNvPr id="2054"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a:solidFill>
                  <a:srgbClr val="FFFFFF"/>
                </a:solidFill>
              </a:defRPr>
            </a:lvl1pPr>
          </a:lstStyle>
          <a:p>
            <a:pPr>
              <a:defRPr/>
            </a:pPr>
            <a:fld id="{E9A82847-856F-455E-81E4-37AFEDC8736F}" type="slidenum">
              <a:rPr lang="en-US" altLang="en-US"/>
              <a:pPr>
                <a:defRPr/>
              </a:pPr>
              <a:t>‹#›</a:t>
            </a:fld>
            <a:endParaRPr lang="en-US" altLang="en-US" dirty="0"/>
          </a:p>
        </p:txBody>
      </p:sp>
      <p:pic>
        <p:nvPicPr>
          <p:cNvPr id="2055" name="Shape 15" descr="Pearson Logo"/>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dk2" tx2="lt2" accent1="accent1" accent2="accent2" accent3="accent3" accent4="accent4" accent5="accent5" accent6="accent6" hlink="hlink" folHlink="folHlink"/>
  <p:sldLayoutIdLst>
    <p:sldLayoutId id="2147484184" r:id="rId1"/>
    <p:sldLayoutId id="2147484153" r:id="rId2"/>
    <p:sldLayoutId id="2147484185" r:id="rId3"/>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0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0.xml"/><Relationship Id="rId4" Type="http://schemas.openxmlformats.org/officeDocument/2006/relationships/image" Target="../media/image90.png"/></Relationships>
</file>

<file path=ppt/slides/_rels/slide10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notesSlide" Target="../notesSlides/notesSlide34.xml"/><Relationship Id="rId7" Type="http://schemas.openxmlformats.org/officeDocument/2006/relationships/oleObject" Target="../embeddings/oleObject15.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94.png"/><Relationship Id="rId5" Type="http://schemas.openxmlformats.org/officeDocument/2006/relationships/image" Target="../media/image92.wmf"/><Relationship Id="rId4" Type="http://schemas.openxmlformats.org/officeDocument/2006/relationships/oleObject" Target="../embeddings/oleObject14.bin"/><Relationship Id="rId9" Type="http://schemas.openxmlformats.org/officeDocument/2006/relationships/hyperlink" Target="http://gaia.cs.umass.edu/kurose_ross/interactive/"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8.xml"/></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35.xml"/><Relationship Id="rId7" Type="http://schemas.openxmlformats.org/officeDocument/2006/relationships/image" Target="../media/image97.wmf"/><Relationship Id="rId2" Type="http://schemas.openxmlformats.org/officeDocument/2006/relationships/slideLayout" Target="../slideLayouts/slideLayout20.xml"/><Relationship Id="rId1" Type="http://schemas.openxmlformats.org/officeDocument/2006/relationships/vmlDrawing" Target="../drawings/vmlDrawing10.vml"/><Relationship Id="rId6" Type="http://schemas.openxmlformats.org/officeDocument/2006/relationships/oleObject" Target="../embeddings/oleObject17.bin"/><Relationship Id="rId5" Type="http://schemas.openxmlformats.org/officeDocument/2006/relationships/image" Target="../media/image96.wmf"/><Relationship Id="rId10" Type="http://schemas.openxmlformats.org/officeDocument/2006/relationships/image" Target="../media/image99.png"/><Relationship Id="rId4" Type="http://schemas.openxmlformats.org/officeDocument/2006/relationships/oleObject" Target="../embeddings/oleObject16.bin"/><Relationship Id="rId9" Type="http://schemas.openxmlformats.org/officeDocument/2006/relationships/image" Target="../media/image98.w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101.wmf"/><Relationship Id="rId5" Type="http://schemas.openxmlformats.org/officeDocument/2006/relationships/oleObject" Target="../embeddings/oleObject20.bin"/><Relationship Id="rId4" Type="http://schemas.openxmlformats.org/officeDocument/2006/relationships/image" Target="../media/image100.wmf"/></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image" Target="../media/image103.png"/><Relationship Id="rId5" Type="http://schemas.openxmlformats.org/officeDocument/2006/relationships/image" Target="../media/image102.wmf"/><Relationship Id="rId4" Type="http://schemas.openxmlformats.org/officeDocument/2006/relationships/oleObject" Target="../embeddings/oleObject21.bin"/></Relationships>
</file>

<file path=ppt/slides/_rels/slide1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06.wmf"/><Relationship Id="rId2" Type="http://schemas.openxmlformats.org/officeDocument/2006/relationships/slideLayout" Target="../slideLayouts/slideLayout20.xml"/><Relationship Id="rId1" Type="http://schemas.openxmlformats.org/officeDocument/2006/relationships/vmlDrawing" Target="../drawings/vmlDrawing13.vml"/><Relationship Id="rId6" Type="http://schemas.openxmlformats.org/officeDocument/2006/relationships/oleObject" Target="../embeddings/oleObject23.bin"/><Relationship Id="rId5" Type="http://schemas.openxmlformats.org/officeDocument/2006/relationships/image" Target="../media/image105.wmf"/><Relationship Id="rId4" Type="http://schemas.openxmlformats.org/officeDocument/2006/relationships/oleObject" Target="../embeddings/oleObject22.bin"/></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0.xml"/><Relationship Id="rId1" Type="http://schemas.openxmlformats.org/officeDocument/2006/relationships/vmlDrawing" Target="../drawings/vmlDrawing1.vml"/><Relationship Id="rId5" Type="http://schemas.openxmlformats.org/officeDocument/2006/relationships/image" Target="../media/image31.wmf"/><Relationship Id="rId4" Type="http://schemas.openxmlformats.org/officeDocument/2006/relationships/oleObject" Target="../embeddings/oleObject1.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0.xml"/><Relationship Id="rId1" Type="http://schemas.openxmlformats.org/officeDocument/2006/relationships/vmlDrawing" Target="../drawings/vmlDrawing2.vml"/><Relationship Id="rId4" Type="http://schemas.openxmlformats.org/officeDocument/2006/relationships/image" Target="../media/image32.wmf"/></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8.xml"/><Relationship Id="rId1" Type="http://schemas.openxmlformats.org/officeDocument/2006/relationships/vmlDrawing" Target="../drawings/vmlDrawing3.vml"/><Relationship Id="rId5" Type="http://schemas.openxmlformats.org/officeDocument/2006/relationships/image" Target="../media/image33.wmf"/><Relationship Id="rId4" Type="http://schemas.openxmlformats.org/officeDocument/2006/relationships/oleObject" Target="../embeddings/oleObject3.bin"/></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50.png"/><Relationship Id="rId4" Type="http://schemas.openxmlformats.org/officeDocument/2006/relationships/image" Target="../media/image49.wmf"/></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24.xml"/><Relationship Id="rId7" Type="http://schemas.openxmlformats.org/officeDocument/2006/relationships/image" Target="../media/image52.wmf"/><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51.wmf"/><Relationship Id="rId10" Type="http://schemas.openxmlformats.org/officeDocument/2006/relationships/image" Target="../media/image54.jpg"/><Relationship Id="rId4" Type="http://schemas.openxmlformats.org/officeDocument/2006/relationships/oleObject" Target="../embeddings/oleObject5.bin"/><Relationship Id="rId9" Type="http://schemas.openxmlformats.org/officeDocument/2006/relationships/image" Target="../media/image53.w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3.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notesSlide" Target="../notesSlides/notesSlide32.xml"/><Relationship Id="rId7" Type="http://schemas.openxmlformats.org/officeDocument/2006/relationships/oleObject" Target="../embeddings/oleObject9.bin"/><Relationship Id="rId2" Type="http://schemas.openxmlformats.org/officeDocument/2006/relationships/slideLayout" Target="../slideLayouts/slideLayout20.xml"/><Relationship Id="rId1" Type="http://schemas.openxmlformats.org/officeDocument/2006/relationships/vmlDrawing" Target="../drawings/vmlDrawing6.vml"/><Relationship Id="rId6" Type="http://schemas.openxmlformats.org/officeDocument/2006/relationships/image" Target="../media/image70.png"/><Relationship Id="rId5" Type="http://schemas.openxmlformats.org/officeDocument/2006/relationships/image" Target="../media/image68.wmf"/><Relationship Id="rId4" Type="http://schemas.openxmlformats.org/officeDocument/2006/relationships/oleObject" Target="../embeddings/oleObject8.bin"/><Relationship Id="rId9" Type="http://schemas.openxmlformats.org/officeDocument/2006/relationships/image" Target="../media/image71.png"/></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vmlDrawing" Target="../drawings/vmlDrawing7.vml"/><Relationship Id="rId6" Type="http://schemas.openxmlformats.org/officeDocument/2006/relationships/image" Target="../media/image73.wmf"/><Relationship Id="rId5" Type="http://schemas.openxmlformats.org/officeDocument/2006/relationships/oleObject" Target="../embeddings/oleObject11.bin"/><Relationship Id="rId4" Type="http://schemas.openxmlformats.org/officeDocument/2006/relationships/image" Target="../media/image72.wmf"/></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84.png"/><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83.wmf"/><Relationship Id="rId5" Type="http://schemas.openxmlformats.org/officeDocument/2006/relationships/oleObject" Target="../embeddings/oleObject13.bin"/><Relationship Id="rId4" Type="http://schemas.openxmlformats.org/officeDocument/2006/relationships/image" Target="../media/image82.wmf"/></Relationships>
</file>

<file path=ppt/slides/_rels/slide9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txBox="1">
            <a:spLocks noGrp="1"/>
          </p:cNvSpPr>
          <p:nvPr>
            <p:ph type="title"/>
          </p:nvPr>
        </p:nvSpPr>
        <p:spPr>
          <a:xfrm>
            <a:off x="457200" y="185738"/>
            <a:ext cx="8362950" cy="1025525"/>
          </a:xfrm>
        </p:spPr>
        <p:txBody>
          <a:bodyPr anchor="ctr"/>
          <a:lstStyle/>
          <a:p>
            <a:pPr xmlns:a="http://schemas.openxmlformats.org/drawingml/2006/main">
              <a:spcBef>
                <a:spcPct val="0"/>
              </a:spcBef>
              <a:buFont typeface="Times New Roman" panose="02020603050405020304" pitchFamily="18" charset="0"/>
              <a:buNone/>
            </a:pPr>
            <a:r xmlns:a="http://schemas.openxmlformats.org/drawingml/2006/main">
              <a:rPr lang="vi" altLang="en-US" dirty="0" smtClean="0">
                <a:solidFill>
                  <a:schemeClr val="tx2"/>
                </a:solidFill>
                <a:latin typeface="Times New Roman" panose="02020603050405020304" pitchFamily="18" charset="0"/>
                <a:cs typeface="Times New Roman" panose="02020603050405020304" pitchFamily="18" charset="0"/>
                <a:sym typeface="Arial" panose="020B0604020202020204" pitchFamily="34" charset="0"/>
              </a:rPr>
              <a:t>Mạng máy tính: Cách tiếp cận từ trên xuống</a:t>
            </a:r>
          </a:p>
        </p:txBody>
      </p:sp>
      <p:sp>
        <p:nvSpPr>
          <p:cNvPr id="3" name="Text Placeholder 2"/>
          <p:cNvSpPr>
            <a:spLocks noGrp="1"/>
          </p:cNvSpPr>
          <p:nvPr>
            <p:ph type="body" idx="1"/>
          </p:nvPr>
        </p:nvSpPr>
        <p:spPr>
          <a:xfrm>
            <a:off x="457200" y="1252538"/>
            <a:ext cx="8362950" cy="439737"/>
          </a:xfrm>
        </p:spPr>
        <p:txBody>
          <a:bodyPr/>
          <a:lstStyle/>
          <a:p>
            <a:pPr xmlns:a="http://schemas.openxmlformats.org/drawingml/2006/main">
              <a:defRPr/>
            </a:pPr>
            <a:r xmlns:a="http://schemas.openxmlformats.org/drawingml/2006/main">
              <a:rPr lang="vi" dirty="0" smtClean="0">
                <a:solidFill>
                  <a:schemeClr val="tx2"/>
                </a:solidFill>
                <a:latin typeface="+mn-lt"/>
              </a:rPr>
              <a:t>Phiên bản thứ bảy</a:t>
            </a:r>
            <a:endParaRPr xmlns:a="http://schemas.openxmlformats.org/drawingml/2006/main" lang="en-US" dirty="0">
              <a:solidFill>
                <a:schemeClr val="tx2"/>
              </a:solidFill>
              <a:latin typeface="+mn-lt"/>
            </a:endParaRPr>
          </a:p>
        </p:txBody>
      </p:sp>
      <p:sp>
        <p:nvSpPr>
          <p:cNvPr id="4" name="Text Placeholder 3"/>
          <p:cNvSpPr>
            <a:spLocks noGrp="1"/>
          </p:cNvSpPr>
          <p:nvPr>
            <p:ph type="body" idx="2"/>
          </p:nvPr>
        </p:nvSpPr>
        <p:spPr>
          <a:xfrm>
            <a:off x="4876800" y="2286000"/>
            <a:ext cx="3657600" cy="739775"/>
          </a:xfrm>
        </p:spPr>
        <p:txBody>
          <a:bodyPr/>
          <a:lstStyle/>
          <a:p>
            <a:pPr xmlns:a="http://schemas.openxmlformats.org/drawingml/2006/main" algn="ctr">
              <a:defRPr/>
            </a:pPr>
            <a:r xmlns:a="http://schemas.openxmlformats.org/drawingml/2006/main">
              <a:rPr lang="vi" b="1" dirty="0" smtClean="0">
                <a:latin typeface="+mn-lt"/>
              </a:rPr>
              <a:t>Chương 3</a:t>
            </a:r>
            <a:endParaRPr xmlns:a="http://schemas.openxmlformats.org/drawingml/2006/main" lang="en-US" b="1" dirty="0">
              <a:latin typeface="+mn-lt"/>
            </a:endParaRPr>
          </a:p>
        </p:txBody>
      </p:sp>
      <p:sp>
        <p:nvSpPr>
          <p:cNvPr id="5" name="Text Placeholder 4"/>
          <p:cNvSpPr>
            <a:spLocks noGrp="1"/>
          </p:cNvSpPr>
          <p:nvPr>
            <p:ph type="body" idx="3"/>
          </p:nvPr>
        </p:nvSpPr>
        <p:spPr>
          <a:xfrm>
            <a:off x="4876800" y="3114675"/>
            <a:ext cx="3657600" cy="1235075"/>
          </a:xfrm>
        </p:spPr>
        <p:txBody>
          <a:bodyPr/>
          <a:lstStyle/>
          <a:p>
            <a:pPr xmlns:a="http://schemas.openxmlformats.org/drawingml/2006/main" algn="ctr" eaLnBrk="1" hangingPunct="1">
              <a:defRPr/>
            </a:pPr>
            <a:r xmlns:a="http://schemas.openxmlformats.org/drawingml/2006/main">
              <a:rPr lang="vi" dirty="0">
                <a:solidFill>
                  <a:schemeClr val="tx1"/>
                </a:solidFill>
                <a:latin typeface="+mn-lt"/>
              </a:rPr>
              <a:t>Lớp vận chuyển</a:t>
            </a:r>
            <a:endParaRPr xmlns:a="http://schemas.openxmlformats.org/drawingml/2006/main" lang="en-US" altLang="en-US" dirty="0">
              <a:solidFill>
                <a:schemeClr val="tx1"/>
              </a:solidFill>
              <a:latin typeface="+mn-lt"/>
            </a:endParaRPr>
          </a:p>
        </p:txBody>
      </p:sp>
      <p:pic>
        <p:nvPicPr>
          <p:cNvPr id="37894" name="Picture 1" descr="Front Cover: Computer Networking: A Top Down Approach Seventh Edition by Kurose and Ros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06575"/>
            <a:ext cx="3621088" cy="45148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37895" name="Text Placeholder 5"/>
          <p:cNvSpPr txBox="1">
            <a:spLocks noGrp="1"/>
          </p:cNvSpPr>
          <p:nvPr>
            <p:ph type="body" idx="13"/>
          </p:nvPr>
        </p:nvSpPr>
        <p:spPr>
          <a:xfrm>
            <a:off x="2670175" y="6450013"/>
            <a:ext cx="6089650" cy="231775"/>
          </a:xfrm>
        </p:spPr>
        <p:txBody>
          <a:bodyPr anchor="ctr"/>
          <a:lstStyle/>
          <a:p>
            <a:pPr xmlns:a="http://schemas.openxmlformats.org/drawingml/2006/main" algn="r">
              <a:spcBef>
                <a:spcPct val="0"/>
              </a:spcBef>
              <a:buFontTx/>
              <a:buNone/>
            </a:pPr>
            <a:r xmlns:a="http://schemas.openxmlformats.org/drawingml/2006/main">
              <a:rPr lang="vi" altLang="en-US" sz="1200" dirty="0" smtClean="0">
                <a:solidFill>
                  <a:schemeClr val="tx1"/>
                </a:solidFill>
                <a:latin typeface="Verdana" panose="020B0604030504040204" pitchFamily="34" charset="0"/>
                <a:cs typeface="Arial" panose="020B0604020202020204" pitchFamily="34" charset="0"/>
                <a:sym typeface="Arial" panose="020B0604020202020204" pitchFamily="34" charset="0"/>
              </a:rPr>
              <a:t>Bản quyền © 2017, 2013, 2010 Pearson Education, Inc. Bảo lưu mọi quyền</a:t>
            </a:r>
          </a:p>
        </p:txBody>
      </p:sp>
      <p:sp>
        <p:nvSpPr>
          <p:cNvPr id="2" name="TextBox 1"/>
          <p:cNvSpPr txBox="1"/>
          <p:nvPr/>
        </p:nvSpPr>
        <p:spPr>
          <a:xfrm>
            <a:off x="5181600" y="4572001"/>
            <a:ext cx="3048000" cy="646331"/>
          </a:xfrm>
          <a:prstGeom prst="rect">
            <a:avLst/>
          </a:prstGeom>
          <a:noFill/>
        </p:spPr>
        <p:txBody>
          <a:bodyPr wrap="square" rtlCol="0">
            <a:spAutoFit/>
          </a:bodyPr>
          <a:lstStyle/>
          <a:p>
            <a:r xmlns:a="http://schemas.openxmlformats.org/drawingml/2006/main">
              <a:rPr lang="vi" sz="1200" dirty="0">
                <a:solidFill>
                  <a:schemeClr val="bg1"/>
                </a:solidFill>
                <a:latin typeface="+mn-lt"/>
              </a:rPr>
              <a:t>Các slide trong bản trình bày này chứa các siêu liên kết. Người dùng JAWS sẽ có thể lấy danh sách các liên kết bằng cách sử dụng INSERT+F7</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buFont typeface="Times New Roman"/>
              <a:buNone/>
              <a:defRPr/>
            </a:pP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Ghép kênh không kết nối</a:t>
            </a:r>
            <a:endParaRPr xmlns:a="http://schemas.openxmlformats.org/drawingml/2006/main" lang="en-US" sz="3400" b="1" dirty="0">
              <a:solidFill>
                <a:srgbClr val="007FA3"/>
              </a:solidFill>
              <a:latin typeface="Times New Roman" panose="02020603050405020304" pitchFamily="18" charset="0"/>
              <a:ea typeface="ＭＳ Ｐゴシック" charset="0"/>
              <a:cs typeface="+mj-cs"/>
              <a:sym typeface="Times New Roman"/>
            </a:endParaRPr>
          </a:p>
        </p:txBody>
      </p:sp>
      <p:sp>
        <p:nvSpPr>
          <p:cNvPr id="4" name="Content Placeholder 3"/>
          <p:cNvSpPr>
            <a:spLocks noGrp="1"/>
          </p:cNvSpPr>
          <p:nvPr>
            <p:ph idx="13"/>
          </p:nvPr>
        </p:nvSpPr>
        <p:spPr>
          <a:xfrm>
            <a:off x="457200" y="1620838"/>
            <a:ext cx="3860800" cy="738187"/>
          </a:xfrm>
        </p:spPr>
        <p:txBody>
          <a:bodyPr>
            <a:spAutoFit/>
          </a:bodyPr>
          <a:lstStyle/>
          <a:p>
            <a:pPr xmlns:a="http://schemas.openxmlformats.org/drawingml/2006/main" marL="255651" indent="-255651">
              <a:spcBef>
                <a:spcPts val="1500"/>
              </a:spcBef>
              <a:buClr>
                <a:srgbClr val="007FA3"/>
              </a:buClr>
              <a:buSzPct val="100000"/>
              <a:buFont typeface="Arial" panose="020B0604020202020204" pitchFamily="34" charset="0"/>
              <a:buChar char="•"/>
              <a:defRPr/>
            </a:pPr>
            <a:r xmlns:a="http://schemas.openxmlformats.org/drawingml/2006/main">
              <a:rPr lang="vi" sz="1800" b="1" dirty="0">
                <a:latin typeface="Arial (Body)"/>
                <a:ea typeface="ＭＳ Ｐゴシック" charset="0"/>
                <a:cs typeface="+mn-cs"/>
                <a:sym typeface="Arial"/>
              </a:rPr>
              <a:t>thu hồi: </a:t>
            </a:r>
            <a:r xmlns:a="http://schemas.openxmlformats.org/drawingml/2006/main">
              <a:rPr lang="vi" sz="1800" dirty="0">
                <a:latin typeface="Arial (Body)"/>
                <a:ea typeface="ＭＳ Ｐゴシック" charset="0"/>
                <a:cs typeface="+mn-cs"/>
                <a:sym typeface="Arial"/>
              </a:rPr>
              <a:t>socket đã tạo có cổng Host-local </a:t>
            </a:r>
            <a:r xmlns:a="http://schemas.openxmlformats.org/drawingml/2006/main">
              <a:rPr lang="vi" sz="1800" dirty="0" smtClean="0">
                <a:latin typeface="Arial (Body)"/>
                <a:ea typeface="ＭＳ Ｐゴシック" charset="0"/>
                <a:cs typeface="+mn-cs"/>
                <a:sym typeface="Arial"/>
              </a:rPr>
              <a:t>#:</a:t>
            </a:r>
            <a:endParaRPr xmlns:a="http://schemas.openxmlformats.org/drawingml/2006/main" lang="en-US" sz="1800" dirty="0">
              <a:latin typeface="Arial (Body)"/>
              <a:ea typeface="ＭＳ Ｐゴシック" charset="0"/>
              <a:cs typeface="+mn-cs"/>
              <a:sym typeface="Arial"/>
            </a:endParaRPr>
          </a:p>
        </p:txBody>
      </p:sp>
      <p:pic>
        <p:nvPicPr>
          <p:cNvPr id="55305" name="Picture 10" descr="2 lines of code as follows. Line 1. Datagram Socket my Socket 1. Line 2. = new Datagram Socket left parenthesis 1 2 5 3 4 right parenthesis semicolo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8038" y="2457450"/>
            <a:ext cx="377507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784725" y="1620838"/>
            <a:ext cx="3908425" cy="1722437"/>
          </a:xfrm>
        </p:spPr>
        <p:txBody>
          <a:bodyPr>
            <a:spAutoFit/>
          </a:bodyPr>
          <a:lstStyle/>
          <a:p>
            <a:pPr xmlns:a="http://schemas.openxmlformats.org/drawingml/2006/main" marL="255651" indent="-255651">
              <a:spcBef>
                <a:spcPts val="1500"/>
              </a:spcBef>
              <a:buClr>
                <a:srgbClr val="007FA3"/>
              </a:buClr>
              <a:buSzPct val="100000"/>
              <a:buFont typeface="Arial" panose="020B0604020202020204" pitchFamily="34" charset="0"/>
              <a:buChar char="•"/>
              <a:defRPr/>
            </a:pPr>
            <a:r xmlns:a="http://schemas.openxmlformats.org/drawingml/2006/main">
              <a:rPr lang="vi" sz="1800" b="1" kern="1200" dirty="0" smtClean="0">
                <a:latin typeface="Arial (Body)"/>
                <a:ea typeface="ＭＳ Ｐゴシック" charset="0"/>
                <a:cs typeface="+mn-cs"/>
                <a:sym typeface="Arial"/>
              </a:rPr>
              <a:t>thu hồi </a:t>
            </a:r>
            <a:r xmlns:a="http://schemas.openxmlformats.org/drawingml/2006/main">
              <a:rPr lang="vi" sz="1800" b="1" kern="1200" dirty="0">
                <a:latin typeface="Arial (Body)"/>
                <a:ea typeface="ＭＳ Ｐゴシック" charset="0"/>
                <a:cs typeface="+mn-cs"/>
                <a:sym typeface="Arial"/>
              </a:rPr>
              <a:t>: </a:t>
            </a:r>
            <a:r xmlns:a="http://schemas.openxmlformats.org/drawingml/2006/main">
              <a:rPr lang="vi" sz="1800" kern="1200" dirty="0">
                <a:latin typeface="Arial (Body)"/>
                <a:ea typeface="ＭＳ Ｐゴシック" charset="0"/>
                <a:cs typeface="+mn-cs"/>
                <a:sym typeface="Arial"/>
              </a:rPr>
              <a:t>khi tạo datagram để gửi vào </a:t>
            </a:r>
            <a:r xmlns:a="http://schemas.openxmlformats.org/drawingml/2006/main">
              <a:rPr lang="vi" sz="1800" kern="1200" dirty="0" smtClean="0">
                <a:latin typeface="Arial (Body)"/>
                <a:ea typeface="ＭＳ Ｐゴシック" charset="0"/>
                <a:cs typeface="+mn-cs"/>
                <a:sym typeface="Arial"/>
              </a:rPr>
              <a:t>U</a:t>
            </a:r>
            <a:r xmlns:a="http://schemas.openxmlformats.org/drawingml/2006/main">
              <a:rPr lang="vi" sz="100" kern="1200" dirty="0" smtClean="0">
                <a:latin typeface="Arial (Body)"/>
                <a:ea typeface="ＭＳ Ｐゴシック" charset="0"/>
                <a:cs typeface="+mn-cs"/>
                <a:sym typeface="Arial"/>
              </a:rPr>
              <a:t> </a:t>
            </a:r>
            <a:r xmlns:a="http://schemas.openxmlformats.org/drawingml/2006/main">
              <a:rPr lang="vi" sz="1800" kern="1200" dirty="0" smtClean="0">
                <a:latin typeface="Arial (Body)"/>
                <a:ea typeface="ＭＳ Ｐゴシック" charset="0"/>
                <a:cs typeface="+mn-cs"/>
                <a:sym typeface="Arial"/>
              </a:rPr>
              <a:t>Đ.</a:t>
            </a:r>
            <a:r xmlns:a="http://schemas.openxmlformats.org/drawingml/2006/main">
              <a:rPr lang="vi" sz="100" kern="1200" dirty="0" smtClean="0">
                <a:latin typeface="Arial (Body)"/>
                <a:ea typeface="ＭＳ Ｐゴシック" charset="0"/>
                <a:cs typeface="+mn-cs"/>
                <a:sym typeface="Arial"/>
              </a:rPr>
              <a:t> </a:t>
            </a:r>
            <a:r xmlns:a="http://schemas.openxmlformats.org/drawingml/2006/main">
              <a:rPr lang="vi" sz="1800" kern="1200" dirty="0" smtClean="0">
                <a:latin typeface="Arial (Body)"/>
                <a:ea typeface="ＭＳ Ｐゴシック" charset="0"/>
                <a:cs typeface="+mn-cs"/>
                <a:sym typeface="Arial"/>
              </a:rPr>
              <a:t>Ổ cắm P </a:t>
            </a:r>
            <a:r xmlns:a="http://schemas.openxmlformats.org/drawingml/2006/main">
              <a:rPr lang="vi" sz="1800" kern="1200" dirty="0">
                <a:latin typeface="Arial (Body)"/>
                <a:ea typeface="ＭＳ Ｐゴシック" charset="0"/>
                <a:cs typeface="+mn-cs"/>
                <a:sym typeface="Arial"/>
              </a:rPr>
              <a:t>, phải chỉ định</a:t>
            </a:r>
          </a:p>
          <a:p>
            <a:pPr xmlns:a="http://schemas.openxmlformats.org/drawingml/2006/main" marL="741553" lvl="1" indent="-284353">
              <a:spcBef>
                <a:spcPts val="600"/>
              </a:spcBef>
              <a:buClr>
                <a:srgbClr val="007FA3"/>
              </a:buClr>
              <a:buSzPct val="100000"/>
              <a:buFont typeface="Arial" panose="020B0604020202020204" pitchFamily="34" charset="0"/>
              <a:buChar char="–"/>
              <a:defRPr/>
            </a:pPr>
            <a:r xmlns:a="http://schemas.openxmlformats.org/drawingml/2006/main">
              <a:rPr lang="vi" sz="1800" kern="1200" dirty="0">
                <a:latin typeface="Arial (Body)"/>
                <a:ea typeface="ＭＳ Ｐゴシック" charset="0"/>
                <a:cs typeface="+mn-cs"/>
                <a:sym typeface="Arial"/>
              </a:rPr>
              <a:t>điểm đến </a:t>
            </a:r>
            <a:r xmlns:a="http://schemas.openxmlformats.org/drawingml/2006/main">
              <a:rPr lang="vi" sz="1800" kern="1200" dirty="0" smtClean="0">
                <a:latin typeface="Arial (Body)"/>
                <a:ea typeface="ＭＳ Ｐゴシック" charset="0"/>
                <a:cs typeface="+mn-cs"/>
                <a:sym typeface="Arial"/>
              </a:rPr>
              <a:t>tôi</a:t>
            </a:r>
            <a:r xmlns:a="http://schemas.openxmlformats.org/drawingml/2006/main">
              <a:rPr lang="vi" sz="100" kern="1200" dirty="0" smtClean="0">
                <a:latin typeface="Arial (Body)"/>
                <a:ea typeface="ＭＳ Ｐゴシック" charset="0"/>
                <a:cs typeface="+mn-cs"/>
                <a:sym typeface="Arial"/>
              </a:rPr>
              <a:t> </a:t>
            </a:r>
            <a:r xmlns:a="http://schemas.openxmlformats.org/drawingml/2006/main">
              <a:rPr lang="vi" sz="1800" kern="1200" dirty="0" smtClean="0">
                <a:latin typeface="Arial (Body)"/>
                <a:ea typeface="ＭＳ Ｐゴシック" charset="0"/>
                <a:cs typeface="+mn-cs"/>
                <a:sym typeface="Arial"/>
              </a:rPr>
              <a:t>địa chỉ p</a:t>
            </a:r>
            <a:endParaRPr xmlns:a="http://schemas.openxmlformats.org/drawingml/2006/main" lang="en-US" sz="1800" kern="1200" dirty="0">
              <a:latin typeface="Arial (Body)"/>
              <a:ea typeface="ＭＳ Ｐゴシック" charset="0"/>
              <a:cs typeface="+mn-cs"/>
              <a:sym typeface="Arial"/>
            </a:endParaRPr>
          </a:p>
          <a:p>
            <a:pPr xmlns:a="http://schemas.openxmlformats.org/drawingml/2006/main" marL="741553" lvl="1" indent="-284353">
              <a:spcBef>
                <a:spcPts val="600"/>
              </a:spcBef>
              <a:buClr>
                <a:srgbClr val="007FA3"/>
              </a:buClr>
              <a:buSzPct val="100000"/>
              <a:buFont typeface="Arial" panose="020B0604020202020204" pitchFamily="34" charset="0"/>
              <a:buChar char="–"/>
              <a:defRPr/>
            </a:pPr>
            <a:r xmlns:a="http://schemas.openxmlformats.org/drawingml/2006/main">
              <a:rPr lang="vi" sz="1800" kern="1200" dirty="0">
                <a:latin typeface="Arial (Body)"/>
                <a:ea typeface="ＭＳ Ｐゴシック" charset="0"/>
                <a:cs typeface="+mn-cs"/>
                <a:sym typeface="Arial"/>
              </a:rPr>
              <a:t>cổng đích #</a:t>
            </a:r>
          </a:p>
        </p:txBody>
      </p:sp>
      <p:sp>
        <p:nvSpPr>
          <p:cNvPr id="55302" name="Content Placeholder 4"/>
          <p:cNvSpPr txBox="1">
            <a:spLocks noGrp="1"/>
          </p:cNvSpPr>
          <p:nvPr>
            <p:ph sz="quarter" idx="14"/>
          </p:nvPr>
        </p:nvSpPr>
        <p:spPr>
          <a:xfrm>
            <a:off x="457200" y="3568242"/>
            <a:ext cx="3860800" cy="2000250"/>
          </a:xfrm>
        </p:spPr>
        <p:txBody>
          <a:bodyPr>
            <a:spAutoFit/>
          </a:bodyPr>
          <a:lstStyle/>
          <a:p>
            <a:pPr xmlns:a="http://schemas.openxmlformats.org/drawingml/2006/main" marL="255600" indent="-255600">
              <a:spcBef>
                <a:spcPts val="1500"/>
              </a:spcBef>
              <a:buClr>
                <a:srgbClr val="007FA3"/>
              </a:buClr>
              <a:buFontTx/>
              <a:buChar char="•"/>
            </a:pP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khi máy chủ nhận được U</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Đ.</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đoạn P:</a:t>
            </a:r>
          </a:p>
          <a:p>
            <a:pPr xmlns:a="http://schemas.openxmlformats.org/drawingml/2006/main" marL="741363" lvl="1" indent="-284163">
              <a:spcBef>
                <a:spcPts val="600"/>
              </a:spcBef>
              <a:buClr>
                <a:srgbClr val="007FA3"/>
              </a:buClr>
              <a:buFontTx/>
              <a:buChar char="–"/>
            </a:pP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kiểm tra cổng đích # trong đoạn</a:t>
            </a:r>
          </a:p>
          <a:p>
            <a:pPr xmlns:a="http://schemas.openxmlformats.org/drawingml/2006/main" marL="741363" lvl="1" indent="-284163">
              <a:spcBef>
                <a:spcPts val="600"/>
              </a:spcBef>
              <a:buClr>
                <a:srgbClr val="007FA3"/>
              </a:buClr>
              <a:buFontTx/>
              <a:buChar char="–"/>
            </a:pP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chỉ đạo U</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Đ.</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Phân đoạn P tới ổ cắm với cổng đó #</a:t>
            </a:r>
          </a:p>
        </p:txBody>
      </p:sp>
      <p:sp>
        <p:nvSpPr>
          <p:cNvPr id="8" name="AutoShape 113" descr="An arrow points to the right.&#10;"/>
          <p:cNvSpPr>
            <a:spLocks noChangeArrowheads="1"/>
          </p:cNvSpPr>
          <p:nvPr/>
        </p:nvSpPr>
        <p:spPr bwMode="auto">
          <a:xfrm>
            <a:off x="4467225" y="4298492"/>
            <a:ext cx="560388" cy="311150"/>
          </a:xfrm>
          <a:prstGeom prst="rightArrow">
            <a:avLst>
              <a:gd name="adj1" fmla="val 50000"/>
              <a:gd name="adj2" fmla="val 45026"/>
            </a:avLst>
          </a:prstGeom>
          <a:solidFill>
            <a:srgbClr val="CC0000"/>
          </a:solidFill>
          <a:ln w="9525">
            <a:solidFill>
              <a:srgbClr val="CC0000"/>
            </a:solidFill>
            <a:miter lim="800000"/>
            <a:headEnd/>
            <a:tailEnd/>
          </a:ln>
        </p:spPr>
        <p:txBody>
          <a:bodyPr wrap="none"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endParaRPr lang="en-US" altLang="en-US" sz="1800" dirty="0">
              <a:latin typeface="+mn-lt"/>
              <a:ea typeface="MS PGothic" panose="020B0600070205080204" pitchFamily="34" charset="-128"/>
            </a:endParaRPr>
          </a:p>
        </p:txBody>
      </p:sp>
      <p:sp>
        <p:nvSpPr>
          <p:cNvPr id="55304" name="Content Placeholder 5"/>
          <p:cNvSpPr txBox="1">
            <a:spLocks noGrp="1"/>
          </p:cNvSpPr>
          <p:nvPr>
            <p:ph sz="quarter" idx="15"/>
          </p:nvPr>
        </p:nvSpPr>
        <p:spPr>
          <a:xfrm>
            <a:off x="5219700" y="3644442"/>
            <a:ext cx="3473450" cy="1570037"/>
          </a:xfrm>
        </p:spPr>
        <p:txBody>
          <a:bodyPr>
            <a:spAutoFit/>
          </a:bodyPr>
          <a:lstStyle/>
          <a:p>
            <a:pPr xmlns:a="http://schemas.openxmlformats.org/drawingml/2006/main" marL="0" indent="0">
              <a:spcBef>
                <a:spcPts val="1500"/>
              </a:spcBef>
              <a:buClr>
                <a:srgbClr val="007FA3"/>
              </a:buClr>
            </a:pP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Tôi</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P datagram có </a:t>
            </a:r>
            <a:r xmlns:a="http://schemas.openxmlformats.org/drawingml/2006/main">
              <a:rPr lang="vi" altLang="en-US" sz="1800" b="1" dirty="0" smtClean="0">
                <a:latin typeface="Arial (Body)"/>
                <a:ea typeface="MS PGothic" panose="020B0600070205080204" pitchFamily="34" charset="-128"/>
                <a:cs typeface="Arial" panose="020B0604020202020204" pitchFamily="34" charset="0"/>
              </a:rPr>
              <a:t>cùng đích. cổng #, </a:t>
            </a: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nhưng tôi nguồn khác</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Địa chỉ P và/hoặc số cổng nguồn sẽ được chuyển hướng đến </a:t>
            </a:r>
            <a:r xmlns:a="http://schemas.openxmlformats.org/drawingml/2006/main">
              <a:rPr lang="vi" altLang="en-US" sz="1800" b="1" dirty="0" smtClean="0">
                <a:latin typeface="Arial (Body)"/>
                <a:ea typeface="MS PGothic" panose="020B0600070205080204" pitchFamily="34" charset="-128"/>
                <a:cs typeface="Arial" panose="020B0604020202020204" pitchFamily="34" charset="0"/>
              </a:rPr>
              <a:t>cùng một ổ cắm </a:t>
            </a: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tại đích</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963"/>
            <a:ext cx="8229600" cy="1231900"/>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cs typeface="+mj-cs"/>
              </a:rPr>
              <a:t>t</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C</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P Kiểm soát tắc nghẽn: Tăng theo cấp số cộng Giảm theo cấp số nhân</a:t>
            </a:r>
            <a:endParaRPr xmlns:a="http://schemas.openxmlformats.org/drawingml/2006/main" lang="en-US" dirty="0">
              <a:latin typeface="Times New Roman" panose="02020603050405020304" pitchFamily="18" charset="0"/>
              <a:cs typeface="+mj-cs"/>
            </a:endParaRPr>
          </a:p>
        </p:txBody>
      </p:sp>
      <p:sp>
        <p:nvSpPr>
          <p:cNvPr id="3" name="Content Placeholder 2"/>
          <p:cNvSpPr>
            <a:spLocks noGrp="1"/>
          </p:cNvSpPr>
          <p:nvPr>
            <p:ph type="body" idx="1"/>
          </p:nvPr>
        </p:nvSpPr>
        <p:spPr>
          <a:xfrm>
            <a:off x="457200" y="1600200"/>
            <a:ext cx="8229600" cy="1878013"/>
          </a:xfrm>
        </p:spPr>
        <p:txBody>
          <a:bodyPr>
            <a:spAutoFit/>
          </a:bodyPr>
          <a:lstStyle/>
          <a:p>
            <a:pPr xmlns:a="http://schemas.openxmlformats.org/drawingml/2006/main" marL="255651" indent="-255651">
              <a:defRPr/>
            </a:pPr>
            <a:r xmlns:a="http://schemas.openxmlformats.org/drawingml/2006/main">
              <a:rPr lang="vi" sz="2000" b="1" kern="1200" dirty="0">
                <a:latin typeface="Arial (Body)"/>
                <a:ea typeface="ＭＳ Ｐゴシック" charset="0"/>
                <a:cs typeface="+mn-cs"/>
              </a:rPr>
              <a:t>cách tiếp cận: </a:t>
            </a:r>
            <a:r xmlns:a="http://schemas.openxmlformats.org/drawingml/2006/main">
              <a:rPr lang="vi" sz="2000" kern="1200" dirty="0">
                <a:latin typeface="Arial (Body)"/>
                <a:ea typeface="ＭＳ Ｐゴシック" charset="0"/>
                <a:cs typeface="+mn-cs"/>
              </a:rPr>
              <a:t>người gửi</a:t>
            </a:r>
            <a:r xmlns:a="http://schemas.openxmlformats.org/drawingml/2006/main">
              <a:rPr lang="vi" sz="2000" i="1" kern="1200" dirty="0">
                <a:latin typeface="Arial (Body)"/>
                <a:ea typeface="ＭＳ Ｐゴシック" charset="0"/>
                <a:cs typeface="+mn-cs"/>
              </a:rPr>
              <a:t> </a:t>
            </a:r>
            <a:r xmlns:a="http://schemas.openxmlformats.org/drawingml/2006/main">
              <a:rPr lang="vi" sz="2000" kern="1200" dirty="0">
                <a:latin typeface="Arial (Body)"/>
                <a:ea typeface="ＭＳ Ｐゴシック" charset="0"/>
                <a:cs typeface="+mn-cs"/>
              </a:rPr>
              <a:t>tăng tốc độ truyền (kích thước cửa sổ), thăm dò băng thông có thể sử dụng, cho đến khi xảy ra mất mát</a:t>
            </a:r>
          </a:p>
          <a:p>
            <a:pPr xmlns:a="http://schemas.openxmlformats.org/drawingml/2006/main" marL="741553" lvl="1" indent="-284353">
              <a:buFont typeface="Arial" panose="020B0604020202020204" pitchFamily="34" charset="0"/>
              <a:buChar char="–"/>
              <a:defRPr/>
            </a:pPr>
            <a:r xmlns:a="http://schemas.openxmlformats.org/drawingml/2006/main">
              <a:rPr lang="vi" sz="2000" b="1" kern="1200" dirty="0">
                <a:latin typeface="Arial (Body)"/>
                <a:ea typeface="ＭＳ Ｐゴシック" charset="0"/>
                <a:cs typeface="+mn-cs"/>
              </a:rPr>
              <a:t>tăng phụ gia </a:t>
            </a:r>
            <a:r xmlns:a="http://schemas.openxmlformats.org/drawingml/2006/main">
              <a:rPr lang="vi" sz="2000" i="1" kern="1200" dirty="0">
                <a:latin typeface="Arial (Body)"/>
                <a:ea typeface="ＭＳ Ｐゴシック" charset="0"/>
                <a:cs typeface="+mn-cs"/>
              </a:rPr>
              <a:t>:</a:t>
            </a:r>
            <a:r xmlns:a="http://schemas.openxmlformats.org/drawingml/2006/main">
              <a:rPr lang="vi" sz="2000" kern="1200" dirty="0">
                <a:latin typeface="Arial (Body)"/>
                <a:ea typeface="ＭＳ Ｐゴシック" charset="0"/>
                <a:cs typeface="+mn-cs"/>
              </a:rPr>
              <a:t> </a:t>
            </a:r>
            <a:r xmlns:a="http://schemas.openxmlformats.org/drawingml/2006/main">
              <a:rPr lang="vi" sz="2000" kern="1200" dirty="0" smtClean="0">
                <a:latin typeface="Arial (Body)"/>
                <a:ea typeface="ＭＳ Ｐゴシック" charset="0"/>
                <a:cs typeface="+mn-cs"/>
              </a:rPr>
              <a:t>tăng </a:t>
            </a:r>
            <a:r xmlns:a="http://schemas.openxmlformats.org/drawingml/2006/main">
              <a:rPr lang="vi" sz="2000" b="1" kern="1200" dirty="0" smtClean="0">
                <a:latin typeface="Courier New" panose="02070309020205020404" pitchFamily="49" charset="0"/>
                <a:ea typeface="ＭＳ Ｐゴシック" charset="0"/>
                <a:cs typeface="Courier New" panose="02070309020205020404" pitchFamily="49" charset="0"/>
              </a:rPr>
              <a:t>cwnd</a:t>
            </a:r>
            <a:r xmlns:a="http://schemas.openxmlformats.org/drawingml/2006/main">
              <a:rPr lang="vi" sz="2000" kern="1200" dirty="0" smtClean="0">
                <a:latin typeface="Arial (Body)"/>
                <a:ea typeface="ＭＳ Ｐゴシック" charset="0"/>
                <a:cs typeface="+mn-cs"/>
              </a:rPr>
              <a:t> </a:t>
            </a:r>
            <a:r xmlns:a="http://schemas.openxmlformats.org/drawingml/2006/main">
              <a:rPr lang="vi" sz="2000" kern="1200" dirty="0">
                <a:latin typeface="Arial (Body)"/>
                <a:ea typeface="ＭＳ Ｐゴシック" charset="0"/>
                <a:cs typeface="+mn-cs"/>
              </a:rPr>
              <a:t>bởi 1 </a:t>
            </a:r>
            <a:r xmlns:a="http://schemas.openxmlformats.org/drawingml/2006/main">
              <a:rPr lang="vi" sz="2000" kern="1200" dirty="0" smtClean="0">
                <a:latin typeface="Arial (Body)"/>
                <a:ea typeface="ＭＳ Ｐゴシック" charset="0"/>
                <a:cs typeface="+mn-cs"/>
              </a:rPr>
              <a:t>triệu</a:t>
            </a:r>
            <a:r xmlns:a="http://schemas.openxmlformats.org/drawingml/2006/main">
              <a:rPr lang="vi" sz="100" kern="1200" dirty="0" smtClean="0">
                <a:latin typeface="Arial (Body)"/>
                <a:ea typeface="ＭＳ Ｐゴシック" charset="0"/>
                <a:cs typeface="+mn-cs"/>
              </a:rPr>
              <a:t> </a:t>
            </a:r>
            <a:r xmlns:a="http://schemas.openxmlformats.org/drawingml/2006/main">
              <a:rPr lang="vi" sz="2000" kern="1200" dirty="0" smtClean="0">
                <a:latin typeface="Arial (Body)"/>
                <a:ea typeface="ＭＳ Ｐゴシック" charset="0"/>
                <a:cs typeface="+mn-cs"/>
              </a:rPr>
              <a:t>S</a:t>
            </a:r>
            <a:r xmlns:a="http://schemas.openxmlformats.org/drawingml/2006/main">
              <a:rPr lang="vi" sz="100" kern="1200" dirty="0" smtClean="0">
                <a:latin typeface="Arial (Body)"/>
                <a:ea typeface="ＭＳ Ｐゴシック" charset="0"/>
                <a:cs typeface="+mn-cs"/>
              </a:rPr>
              <a:t> </a:t>
            </a:r>
            <a:r xmlns:a="http://schemas.openxmlformats.org/drawingml/2006/main">
              <a:rPr lang="vi" sz="2000" kern="1200" dirty="0" smtClean="0">
                <a:latin typeface="Arial (Body)"/>
                <a:ea typeface="ＭＳ Ｐゴシック" charset="0"/>
                <a:cs typeface="+mn-cs"/>
              </a:rPr>
              <a:t>S </a:t>
            </a:r>
            <a:r xmlns:a="http://schemas.openxmlformats.org/drawingml/2006/main">
              <a:rPr lang="vi" sz="2000" kern="1200" dirty="0">
                <a:latin typeface="Arial (Body)"/>
                <a:ea typeface="ＭＳ Ｐゴシック" charset="0"/>
                <a:cs typeface="+mn-cs"/>
              </a:rPr>
              <a:t>mỗi </a:t>
            </a:r>
            <a:r xmlns:a="http://schemas.openxmlformats.org/drawingml/2006/main">
              <a:rPr lang="vi" sz="2000" kern="1200" dirty="0" smtClean="0">
                <a:latin typeface="Arial (Body)"/>
                <a:ea typeface="ＭＳ Ｐゴシック" charset="0"/>
                <a:cs typeface="+mn-cs"/>
              </a:rPr>
              <a:t>R</a:t>
            </a:r>
            <a:r xmlns:a="http://schemas.openxmlformats.org/drawingml/2006/main">
              <a:rPr lang="vi" sz="100" kern="1200" dirty="0" smtClean="0">
                <a:latin typeface="Arial (Body)"/>
                <a:ea typeface="ＭＳ Ｐゴシック" charset="0"/>
                <a:cs typeface="+mn-cs"/>
              </a:rPr>
              <a:t> </a:t>
            </a:r>
            <a:r xmlns:a="http://schemas.openxmlformats.org/drawingml/2006/main">
              <a:rPr lang="vi" sz="2000" kern="1200" dirty="0" smtClean="0">
                <a:latin typeface="Arial (Body)"/>
                <a:ea typeface="ＭＳ Ｐゴシック" charset="0"/>
                <a:cs typeface="+mn-cs"/>
              </a:rPr>
              <a:t>t</a:t>
            </a:r>
            <a:r xmlns:a="http://schemas.openxmlformats.org/drawingml/2006/main">
              <a:rPr lang="vi" sz="100" kern="1200" dirty="0" smtClean="0">
                <a:latin typeface="Arial (Body)"/>
                <a:ea typeface="ＭＳ Ｐゴシック" charset="0"/>
                <a:cs typeface="+mn-cs"/>
              </a:rPr>
              <a:t> </a:t>
            </a:r>
            <a:r xmlns:a="http://schemas.openxmlformats.org/drawingml/2006/main">
              <a:rPr lang="vi" sz="2000" kern="1200" dirty="0" smtClean="0">
                <a:latin typeface="Arial (Body)"/>
                <a:ea typeface="ＭＳ Ｐゴシック" charset="0"/>
                <a:cs typeface="+mn-cs"/>
              </a:rPr>
              <a:t>T cho đến khi </a:t>
            </a:r>
            <a:r xmlns:a="http://schemas.openxmlformats.org/drawingml/2006/main">
              <a:rPr lang="vi" sz="2000" kern="1200" dirty="0">
                <a:latin typeface="Arial (Body)"/>
                <a:ea typeface="ＭＳ Ｐゴシック" charset="0"/>
                <a:cs typeface="+mn-cs"/>
              </a:rPr>
              <a:t>phát hiện mất mát</a:t>
            </a:r>
            <a:endParaRPr xmlns:a="http://schemas.openxmlformats.org/drawingml/2006/main" lang="en-US" sz="2000" i="1" kern="1200" dirty="0">
              <a:latin typeface="Arial (Body)"/>
              <a:ea typeface="ＭＳ Ｐゴシック" charset="0"/>
              <a:cs typeface="+mn-cs"/>
            </a:endParaRPr>
          </a:p>
          <a:p>
            <a:pPr xmlns:a="http://schemas.openxmlformats.org/drawingml/2006/main" marL="741553" lvl="1" indent="-284353">
              <a:buFont typeface="Arial" panose="020B0604020202020204" pitchFamily="34" charset="0"/>
              <a:buChar char="–"/>
              <a:defRPr/>
            </a:pPr>
            <a:r xmlns:a="http://schemas.openxmlformats.org/drawingml/2006/main">
              <a:rPr lang="vi" sz="2000" b="1" kern="1200" dirty="0">
                <a:latin typeface="Arial (Body)"/>
                <a:ea typeface="ＭＳ Ｐゴシック" charset="0"/>
                <a:cs typeface="+mn-cs"/>
              </a:rPr>
              <a:t>giảm cấp số nhân </a:t>
            </a:r>
            <a:r xmlns:a="http://schemas.openxmlformats.org/drawingml/2006/main">
              <a:rPr lang="vi" sz="2000" kern="1200" dirty="0">
                <a:latin typeface="Arial (Body)"/>
                <a:ea typeface="ＭＳ Ｐゴシック" charset="0"/>
                <a:cs typeface="+mn-cs"/>
              </a:rPr>
              <a:t>: cắt </a:t>
            </a:r>
            <a:r xmlns:a="http://schemas.openxmlformats.org/drawingml/2006/main">
              <a:rPr lang="vi" sz="2000" b="1" kern="1200" dirty="0">
                <a:latin typeface="Courier New" panose="02070309020205020404" pitchFamily="49" charset="0"/>
                <a:ea typeface="ＭＳ Ｐゴシック" charset="0"/>
                <a:cs typeface="Courier New" panose="02070309020205020404" pitchFamily="49" charset="0"/>
              </a:rPr>
              <a:t>đôi cwnd </a:t>
            </a:r>
            <a:r xmlns:a="http://schemas.openxmlformats.org/drawingml/2006/main">
              <a:rPr lang="vi" sz="2000" kern="1200" dirty="0">
                <a:latin typeface="Arial (Body)"/>
                <a:ea typeface="ＭＳ Ｐゴシック" charset="0"/>
                <a:cs typeface="+mn-cs"/>
              </a:rPr>
              <a:t>sau khi </a:t>
            </a:r>
            <a:r xmlns:a="http://schemas.openxmlformats.org/drawingml/2006/main">
              <a:rPr lang="vi" sz="2000" kern="1200" dirty="0" smtClean="0">
                <a:latin typeface="Arial (Body)"/>
                <a:ea typeface="ＭＳ Ｐゴシック" charset="0"/>
                <a:cs typeface="+mn-cs"/>
              </a:rPr>
              <a:t>thua lỗ</a:t>
            </a:r>
            <a:endParaRPr xmlns:a="http://schemas.openxmlformats.org/drawingml/2006/main" lang="en-US" sz="2000" kern="1200" dirty="0">
              <a:latin typeface="Arial (Body)"/>
              <a:ea typeface="ＭＳ Ｐゴシック" charset="0"/>
              <a:cs typeface="+mn-cs"/>
            </a:endParaRPr>
          </a:p>
        </p:txBody>
      </p:sp>
      <p:pic>
        <p:nvPicPr>
          <p:cNvPr id="168964" name="Picture 9" descr="A graph of A I M D saw tooth behavior, probing for bandwidth. A graph plots c w n d, T C P sender congestion window size over time. The graph has some notes at different points. A jagged line repeats a pattern. Starting from about halfway up the y axis, a line rises steadily, then drops at a vertical line, then rises steadily, higher than the last rise, then drops at a vertical line. This pattern of shorter rise, higher rise, continues 2 more times. At the first rise, there are 2 lines of notes. The first line applies to this rise. 1, additively increase window size. 2, until loss occurs. At the first fall and second fall, there are 2 lines of notes. The second line applies to the fall. 1, additively increase window size. 2, until loss occurs, then cut window in hal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3907" y="3777223"/>
            <a:ext cx="6816186" cy="2418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xmlns:a="http://schemas.openxmlformats.org/drawingml/2006/main">
              <a:buFont typeface="Times New Roman"/>
              <a:buNone/>
              <a:defRPr/>
            </a:pP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t</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C</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P Kiểm soát tắc nghẽn: Chi tiết</a:t>
            </a:r>
            <a:endParaRPr xmlns:a="http://schemas.openxmlformats.org/drawingml/2006/main" lang="en-US" sz="3400" b="1" dirty="0">
              <a:solidFill>
                <a:srgbClr val="007FA3"/>
              </a:solidFill>
              <a:latin typeface="Times New Roman" panose="02020603050405020304" pitchFamily="18" charset="0"/>
              <a:ea typeface="ＭＳ Ｐゴシック" charset="0"/>
              <a:cs typeface="+mj-cs"/>
              <a:sym typeface="Times New Roman"/>
            </a:endParaRPr>
          </a:p>
        </p:txBody>
      </p:sp>
      <p:sp>
        <p:nvSpPr>
          <p:cNvPr id="27" name="Content Placeholder 26"/>
          <p:cNvSpPr>
            <a:spLocks noGrp="1"/>
          </p:cNvSpPr>
          <p:nvPr>
            <p:ph idx="1"/>
          </p:nvPr>
        </p:nvSpPr>
        <p:spPr>
          <a:xfrm>
            <a:off x="5058697" y="1724192"/>
            <a:ext cx="3628103" cy="1054510"/>
          </a:xfrm>
        </p:spPr>
        <p:txBody>
          <a:bodyPr/>
          <a:lstStyle/>
          <a:p>
            <a:pPr xmlns:a="http://schemas.openxmlformats.org/drawingml/2006/main" marL="255600" indent="-255600">
              <a:spcBef>
                <a:spcPts val="1500"/>
              </a:spcBef>
              <a:buClr>
                <a:schemeClr val="tx2"/>
              </a:buClr>
              <a:buFont typeface="Arial" panose="020B0604020202020204" pitchFamily="34" charset="0"/>
              <a:buChar char="•"/>
            </a:pPr>
            <a:r xmlns:a="http://schemas.openxmlformats.org/drawingml/2006/main">
              <a:rPr lang="vi" sz="2000" b="1" dirty="0">
                <a:latin typeface="+mn-lt"/>
                <a:ea typeface="ＭＳ Ｐゴシック" charset="0"/>
              </a:rPr>
              <a:t>cwnd </a:t>
            </a:r>
            <a:r xmlns:a="http://schemas.openxmlformats.org/drawingml/2006/main">
              <a:rPr lang="vi" sz="2000" dirty="0">
                <a:latin typeface="+mn-lt"/>
                <a:ea typeface="ＭＳ Ｐゴシック" charset="0"/>
              </a:rPr>
              <a:t>là động, chức năng nhận biết </a:t>
            </a:r>
            <a:r xmlns:a="http://schemas.openxmlformats.org/drawingml/2006/main">
              <a:rPr lang="vi" sz="2000" dirty="0" smtClean="0">
                <a:latin typeface="+mn-lt"/>
                <a:ea typeface="ＭＳ Ｐゴシック" charset="0"/>
              </a:rPr>
              <a:t>tắc nghẽn mạng</a:t>
            </a:r>
          </a:p>
        </p:txBody>
      </p:sp>
      <p:sp>
        <p:nvSpPr>
          <p:cNvPr id="28" name="Content Placeholder 27"/>
          <p:cNvSpPr>
            <a:spLocks noGrp="1"/>
          </p:cNvSpPr>
          <p:nvPr>
            <p:ph idx="13"/>
          </p:nvPr>
        </p:nvSpPr>
        <p:spPr>
          <a:xfrm>
            <a:off x="506187" y="4464975"/>
            <a:ext cx="3529890" cy="459668"/>
          </a:xfrm>
        </p:spPr>
        <p:txBody>
          <a:bodyPr/>
          <a:lstStyle/>
          <a:p>
            <a:pPr xmlns:a="http://schemas.openxmlformats.org/drawingml/2006/main" marL="255600" indent="-255600">
              <a:spcBef>
                <a:spcPts val="1500"/>
              </a:spcBef>
              <a:buClr>
                <a:schemeClr val="tx2"/>
              </a:buClr>
              <a:buFont typeface="Arial" panose="020B0604020202020204" pitchFamily="34" charset="0"/>
              <a:buChar char="•"/>
            </a:pPr>
            <a:r xmlns:a="http://schemas.openxmlformats.org/drawingml/2006/main">
              <a:rPr lang="vi" sz="2000" dirty="0">
                <a:latin typeface="+mn-lt"/>
                <a:ea typeface="ＭＳ Ｐゴシック" charset="0"/>
              </a:rPr>
              <a:t>người gửi giới hạn truyền </a:t>
            </a:r>
            <a:r xmlns:a="http://schemas.openxmlformats.org/drawingml/2006/main">
              <a:rPr lang="vi" sz="2000" dirty="0" smtClean="0">
                <a:latin typeface="+mn-lt"/>
                <a:ea typeface="ＭＳ Ｐゴシック" charset="0"/>
              </a:rPr>
              <a:t>:</a:t>
            </a:r>
            <a:endParaRPr xmlns:a="http://schemas.openxmlformats.org/drawingml/2006/main" lang="en-US" sz="2000" dirty="0">
              <a:latin typeface="+mn-lt"/>
            </a:endParaRPr>
          </a:p>
        </p:txBody>
      </p:sp>
      <p:sp>
        <p:nvSpPr>
          <p:cNvPr id="3" name="Content Placeholder 2"/>
          <p:cNvSpPr>
            <a:spLocks noGrp="1"/>
          </p:cNvSpPr>
          <p:nvPr>
            <p:ph idx="14"/>
          </p:nvPr>
        </p:nvSpPr>
        <p:spPr>
          <a:xfrm>
            <a:off x="5154560" y="2834962"/>
            <a:ext cx="3436374" cy="1504558"/>
          </a:xfrm>
        </p:spPr>
        <p:txBody>
          <a:bodyPr/>
          <a:lstStyle/>
          <a:p>
            <a:pPr xmlns:a="http://schemas.openxmlformats.org/drawingml/2006/main" marL="0" indent="0">
              <a:spcBef>
                <a:spcPts val="1500"/>
              </a:spcBef>
              <a:buFont typeface="Wingdings" charset="0"/>
              <a:buNone/>
              <a:defRPr/>
            </a:pPr>
            <a:r xmlns:a="http://schemas.openxmlformats.org/drawingml/2006/main">
              <a:rPr lang="vi" sz="2000" b="1" dirty="0">
                <a:latin typeface="+mn-lt"/>
                <a:ea typeface="ＭＳ Ｐゴシック" charset="0"/>
              </a:rPr>
              <a:t>t</a:t>
            </a:r>
            <a:r xmlns:a="http://schemas.openxmlformats.org/drawingml/2006/main">
              <a:rPr lang="vi" sz="100" b="1" dirty="0">
                <a:latin typeface="+mn-lt"/>
                <a:ea typeface="ＭＳ Ｐゴシック" charset="0"/>
              </a:rPr>
              <a:t> </a:t>
            </a:r>
            <a:r xmlns:a="http://schemas.openxmlformats.org/drawingml/2006/main">
              <a:rPr lang="vi" sz="2000" b="1" dirty="0">
                <a:latin typeface="+mn-lt"/>
                <a:ea typeface="ＭＳ Ｐゴシック" charset="0"/>
              </a:rPr>
              <a:t>C</a:t>
            </a:r>
            <a:r xmlns:a="http://schemas.openxmlformats.org/drawingml/2006/main">
              <a:rPr lang="vi" sz="100" b="1" dirty="0">
                <a:latin typeface="+mn-lt"/>
                <a:ea typeface="ＭＳ Ｐゴシック" charset="0"/>
              </a:rPr>
              <a:t> </a:t>
            </a:r>
            <a:r xmlns:a="http://schemas.openxmlformats.org/drawingml/2006/main">
              <a:rPr lang="vi" sz="2000" b="1" dirty="0">
                <a:latin typeface="+mn-lt"/>
                <a:ea typeface="ＭＳ Ｐゴシック" charset="0"/>
              </a:rPr>
              <a:t>Tốc độ gửi P:</a:t>
            </a:r>
          </a:p>
          <a:p>
            <a:pPr xmlns:a="http://schemas.openxmlformats.org/drawingml/2006/main" marL="255600" indent="-255600">
              <a:spcBef>
                <a:spcPts val="1500"/>
              </a:spcBef>
              <a:buClr>
                <a:schemeClr val="tx2"/>
              </a:buClr>
              <a:buFont typeface="Arial" panose="020B0604020202020204" pitchFamily="34" charset="0"/>
              <a:buChar char="•"/>
              <a:defRPr/>
            </a:pPr>
            <a:r xmlns:a="http://schemas.openxmlformats.org/drawingml/2006/main">
              <a:rPr lang="vi" sz="2000" b="1" dirty="0">
                <a:latin typeface="+mn-lt"/>
                <a:ea typeface="ＭＳ Ｐゴシック" charset="0"/>
              </a:rPr>
              <a:t>đại khái: </a:t>
            </a:r>
            <a:r xmlns:a="http://schemas.openxmlformats.org/drawingml/2006/main">
              <a:rPr lang="vi" sz="2000" dirty="0">
                <a:latin typeface="+mn-lt"/>
                <a:ea typeface="ＭＳ Ｐゴシック" charset="0"/>
              </a:rPr>
              <a:t>gửi byte cwnd, đợi R</a:t>
            </a:r>
            <a:r xmlns:a="http://schemas.openxmlformats.org/drawingml/2006/main">
              <a:rPr lang="vi" sz="100" dirty="0">
                <a:latin typeface="+mn-lt"/>
                <a:ea typeface="ＭＳ Ｐゴシック" charset="0"/>
              </a:rPr>
              <a:t> </a:t>
            </a:r>
            <a:r xmlns:a="http://schemas.openxmlformats.org/drawingml/2006/main">
              <a:rPr lang="vi" sz="2000" dirty="0">
                <a:latin typeface="+mn-lt"/>
                <a:ea typeface="ＭＳ Ｐゴシック" charset="0"/>
              </a:rPr>
              <a:t>t</a:t>
            </a:r>
            <a:r xmlns:a="http://schemas.openxmlformats.org/drawingml/2006/main">
              <a:rPr lang="vi" sz="100" dirty="0">
                <a:latin typeface="+mn-lt"/>
                <a:ea typeface="ＭＳ Ｐゴシック" charset="0"/>
              </a:rPr>
              <a:t> </a:t>
            </a:r>
            <a:r xmlns:a="http://schemas.openxmlformats.org/drawingml/2006/main">
              <a:rPr lang="vi" sz="2000" dirty="0">
                <a:latin typeface="+mn-lt"/>
                <a:ea typeface="ＭＳ Ｐゴシック" charset="0"/>
              </a:rPr>
              <a:t>T cho </a:t>
            </a:r>
            <a:r xmlns:a="http://schemas.openxmlformats.org/drawingml/2006/main">
              <a:rPr lang="vi" sz="2000" dirty="0" smtClean="0">
                <a:latin typeface="+mn-lt"/>
                <a:ea typeface="ＭＳ Ｐゴシック" charset="0"/>
              </a:rPr>
              <a:t>A</a:t>
            </a:r>
            <a:r xmlns:a="http://schemas.openxmlformats.org/drawingml/2006/main">
              <a:rPr lang="vi" sz="100" dirty="0" smtClean="0">
                <a:latin typeface="+mn-lt"/>
                <a:ea typeface="ＭＳ Ｐゴシック" charset="0"/>
              </a:rPr>
              <a:t> </a:t>
            </a:r>
            <a:r xmlns:a="http://schemas.openxmlformats.org/drawingml/2006/main">
              <a:rPr lang="vi" sz="2000" dirty="0" smtClean="0">
                <a:latin typeface="+mn-lt"/>
                <a:ea typeface="ＭＳ Ｐゴシック" charset="0"/>
              </a:rPr>
              <a:t>C</a:t>
            </a:r>
            <a:r xmlns:a="http://schemas.openxmlformats.org/drawingml/2006/main">
              <a:rPr lang="vi" sz="100" dirty="0" smtClean="0">
                <a:latin typeface="+mn-lt"/>
                <a:ea typeface="ＭＳ Ｐゴシック" charset="0"/>
              </a:rPr>
              <a:t> </a:t>
            </a:r>
            <a:r xmlns:a="http://schemas.openxmlformats.org/drawingml/2006/main">
              <a:rPr lang="vi" sz="2000" dirty="0" smtClean="0">
                <a:latin typeface="+mn-lt"/>
                <a:ea typeface="ＭＳ Ｐゴシック" charset="0"/>
              </a:rPr>
              <a:t>K</a:t>
            </a:r>
            <a:r xmlns:a="http://schemas.openxmlformats.org/drawingml/2006/main">
              <a:rPr lang="vi" sz="100" dirty="0" smtClean="0">
                <a:latin typeface="+mn-lt"/>
                <a:ea typeface="ＭＳ Ｐゴシック" charset="0"/>
              </a:rPr>
              <a:t> </a:t>
            </a:r>
            <a:r xmlns:a="http://schemas.openxmlformats.org/drawingml/2006/main">
              <a:rPr lang="vi" sz="2000" dirty="0" smtClean="0">
                <a:latin typeface="+mn-lt"/>
                <a:ea typeface="ＭＳ Ｐゴシック" charset="0"/>
              </a:rPr>
              <a:t>S </a:t>
            </a:r>
            <a:r xmlns:a="http://schemas.openxmlformats.org/drawingml/2006/main">
              <a:rPr lang="vi" sz="2000" dirty="0">
                <a:latin typeface="+mn-lt"/>
                <a:ea typeface="ＭＳ Ｐゴシック" charset="0"/>
              </a:rPr>
              <a:t>, sau đó gửi thêm </a:t>
            </a:r>
            <a:r xmlns:a="http://schemas.openxmlformats.org/drawingml/2006/main">
              <a:rPr lang="vi" sz="2000" dirty="0" smtClean="0">
                <a:latin typeface="+mn-lt"/>
                <a:ea typeface="ＭＳ Ｐゴシック" charset="0"/>
              </a:rPr>
              <a:t>byte</a:t>
            </a:r>
            <a:endParaRPr xmlns:a="http://schemas.openxmlformats.org/drawingml/2006/main" lang="en-US" sz="2000" dirty="0">
              <a:latin typeface="+mn-lt"/>
            </a:endParaRPr>
          </a:p>
        </p:txBody>
      </p:sp>
      <p:pic>
        <p:nvPicPr>
          <p:cNvPr id="26" name="Picture 25" descr="A sender sequence number space has 4 groups of vertical bars. The bars are arranged in a horizontal line. Group 1 has 10 bars. The last bar is labeled, last byte A C K d. Group 2 has 10 bars. This group is labeled, sent not yet A C K d, in flight. The last bar of this group is labeled, last byte sent. Group 3 has 6 bars. Group 2 and group 3 combined is labeled, c w n d. Group 4 has 9 bars."/>
          <p:cNvPicPr>
            <a:picLocks noChangeAspect="1"/>
          </p:cNvPicPr>
          <p:nvPr/>
        </p:nvPicPr>
        <p:blipFill>
          <a:blip r:embed="rId2"/>
          <a:stretch>
            <a:fillRect/>
          </a:stretch>
        </p:blipFill>
        <p:spPr>
          <a:xfrm>
            <a:off x="506187" y="1724192"/>
            <a:ext cx="3529890" cy="2560542"/>
          </a:xfrm>
          <a:prstGeom prst="rect">
            <a:avLst/>
          </a:prstGeom>
        </p:spPr>
      </p:pic>
      <p:pic>
        <p:nvPicPr>
          <p:cNvPr id="34" name="Picture 33" descr="Last Byte Sent hyphen Last Byte Acked is less than or equal to c w n d."/>
          <p:cNvPicPr>
            <a:picLocks noChangeAspect="1"/>
          </p:cNvPicPr>
          <p:nvPr/>
        </p:nvPicPr>
        <p:blipFill>
          <a:blip r:embed="rId3"/>
          <a:stretch>
            <a:fillRect/>
          </a:stretch>
        </p:blipFill>
        <p:spPr>
          <a:xfrm>
            <a:off x="834828" y="5136977"/>
            <a:ext cx="3737172" cy="780356"/>
          </a:xfrm>
          <a:prstGeom prst="rect">
            <a:avLst/>
          </a:prstGeom>
        </p:spPr>
      </p:pic>
      <p:pic>
        <p:nvPicPr>
          <p:cNvPr id="38" name="Picture 37" descr="Rate is approximately = to start fraction c w n d over R T T end fraction bytes per second."/>
          <p:cNvPicPr>
            <a:picLocks noChangeAspect="1"/>
          </p:cNvPicPr>
          <p:nvPr/>
        </p:nvPicPr>
        <p:blipFill>
          <a:blip r:embed="rId4"/>
          <a:stretch>
            <a:fillRect/>
          </a:stretch>
        </p:blipFill>
        <p:spPr>
          <a:xfrm>
            <a:off x="5384427" y="4610857"/>
            <a:ext cx="3090940" cy="841321"/>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t</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C</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P Bắt Đầu Chậm</a:t>
            </a:r>
            <a:endParaRPr xmlns:a="http://schemas.openxmlformats.org/drawingml/2006/main" lang="en-US" dirty="0">
              <a:latin typeface="Times New Roman" panose="02020603050405020304" pitchFamily="18" charset="0"/>
              <a:ea typeface="ＭＳ Ｐゴシック" charset="0"/>
              <a:cs typeface="+mj-cs"/>
            </a:endParaRPr>
          </a:p>
        </p:txBody>
      </p:sp>
      <p:sp>
        <p:nvSpPr>
          <p:cNvPr id="171011" name="Content Placeholder 4"/>
          <p:cNvSpPr txBox="1">
            <a:spLocks noGrp="1"/>
          </p:cNvSpPr>
          <p:nvPr>
            <p:ph type="body" idx="1"/>
          </p:nvPr>
        </p:nvSpPr>
        <p:spPr>
          <a:xfrm>
            <a:off x="457200" y="1600200"/>
            <a:ext cx="4244975" cy="4332288"/>
          </a:xfrm>
        </p:spPr>
        <p:txBody>
          <a:bodyPr>
            <a:spAutoFit/>
          </a:bodyPr>
          <a:lstStyle/>
          <a:p>
            <a:pPr xmlns:a="http://schemas.openxmlformats.org/drawingml/2006/main" marL="255588" indent="-255588">
              <a:buSzTx/>
              <a:buFontTx/>
              <a:buChar char="•"/>
            </a:pPr>
            <a:r xmlns:a="http://schemas.openxmlformats.org/drawingml/2006/main">
              <a:rPr lang="vi"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khi kết nối bắt đầu, hãy tăng tốc độ theo cấp số nhân cho đến khi xảy ra sự kiện mất mát đầu tiên:</a:t>
            </a:r>
          </a:p>
          <a:p>
            <a:pPr xmlns:a="http://schemas.openxmlformats.org/drawingml/2006/main" marL="741363" lvl="1" indent="-284163">
              <a:buSzTx/>
              <a:buFontTx/>
              <a:buChar char="–"/>
              <a:tabLst>
                <a:tab pos="176213" algn="l"/>
              </a:tabLst>
            </a:pPr>
            <a:r xmlns:a="http://schemas.openxmlformats.org/drawingml/2006/main">
              <a:rPr lang="vi"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ban đầu </a:t>
            </a:r>
            <a:r xmlns:a="http://schemas.openxmlformats.org/drawingml/2006/main">
              <a:rPr lang="vi" altLang="en-US" sz="2200" b="1" dirty="0" smtClean="0">
                <a:solidFill>
                  <a:srgbClr val="000000"/>
                </a:solidFill>
                <a:latin typeface="Courier New" panose="02070309020205020404" pitchFamily="49" charset="0"/>
                <a:ea typeface="MS PGothic" panose="020B0600070205080204" pitchFamily="34" charset="-128"/>
                <a:cs typeface="Courier New" panose="02070309020205020404" pitchFamily="49" charset="0"/>
                <a:sym typeface="Arial" panose="020B0604020202020204" pitchFamily="34" charset="0"/>
              </a:rPr>
              <a:t>cwnd </a:t>
            </a:r>
            <a:r xmlns:a="http://schemas.openxmlformats.org/drawingml/2006/main">
              <a:rPr lang="vi"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1 M</a:t>
            </a:r>
            <a:r xmlns:a="http://schemas.openxmlformats.org/drawingml/2006/main">
              <a:rPr lang="vi" altLang="en-US" sz="1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t>
            </a:r>
            <a:r xmlns:a="http://schemas.openxmlformats.org/drawingml/2006/main">
              <a:rPr lang="vi"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S</a:t>
            </a:r>
            <a:r xmlns:a="http://schemas.openxmlformats.org/drawingml/2006/main">
              <a:rPr lang="vi" altLang="en-US" sz="1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t>
            </a:r>
            <a:r xmlns:a="http://schemas.openxmlformats.org/drawingml/2006/main">
              <a:rPr lang="vi"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S</a:t>
            </a:r>
          </a:p>
          <a:p>
            <a:pPr xmlns:a="http://schemas.openxmlformats.org/drawingml/2006/main" marL="741363" lvl="1" indent="-284163">
              <a:buSzTx/>
              <a:buFontTx/>
              <a:buChar char="–"/>
              <a:tabLst>
                <a:tab pos="176213" algn="l"/>
              </a:tabLst>
            </a:pPr>
            <a:r xmlns:a="http://schemas.openxmlformats.org/drawingml/2006/main">
              <a:rPr lang="vi"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đôi </a:t>
            </a:r>
            <a:r xmlns:a="http://schemas.openxmlformats.org/drawingml/2006/main">
              <a:rPr lang="vi" altLang="en-US" sz="2200" b="1" dirty="0" smtClean="0">
                <a:solidFill>
                  <a:srgbClr val="000000"/>
                </a:solidFill>
                <a:latin typeface="Courier New" panose="02070309020205020404" pitchFamily="49" charset="0"/>
                <a:ea typeface="MS PGothic" panose="020B0600070205080204" pitchFamily="34" charset="-128"/>
                <a:cs typeface="Arial" panose="020B0604020202020204" pitchFamily="34" charset="0"/>
                <a:sym typeface="Arial" panose="020B0604020202020204" pitchFamily="34" charset="0"/>
              </a:rPr>
              <a:t>cwnd </a:t>
            </a:r>
            <a:r xmlns:a="http://schemas.openxmlformats.org/drawingml/2006/main">
              <a:rPr lang="vi"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mỗi R</a:t>
            </a:r>
            <a:r xmlns:a="http://schemas.openxmlformats.org/drawingml/2006/main">
              <a:rPr lang="vi" altLang="en-US" sz="1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t>
            </a:r>
            <a:r xmlns:a="http://schemas.openxmlformats.org/drawingml/2006/main">
              <a:rPr lang="vi"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t</a:t>
            </a:r>
            <a:r xmlns:a="http://schemas.openxmlformats.org/drawingml/2006/main">
              <a:rPr lang="vi" altLang="en-US" sz="1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t>
            </a:r>
            <a:r xmlns:a="http://schemas.openxmlformats.org/drawingml/2006/main">
              <a:rPr lang="vi"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t</a:t>
            </a:r>
          </a:p>
          <a:p>
            <a:pPr xmlns:a="http://schemas.openxmlformats.org/drawingml/2006/main" marL="741363" lvl="1" indent="-284163">
              <a:buSzTx/>
              <a:buFontTx/>
              <a:buChar char="–"/>
              <a:tabLst>
                <a:tab pos="176213" algn="l"/>
              </a:tabLst>
            </a:pPr>
            <a:r xmlns:a="http://schemas.openxmlformats.org/drawingml/2006/main">
              <a:rPr lang="vi"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được thực hiện bằng cách tăng </a:t>
            </a:r>
            <a:r xmlns:a="http://schemas.openxmlformats.org/drawingml/2006/main">
              <a:rPr lang="vi" altLang="en-US" sz="2200" b="1" dirty="0" smtClean="0">
                <a:solidFill>
                  <a:srgbClr val="000000"/>
                </a:solidFill>
                <a:latin typeface="Courier New" panose="02070309020205020404" pitchFamily="49" charset="0"/>
                <a:ea typeface="MS PGothic" panose="020B0600070205080204" pitchFamily="34" charset="-128"/>
                <a:cs typeface="Arial" panose="020B0604020202020204" pitchFamily="34" charset="0"/>
                <a:sym typeface="Arial" panose="020B0604020202020204" pitchFamily="34" charset="0"/>
              </a:rPr>
              <a:t>cwnd </a:t>
            </a:r>
            <a:r xmlns:a="http://schemas.openxmlformats.org/drawingml/2006/main">
              <a:rPr lang="vi"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cho mỗi A</a:t>
            </a:r>
            <a:r xmlns:a="http://schemas.openxmlformats.org/drawingml/2006/main">
              <a:rPr lang="vi" altLang="en-US" sz="1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t>
            </a:r>
            <a:r xmlns:a="http://schemas.openxmlformats.org/drawingml/2006/main">
              <a:rPr lang="vi"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C</a:t>
            </a:r>
            <a:r xmlns:a="http://schemas.openxmlformats.org/drawingml/2006/main">
              <a:rPr lang="vi" altLang="en-US" sz="1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t>
            </a:r>
            <a:r xmlns:a="http://schemas.openxmlformats.org/drawingml/2006/main">
              <a:rPr lang="vi"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K nhận được</a:t>
            </a:r>
          </a:p>
          <a:p>
            <a:pPr xmlns:a="http://schemas.openxmlformats.org/drawingml/2006/main" marL="255588" indent="-255588">
              <a:buSzTx/>
              <a:buFontTx/>
              <a:buChar char="•"/>
            </a:pPr>
            <a:r xmlns:a="http://schemas.openxmlformats.org/drawingml/2006/main">
              <a:rPr lang="vi" altLang="en-US" sz="2200" b="1"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tóm tắt: </a:t>
            </a:r>
            <a:r xmlns:a="http://schemas.openxmlformats.org/drawingml/2006/main">
              <a:rPr lang="vi"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tốc độ ban đầu chậm nhưng tăng nhanh theo cấp số nhân</a:t>
            </a:r>
          </a:p>
        </p:txBody>
      </p:sp>
      <p:pic>
        <p:nvPicPr>
          <p:cNvPr id="171012" name="Picture 5" descr="A diagram has 2 parts, A P C, Host A, and a server, Host B. There are vertical parallel lines, time, that draw down from each part. Groups of arrows bounce between the vertical lines, like zig zags. Some arrows have notes. Host A. Group 1, there is 1 line moving downward right toward side Host B. Note, 1 segment. Host B. Group 1, there is 1 line moving downward left toward side Host A. Host A. Group 2, there are 2 arrows pointing downward right toward side Host B. Notes, 2 segments. The space between the 2 groups of arrows on Host As vertical line is marked, R T T. Host B. Group 2, 2 arrows are spaced out further than the rest. They point downward left toward side Host A. Host A. Group 3, 4 arrows point downward right toward side Host B. Notes, 4 segments. Host B. Group 3, 4 arrows point downward left toward Host A. The arrows do not reach Host As vertical lin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68913" y="1601788"/>
            <a:ext cx="3079750" cy="44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xmlns:a="http://schemas.openxmlformats.org/drawingml/2006/main">
              <a:spcBef>
                <a:spcPct val="0"/>
              </a:spcBef>
              <a:buClrTx/>
              <a:defRPr/>
            </a:pPr>
            <a:r xmlns:a="http://schemas.openxmlformats.org/drawingml/2006/main">
              <a:rPr lang="vi" dirty="0" smtClean="0">
                <a:latin typeface="Times New Roman" panose="02020603050405020304" pitchFamily="18" charset="0"/>
                <a:ea typeface="ＭＳ Ｐゴシック" charset="0"/>
                <a:cs typeface="+mj-cs"/>
              </a:rPr>
              <a:t>t</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C</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P: Phát hiện, phản ứng với mất mát</a:t>
            </a:r>
            <a:endParaRPr xmlns:a="http://schemas.openxmlformats.org/drawingml/2006/main" lang="en-US" dirty="0">
              <a:latin typeface="Times New Roman" panose="02020603050405020304" pitchFamily="18" charset="0"/>
              <a:ea typeface="ＭＳ Ｐゴシック" charset="0"/>
              <a:cs typeface="+mj-cs"/>
            </a:endParaRPr>
          </a:p>
        </p:txBody>
      </p:sp>
      <p:sp>
        <p:nvSpPr>
          <p:cNvPr id="3" name="Text Placeholder 2"/>
          <p:cNvSpPr>
            <a:spLocks noGrp="1"/>
          </p:cNvSpPr>
          <p:nvPr>
            <p:ph type="body" idx="1"/>
          </p:nvPr>
        </p:nvSpPr>
        <p:spPr>
          <a:xfrm>
            <a:off x="457200" y="1600200"/>
            <a:ext cx="8229600" cy="4570413"/>
          </a:xfrm>
        </p:spPr>
        <p:txBody>
          <a:bodyPr>
            <a:spAutoFit/>
          </a:bodyPr>
          <a:lstStyle/>
          <a:p>
            <a:pPr xmlns:a="http://schemas.openxmlformats.org/drawingml/2006/main" marL="255651" indent="-255651">
              <a:defRPr/>
            </a:pPr>
            <a:r xmlns:a="http://schemas.openxmlformats.org/drawingml/2006/main">
              <a:rPr lang="vi" sz="2400" dirty="0">
                <a:solidFill>
                  <a:srgbClr val="000000"/>
                </a:solidFill>
                <a:latin typeface="Arial (Body)"/>
                <a:ea typeface="ＭＳ Ｐゴシック" charset="0"/>
                <a:cs typeface="+mn-cs"/>
              </a:rPr>
              <a:t>mất mát được chỉ định bởi thời gian chờ:</a:t>
            </a:r>
          </a:p>
          <a:p>
            <a:pPr xmlns:a="http://schemas.openxmlformats.org/drawingml/2006/main" marL="741553" lvl="1" indent="-284353">
              <a:buFont typeface="Arial" panose="020B0604020202020204" pitchFamily="34" charset="0"/>
              <a:buChar char="–"/>
              <a:defRPr/>
            </a:pPr>
            <a:r xmlns:a="http://schemas.openxmlformats.org/drawingml/2006/main">
              <a:rPr lang="vi" sz="2400" b="1" dirty="0">
                <a:solidFill>
                  <a:srgbClr val="000000"/>
                </a:solidFill>
                <a:latin typeface="Courier New" panose="02070309020205020404" pitchFamily="49" charset="0"/>
                <a:ea typeface="ＭＳ Ｐゴシック" charset="0"/>
                <a:cs typeface="Courier New" panose="02070309020205020404" pitchFamily="49" charset="0"/>
              </a:rPr>
              <a:t>cwnd </a:t>
            </a:r>
            <a:r xmlns:a="http://schemas.openxmlformats.org/drawingml/2006/main">
              <a:rPr lang="vi" sz="2400" dirty="0">
                <a:solidFill>
                  <a:srgbClr val="000000"/>
                </a:solidFill>
                <a:latin typeface="Arial (Body)"/>
                <a:ea typeface="ＭＳ Ｐゴシック" charset="0"/>
              </a:rPr>
              <a:t>được đặt thành 1 </a:t>
            </a:r>
            <a:r xmlns:a="http://schemas.openxmlformats.org/drawingml/2006/main">
              <a:rPr lang="vi" sz="2400" dirty="0" smtClean="0">
                <a:solidFill>
                  <a:srgbClr val="000000"/>
                </a:solidFill>
                <a:latin typeface="Arial (Body)"/>
                <a:ea typeface="ＭＳ Ｐゴシック" charset="0"/>
              </a:rPr>
              <a:t>M</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S</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S;</a:t>
            </a:r>
            <a:endParaRPr xmlns:a="http://schemas.openxmlformats.org/drawingml/2006/main" lang="en-US" sz="2400" dirty="0">
              <a:solidFill>
                <a:srgbClr val="000000"/>
              </a:solidFill>
              <a:latin typeface="Arial (Body)"/>
              <a:ea typeface="ＭＳ Ｐゴシック" charset="0"/>
            </a:endParaRPr>
          </a:p>
          <a:p>
            <a:pPr xmlns:a="http://schemas.openxmlformats.org/drawingml/2006/main" marL="741553" lvl="1" indent="-284353">
              <a:buFont typeface="Arial" panose="020B0604020202020204" pitchFamily="34" charset="0"/>
              <a:buChar char="–"/>
              <a:defRPr/>
            </a:pPr>
            <a:r xmlns:a="http://schemas.openxmlformats.org/drawingml/2006/main">
              <a:rPr lang="vi" sz="2400" dirty="0">
                <a:solidFill>
                  <a:srgbClr val="000000"/>
                </a:solidFill>
                <a:latin typeface="Arial (Body)"/>
                <a:ea typeface="ＭＳ Ｐゴシック" charset="0"/>
              </a:rPr>
              <a:t>cửa sổ sau đó tăng theo cấp số nhân (như khi bắt đầu chậm) đến ngưỡng, sau đó tăng theo tuyến tính</a:t>
            </a:r>
          </a:p>
          <a:p>
            <a:pPr xmlns:a="http://schemas.openxmlformats.org/drawingml/2006/main" marL="255651" indent="-255651">
              <a:defRPr/>
            </a:pPr>
            <a:r xmlns:a="http://schemas.openxmlformats.org/drawingml/2006/main">
              <a:rPr lang="vi" sz="2400" dirty="0">
                <a:solidFill>
                  <a:srgbClr val="000000"/>
                </a:solidFill>
                <a:latin typeface="Arial (Body)"/>
                <a:ea typeface="ＭＳ Ｐゴシック" charset="0"/>
                <a:cs typeface="+mn-cs"/>
              </a:rPr>
              <a:t>mất chỉ định bởi 3 bản sao </a:t>
            </a:r>
            <a:r xmlns:a="http://schemas.openxmlformats.org/drawingml/2006/main">
              <a:rPr lang="vi" sz="2400" dirty="0" smtClean="0">
                <a:solidFill>
                  <a:srgbClr val="000000"/>
                </a:solidFill>
                <a:latin typeface="Arial (Body)"/>
                <a:ea typeface="ＭＳ Ｐゴシック" charset="0"/>
                <a:cs typeface="+mn-cs"/>
              </a:rPr>
              <a:t>A</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C</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K</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s </a:t>
            </a:r>
            <a:r xmlns:a="http://schemas.openxmlformats.org/drawingml/2006/main">
              <a:rPr lang="vi" sz="2400" dirty="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T</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C</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PR</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e</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N</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Ô</a:t>
            </a:r>
            <a:endParaRPr xmlns:a="http://schemas.openxmlformats.org/drawingml/2006/main" lang="en-US" sz="2400" dirty="0">
              <a:solidFill>
                <a:srgbClr val="000000"/>
              </a:solidFill>
              <a:latin typeface="Arial (Body)"/>
              <a:ea typeface="ＭＳ Ｐゴシック" charset="0"/>
              <a:cs typeface="+mn-cs"/>
            </a:endParaRPr>
          </a:p>
          <a:p>
            <a:pPr xmlns:a="http://schemas.openxmlformats.org/drawingml/2006/main" marL="741553" lvl="1" indent="-284353">
              <a:buFont typeface="Arial" panose="020B0604020202020204" pitchFamily="34" charset="0"/>
              <a:buChar char="–"/>
              <a:defRPr/>
            </a:pPr>
            <a:r xmlns:a="http://schemas.openxmlformats.org/drawingml/2006/main">
              <a:rPr lang="vi" sz="2400" dirty="0">
                <a:solidFill>
                  <a:srgbClr val="000000"/>
                </a:solidFill>
                <a:latin typeface="Arial (Body)"/>
                <a:ea typeface="ＭＳ Ｐゴシック" charset="0"/>
              </a:rPr>
              <a:t>trùng </a:t>
            </a:r>
            <a:r xmlns:a="http://schemas.openxmlformats.org/drawingml/2006/main">
              <a:rPr lang="vi" sz="2400" dirty="0" smtClean="0">
                <a:solidFill>
                  <a:srgbClr val="000000"/>
                </a:solidFill>
                <a:latin typeface="Arial (Body)"/>
                <a:ea typeface="ＭＳ Ｐゴシック" charset="0"/>
              </a:rPr>
              <a:t>A</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K</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s </a:t>
            </a:r>
            <a:r xmlns:a="http://schemas.openxmlformats.org/drawingml/2006/main">
              <a:rPr lang="vi" sz="2400" dirty="0">
                <a:solidFill>
                  <a:srgbClr val="000000"/>
                </a:solidFill>
                <a:latin typeface="Arial (Body)"/>
                <a:ea typeface="ＭＳ Ｐゴシック" charset="0"/>
              </a:rPr>
              <a:t>cho biết mạng có khả năng </a:t>
            </a:r>
            <a:r xmlns:a="http://schemas.openxmlformats.org/drawingml/2006/main">
              <a:rPr lang="vi" sz="2400" dirty="0" smtClean="0">
                <a:solidFill>
                  <a:srgbClr val="000000"/>
                </a:solidFill>
                <a:latin typeface="Arial (Body)"/>
                <a:ea typeface="ＭＳ Ｐゴシック" charset="0"/>
              </a:rPr>
              <a:t>phân phối </a:t>
            </a:r>
            <a:r xmlns:a="http://schemas.openxmlformats.org/drawingml/2006/main">
              <a:rPr lang="vi" sz="2400" dirty="0">
                <a:solidFill>
                  <a:srgbClr val="000000"/>
                </a:solidFill>
                <a:latin typeface="Arial (Body)"/>
                <a:ea typeface="ＭＳ Ｐゴシック" charset="0"/>
              </a:rPr>
              <a:t>một số </a:t>
            </a:r>
            <a:r xmlns:a="http://schemas.openxmlformats.org/drawingml/2006/main">
              <a:rPr lang="vi" sz="2400" dirty="0" smtClean="0">
                <a:solidFill>
                  <a:srgbClr val="000000"/>
                </a:solidFill>
                <a:latin typeface="Arial (Body)"/>
                <a:ea typeface="ＭＳ Ｐゴシック" charset="0"/>
              </a:rPr>
              <a:t>phân đoạn</a:t>
            </a:r>
            <a:endParaRPr xmlns:a="http://schemas.openxmlformats.org/drawingml/2006/main" lang="en-US" sz="2400" dirty="0">
              <a:solidFill>
                <a:srgbClr val="000000"/>
              </a:solidFill>
              <a:latin typeface="Arial (Body)"/>
              <a:ea typeface="ＭＳ Ｐゴシック" charset="0"/>
            </a:endParaRPr>
          </a:p>
          <a:p>
            <a:pPr xmlns:a="http://schemas.openxmlformats.org/drawingml/2006/main" marL="741553" lvl="1" indent="-284353">
              <a:buFont typeface="Arial" panose="020B0604020202020204" pitchFamily="34" charset="0"/>
              <a:buChar char="–"/>
              <a:defRPr/>
            </a:pPr>
            <a:r xmlns:a="http://schemas.openxmlformats.org/drawingml/2006/main">
              <a:rPr lang="vi" sz="2400" b="1" dirty="0">
                <a:solidFill>
                  <a:srgbClr val="000000"/>
                </a:solidFill>
                <a:latin typeface="Courier New" panose="02070309020205020404" pitchFamily="49" charset="0"/>
                <a:ea typeface="ＭＳ Ｐゴシック" charset="0"/>
                <a:cs typeface="Courier New" panose="02070309020205020404" pitchFamily="49" charset="0"/>
              </a:rPr>
              <a:t>cwnd </a:t>
            </a:r>
            <a:r xmlns:a="http://schemas.openxmlformats.org/drawingml/2006/main">
              <a:rPr lang="vi" sz="2400" dirty="0">
                <a:solidFill>
                  <a:srgbClr val="000000"/>
                </a:solidFill>
                <a:latin typeface="Arial (Body)"/>
                <a:ea typeface="ＭＳ Ｐゴシック" charset="0"/>
              </a:rPr>
              <a:t>bị cắt một nửa cửa sổ sau đó phát triển tuyến tính</a:t>
            </a:r>
          </a:p>
          <a:p>
            <a:pPr xmlns:a="http://schemas.openxmlformats.org/drawingml/2006/main" marL="255651" indent="-255651">
              <a:defRPr/>
            </a:pPr>
            <a:r xmlns:a="http://schemas.openxmlformats.org/drawingml/2006/main">
              <a:rPr lang="vi" sz="2400" dirty="0" smtClean="0">
                <a:solidFill>
                  <a:srgbClr val="000000"/>
                </a:solidFill>
                <a:latin typeface="Arial (Body)"/>
                <a:ea typeface="ＭＳ Ｐゴシック" charset="0"/>
                <a:cs typeface="+mn-cs"/>
              </a:rPr>
              <a:t>t</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C</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P Tahoe </a:t>
            </a:r>
            <a:r xmlns:a="http://schemas.openxmlformats.org/drawingml/2006/main">
              <a:rPr lang="vi" sz="2400" dirty="0">
                <a:solidFill>
                  <a:srgbClr val="000000"/>
                </a:solidFill>
                <a:latin typeface="Arial (Body)"/>
                <a:ea typeface="ＭＳ Ｐゴシック" charset="0"/>
                <a:cs typeface="+mn-cs"/>
              </a:rPr>
              <a:t>luôn đặt </a:t>
            </a:r>
            <a:r xmlns:a="http://schemas.openxmlformats.org/drawingml/2006/main">
              <a:rPr lang="vi" sz="2400" b="1" dirty="0">
                <a:solidFill>
                  <a:srgbClr val="000000"/>
                </a:solidFill>
                <a:latin typeface="Courier New" panose="02070309020205020404" pitchFamily="49" charset="0"/>
                <a:ea typeface="ＭＳ Ｐゴシック" charset="0"/>
                <a:cs typeface="Courier New" panose="02070309020205020404" pitchFamily="49" charset="0"/>
              </a:rPr>
              <a:t>cwnd </a:t>
            </a:r>
            <a:r xmlns:a="http://schemas.openxmlformats.org/drawingml/2006/main">
              <a:rPr lang="vi" sz="2400" dirty="0">
                <a:solidFill>
                  <a:srgbClr val="000000"/>
                </a:solidFill>
                <a:latin typeface="Arial (Body)"/>
                <a:ea typeface="ＭＳ Ｐゴシック" charset="0"/>
                <a:cs typeface="+mn-cs"/>
              </a:rPr>
              <a:t>thành 1 (hết thời gian chờ hoặc 3 lần tấn công trùng </a:t>
            </a:r>
            <a:r xmlns:a="http://schemas.openxmlformats.org/drawingml/2006/main">
              <a:rPr lang="vi" sz="2400" dirty="0" smtClean="0">
                <a:solidFill>
                  <a:srgbClr val="000000"/>
                </a:solidFill>
                <a:latin typeface="Arial (Body)"/>
                <a:ea typeface="ＭＳ Ｐゴシック" charset="0"/>
                <a:cs typeface="+mn-cs"/>
              </a:rPr>
              <a:t>lặp</a:t>
            </a:r>
            <a:endParaRPr xmlns:a="http://schemas.openxmlformats.org/drawingml/2006/main" lang="en-US" sz="2400" dirty="0">
              <a:solidFill>
                <a:srgbClr val="000000"/>
              </a:solidFill>
              <a:latin typeface="Arial (Body)"/>
              <a:ea typeface="ＭＳ Ｐゴシック"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xmlns:a="http://schemas.openxmlformats.org/drawingml/2006/main">
              <a:buFont typeface="Times New Roman"/>
              <a:buNone/>
              <a:defRPr/>
            </a:pP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t</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C</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P: Chuyển từ Bắt đầu chậm sang C</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Một</a:t>
            </a:r>
            <a:endParaRPr xmlns:a="http://schemas.openxmlformats.org/drawingml/2006/main" lang="en-US" sz="3400" b="1" dirty="0">
              <a:solidFill>
                <a:srgbClr val="007FA3"/>
              </a:solidFill>
              <a:latin typeface="Times New Roman" panose="02020603050405020304" pitchFamily="18" charset="0"/>
              <a:ea typeface="ＭＳ Ｐゴシック" charset="0"/>
              <a:cs typeface="+mj-cs"/>
              <a:sym typeface="Times New Roman"/>
            </a:endParaRPr>
          </a:p>
        </p:txBody>
      </p:sp>
      <p:sp>
        <p:nvSpPr>
          <p:cNvPr id="3" name="Content Placeholder 2"/>
          <p:cNvSpPr>
            <a:spLocks noGrp="1"/>
          </p:cNvSpPr>
          <p:nvPr>
            <p:ph sz="quarter" idx="13"/>
          </p:nvPr>
        </p:nvSpPr>
        <p:spPr>
          <a:xfrm>
            <a:off x="457201" y="1731188"/>
            <a:ext cx="3249386" cy="1484992"/>
          </a:xfrm>
        </p:spPr>
        <p:txBody>
          <a:bodyPr wrap="square">
            <a:spAutoFit/>
          </a:bodyPr>
          <a:lstStyle/>
          <a:p>
            <a:pPr xmlns:a="http://schemas.openxmlformats.org/drawingml/2006/main" marL="341313" indent="-341313">
              <a:spcBef>
                <a:spcPts val="1500"/>
              </a:spcBef>
              <a:buClr>
                <a:srgbClr val="007FA3"/>
              </a:buClr>
              <a:buSzPct val="100000"/>
              <a:defRPr/>
            </a:pPr>
            <a:r xmlns:a="http://schemas.openxmlformats.org/drawingml/2006/main">
              <a:rPr lang="vi" sz="1800" b="1" dirty="0">
                <a:latin typeface="+mn-lt"/>
                <a:ea typeface="ＭＳ Ｐゴシック" charset="0"/>
                <a:cs typeface="+mn-cs"/>
                <a:sym typeface="Arial"/>
              </a:rPr>
              <a:t>Hỏi: </a:t>
            </a:r>
            <a:r xmlns:a="http://schemas.openxmlformats.org/drawingml/2006/main">
              <a:rPr lang="vi" sz="1800" dirty="0">
                <a:latin typeface="+mn-lt"/>
                <a:ea typeface="ＭＳ Ｐゴシック" charset="0"/>
                <a:cs typeface="+mn-cs"/>
                <a:sym typeface="Arial"/>
              </a:rPr>
              <a:t>khi nào mức tăng theo cấp số nhân nên chuyển sang </a:t>
            </a:r>
            <a:r xmlns:a="http://schemas.openxmlformats.org/drawingml/2006/main">
              <a:rPr lang="vi" sz="1800" dirty="0" smtClean="0">
                <a:latin typeface="+mn-lt"/>
                <a:ea typeface="ＭＳ Ｐゴシック" charset="0"/>
                <a:cs typeface="+mn-cs"/>
                <a:sym typeface="Arial"/>
              </a:rPr>
              <a:t>tuyến tính?</a:t>
            </a:r>
            <a:endParaRPr xmlns:a="http://schemas.openxmlformats.org/drawingml/2006/main" lang="en-US" sz="1800" dirty="0">
              <a:latin typeface="+mn-lt"/>
              <a:ea typeface="ＭＳ Ｐゴシック" charset="0"/>
              <a:cs typeface="+mn-cs"/>
              <a:sym typeface="Arial"/>
            </a:endParaRPr>
          </a:p>
          <a:p>
            <a:pPr xmlns:a="http://schemas.openxmlformats.org/drawingml/2006/main" marL="0" indent="0">
              <a:spcBef>
                <a:spcPts val="1500"/>
              </a:spcBef>
              <a:buClr>
                <a:srgbClr val="007FA3"/>
              </a:buClr>
              <a:buSzPct val="100000"/>
              <a:defRPr/>
            </a:pPr>
            <a:r xmlns:a="http://schemas.openxmlformats.org/drawingml/2006/main">
              <a:rPr lang="vi" sz="1800" b="1" dirty="0">
                <a:latin typeface="+mn-lt"/>
                <a:ea typeface="ＭＳ Ｐゴシック" charset="0"/>
                <a:cs typeface="+mn-cs"/>
                <a:sym typeface="Arial"/>
              </a:rPr>
              <a:t>A </a:t>
            </a:r>
            <a:r xmlns:a="http://schemas.openxmlformats.org/drawingml/2006/main">
              <a:rPr lang="vi" sz="1800" dirty="0" smtClean="0">
                <a:latin typeface="+mn-lt"/>
                <a:ea typeface="ＭＳ Ｐゴシック" charset="0"/>
                <a:cs typeface="+mn-cs"/>
                <a:sym typeface="Arial"/>
              </a:rPr>
              <a:t>: </a:t>
            </a:r>
            <a:endParaRPr xmlns:a="http://schemas.openxmlformats.org/drawingml/2006/main" lang="en-US" sz="1800" dirty="0">
              <a:latin typeface="+mn-lt"/>
              <a:ea typeface="ＭＳ Ｐゴシック" charset="0"/>
              <a:cs typeface="+mn-cs"/>
              <a:sym typeface="Arial"/>
            </a:endParaRPr>
            <a:r xmlns:a="http://schemas.openxmlformats.org/drawingml/2006/main">
              <a:rPr lang="vi" sz="1800" dirty="0">
                <a:latin typeface="+mn-lt"/>
                <a:ea typeface="ＭＳ Ｐゴシック" charset="0"/>
                <a:cs typeface="+mn-cs"/>
                <a:sym typeface="Arial"/>
              </a:rPr>
              <a:t>khi </a:t>
            </a:r>
            <a:r xmlns:a="http://schemas.openxmlformats.org/drawingml/2006/main">
              <a:rPr lang="vi" sz="1800" b="1" dirty="0">
                <a:latin typeface="Courier New" panose="02070309020205020404" pitchFamily="49" charset="0"/>
                <a:ea typeface="ＭＳ Ｐゴシック" charset="0"/>
                <a:cs typeface="Courier New" panose="02070309020205020404" pitchFamily="49" charset="0"/>
                <a:sym typeface="Arial"/>
              </a:rPr>
              <a:t>cwnd </a:t>
            </a:r>
            <a:r xmlns:a="http://schemas.openxmlformats.org/drawingml/2006/main">
              <a:rPr lang="vi" sz="1800" dirty="0">
                <a:latin typeface="+mn-lt"/>
                <a:ea typeface="ＭＳ Ｐゴシック" charset="0"/>
                <a:cs typeface="+mn-cs"/>
                <a:sym typeface="Arial"/>
              </a:rPr>
              <a:t>đến</a:t>
            </a:r>
          </a:p>
        </p:txBody>
      </p:sp>
      <p:graphicFrame>
        <p:nvGraphicFramePr>
          <p:cNvPr id="10" name="Object 138" descr="half"/>
          <p:cNvGraphicFramePr>
            <a:graphicFrameLocks noChangeAspect="1"/>
          </p:cNvGraphicFramePr>
          <p:nvPr>
            <p:extLst>
              <p:ext uri="{D42A27DB-BD31-4B8C-83A1-F6EECF244321}">
                <p14:modId xmlns:p14="http://schemas.microsoft.com/office/powerpoint/2010/main" val="3606873938"/>
              </p:ext>
            </p:extLst>
          </p:nvPr>
        </p:nvGraphicFramePr>
        <p:xfrm>
          <a:off x="2906588" y="2705510"/>
          <a:ext cx="231933" cy="599046"/>
        </p:xfrm>
        <a:graphic>
          <a:graphicData uri="http://schemas.openxmlformats.org/presentationml/2006/ole">
            <mc:AlternateContent xmlns:mc="http://schemas.openxmlformats.org/markup-compatibility/2006">
              <mc:Choice xmlns:v="urn:schemas-microsoft-com:vml" Requires="v">
                <p:oleObj spid="_x0000_s173413" name="Equation" r:id="rId4" imgW="152280" imgH="393480" progId="Equation.DSMT4">
                  <p:embed/>
                </p:oleObj>
              </mc:Choice>
              <mc:Fallback>
                <p:oleObj name="Equation" r:id="rId4" imgW="152280" imgH="393480" progId="Equation.DSMT4">
                  <p:embed/>
                  <p:pic>
                    <p:nvPicPr>
                      <p:cNvPr id="158725" name="Object 138"/>
                      <p:cNvPicPr>
                        <a:picLocks noChangeAspect="1" noChangeArrowheads="1"/>
                      </p:cNvPicPr>
                      <p:nvPr/>
                    </p:nvPicPr>
                    <p:blipFill>
                      <a:blip r:embed="rId5"/>
                      <a:srcRect/>
                      <a:stretch>
                        <a:fillRect/>
                      </a:stretch>
                    </p:blipFill>
                    <p:spPr bwMode="auto">
                      <a:xfrm>
                        <a:off x="2906588" y="2705510"/>
                        <a:ext cx="231933" cy="599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Content Placeholder 5"/>
          <p:cNvSpPr>
            <a:spLocks noGrp="1"/>
          </p:cNvSpPr>
          <p:nvPr>
            <p:ph sz="quarter" idx="16"/>
          </p:nvPr>
        </p:nvSpPr>
        <p:spPr>
          <a:xfrm>
            <a:off x="442451" y="3198484"/>
            <a:ext cx="3249387" cy="418538"/>
          </a:xfrm>
        </p:spPr>
        <p:txBody>
          <a:bodyPr/>
          <a:lstStyle/>
          <a:p>
            <a:pPr xmlns:a="http://schemas.openxmlformats.org/drawingml/2006/main" marL="287338" indent="0">
              <a:spcBef>
                <a:spcPts val="0"/>
              </a:spcBef>
            </a:pPr>
            <a:r xmlns:a="http://schemas.openxmlformats.org/drawingml/2006/main">
              <a:rPr lang="vi" sz="1800" dirty="0">
                <a:latin typeface="+mn-lt"/>
                <a:ea typeface="ＭＳ Ｐゴシック" charset="0"/>
                <a:sym typeface="Arial"/>
              </a:rPr>
              <a:t>giá trị của nó trước khi hết thời gian chờ.</a:t>
            </a:r>
            <a:endParaRPr xmlns:a="http://schemas.openxmlformats.org/drawingml/2006/main" lang="en-US" sz="1800" dirty="0">
              <a:latin typeface="+mn-lt"/>
            </a:endParaRPr>
          </a:p>
        </p:txBody>
      </p:sp>
      <p:pic>
        <p:nvPicPr>
          <p:cNvPr id="173062" name="Picture 7" descr="A graph of congestion window, in segments, over transmission round. The y axis spans from 0 to 14 in increments of 2. The x axis spans from 0 to 15 in increments of 1. The graph plots 2 lines. Line 1 is jagged and rises, falls, and rises. Line 2 begins at coordinates 9, 6, and rises steadily. Both lines have plotted points, all values estimated. The graph has 2 horizontal dotted lines labeled s s t h r e s h. From x values 0 to 8, the line is at x = 8. From x values 8 to 15, the line is at x = 6. Line 1. There are 3 parts. Part 1, increase. 1 segment is labeled. 8 plotted points are as follows. 1, 1. 2, 2. The segment from this point to the next is T C P Tahoe. 3, 4. 4, 8. This point touches the first dotted line s s t r e s h. 5, 9. 6, 10. 7, 11. 8, 12. Part 2, decrease, passes second dotted line s s t r e s h. Part 3, increase. 7 points are plotted as follows. 9, 1. 10, 2. 11, 4. 12, 6. This point touches second dotted line s s t h r e s h. 13, 7. 14, 8. 15, 11. Line 2, steady rise. 1 segment is labeled. There are 7 points plotted, the first point touches second dotted line s s t h r e s h. The points are as follows. 9, 6. 10, 7. 11, 8. 12, 9. 13, 10. 14, 11. 15,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4972" y="1578610"/>
            <a:ext cx="4268201" cy="243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sz="quarter" idx="14"/>
          </p:nvPr>
        </p:nvSpPr>
        <p:spPr>
          <a:xfrm>
            <a:off x="472441" y="4165232"/>
            <a:ext cx="8290201" cy="1400353"/>
          </a:xfrm>
        </p:spPr>
        <p:txBody>
          <a:bodyPr wrap="square">
            <a:spAutoFit/>
          </a:bodyPr>
          <a:lstStyle/>
          <a:p>
            <a:pPr xmlns:a="http://schemas.openxmlformats.org/drawingml/2006/main" marL="0" indent="0">
              <a:spcBef>
                <a:spcPts val="1500"/>
              </a:spcBef>
              <a:buClr>
                <a:srgbClr val="007FA3"/>
              </a:buClr>
              <a:buSzPct val="100000"/>
              <a:defRPr/>
            </a:pPr>
            <a:r xmlns:a="http://schemas.openxmlformats.org/drawingml/2006/main">
              <a:rPr lang="vi" sz="1800" b="1" dirty="0">
                <a:latin typeface="Arial (Body)"/>
                <a:ea typeface="ＭＳ Ｐゴシック" charset="0"/>
                <a:cs typeface="+mn-cs"/>
                <a:sym typeface="Arial"/>
              </a:rPr>
              <a:t>Thực hiện:</a:t>
            </a:r>
          </a:p>
          <a:p>
            <a:pPr xmlns:a="http://schemas.openxmlformats.org/drawingml/2006/main" marL="255651" indent="-255651">
              <a:spcBef>
                <a:spcPts val="1500"/>
              </a:spcBef>
              <a:buClr>
                <a:srgbClr val="007FA3"/>
              </a:buClr>
              <a:buSzPct val="100000"/>
              <a:buFont typeface="Arial" panose="020B0604020202020204" pitchFamily="34" charset="0"/>
              <a:buChar char="•"/>
              <a:defRPr/>
            </a:pPr>
            <a:r xmlns:a="http://schemas.openxmlformats.org/drawingml/2006/main">
              <a:rPr lang="vi" sz="1800" dirty="0">
                <a:latin typeface="Arial (Body)"/>
                <a:ea typeface="ＭＳ Ｐゴシック" charset="0"/>
                <a:cs typeface="+mn-cs"/>
                <a:sym typeface="Arial"/>
              </a:rPr>
              <a:t>biến </a:t>
            </a:r>
            <a:r xmlns:a="http://schemas.openxmlformats.org/drawingml/2006/main">
              <a:rPr lang="vi" sz="1800" b="1" dirty="0" smtClean="0">
                <a:latin typeface="Courier New" panose="02070309020205020404" pitchFamily="49" charset="0"/>
                <a:ea typeface="ＭＳ Ｐゴシック" charset="0"/>
                <a:cs typeface="Courier New" panose="02070309020205020404" pitchFamily="49" charset="0"/>
                <a:sym typeface="Arial"/>
              </a:rPr>
              <a:t>ssthresh</a:t>
            </a:r>
            <a:endParaRPr xmlns:a="http://schemas.openxmlformats.org/drawingml/2006/main" lang="en-US" sz="1800" b="1" dirty="0">
              <a:latin typeface="Courier New" panose="02070309020205020404" pitchFamily="49" charset="0"/>
              <a:ea typeface="ＭＳ Ｐゴシック" charset="0"/>
              <a:cs typeface="Courier New" panose="02070309020205020404" pitchFamily="49" charset="0"/>
              <a:sym typeface="Arial"/>
            </a:endParaRPr>
          </a:p>
          <a:p>
            <a:pPr xmlns:a="http://schemas.openxmlformats.org/drawingml/2006/main" marL="255651" indent="-255651">
              <a:spcBef>
                <a:spcPts val="1500"/>
              </a:spcBef>
              <a:buClr>
                <a:srgbClr val="007FA3"/>
              </a:buClr>
              <a:buSzPct val="100000"/>
              <a:buFont typeface="Arial" panose="020B0604020202020204" pitchFamily="34" charset="0"/>
              <a:buChar char="•"/>
              <a:defRPr/>
            </a:pPr>
            <a:r xmlns:a="http://schemas.openxmlformats.org/drawingml/2006/main">
              <a:rPr lang="vi" sz="1800" dirty="0">
                <a:latin typeface="Arial (Body)"/>
                <a:ea typeface="ＭＳ Ｐゴシック" charset="0"/>
                <a:cs typeface="+mn-cs"/>
                <a:sym typeface="Arial"/>
              </a:rPr>
              <a:t>trong trường hợp mất mát, </a:t>
            </a:r>
            <a:r xmlns:a="http://schemas.openxmlformats.org/drawingml/2006/main">
              <a:rPr lang="vi" sz="1800" b="1" dirty="0">
                <a:latin typeface="Courier New" panose="02070309020205020404" pitchFamily="49" charset="0"/>
                <a:ea typeface="ＭＳ Ｐゴシック" charset="0"/>
                <a:cs typeface="Courier New" panose="02070309020205020404" pitchFamily="49" charset="0"/>
                <a:sym typeface="Arial"/>
              </a:rPr>
              <a:t>ssthresh </a:t>
            </a:r>
            <a:r xmlns:a="http://schemas.openxmlformats.org/drawingml/2006/main">
              <a:rPr lang="vi" sz="1800" dirty="0">
                <a:latin typeface="Arial (Body)"/>
                <a:ea typeface="ＭＳ Ｐゴシック" charset="0"/>
                <a:cs typeface="+mn-cs"/>
                <a:sym typeface="Arial"/>
              </a:rPr>
              <a:t>được đặt </a:t>
            </a:r>
            <a:r xmlns:a="http://schemas.openxmlformats.org/drawingml/2006/main">
              <a:rPr lang="vi" sz="1800" dirty="0" smtClean="0">
                <a:latin typeface="Arial (Body)"/>
                <a:ea typeface="ＭＳ Ｐゴシック" charset="0"/>
                <a:cs typeface="+mn-cs"/>
                <a:sym typeface="Arial"/>
              </a:rPr>
              <a:t>thành</a:t>
            </a:r>
            <a:endParaRPr xmlns:a="http://schemas.openxmlformats.org/drawingml/2006/main" lang="en-US" sz="1800" dirty="0">
              <a:latin typeface="Arial (Body)"/>
              <a:ea typeface="ＭＳ Ｐゴシック" charset="0"/>
              <a:cs typeface="+mn-cs"/>
              <a:sym typeface="Arial"/>
            </a:endParaRPr>
          </a:p>
        </p:txBody>
      </p:sp>
      <p:graphicFrame>
        <p:nvGraphicFramePr>
          <p:cNvPr id="11" name="Object 138" descr="half"/>
          <p:cNvGraphicFramePr>
            <a:graphicFrameLocks noChangeAspect="1"/>
          </p:cNvGraphicFramePr>
          <p:nvPr>
            <p:extLst>
              <p:ext uri="{D42A27DB-BD31-4B8C-83A1-F6EECF244321}">
                <p14:modId xmlns:p14="http://schemas.microsoft.com/office/powerpoint/2010/main" val="416145160"/>
              </p:ext>
            </p:extLst>
          </p:nvPr>
        </p:nvGraphicFramePr>
        <p:xfrm>
          <a:off x="4334972" y="5013122"/>
          <a:ext cx="238961" cy="617197"/>
        </p:xfrm>
        <a:graphic>
          <a:graphicData uri="http://schemas.openxmlformats.org/presentationml/2006/ole">
            <mc:AlternateContent xmlns:mc="http://schemas.openxmlformats.org/markup-compatibility/2006">
              <mc:Choice xmlns:v="urn:schemas-microsoft-com:vml" Requires="v">
                <p:oleObj spid="_x0000_s173414" name="Equation" r:id="rId7" imgW="152280" imgH="393480" progId="Equation.DSMT4">
                  <p:embed/>
                </p:oleObj>
              </mc:Choice>
              <mc:Fallback>
                <p:oleObj name="Equation" r:id="rId7" imgW="152280" imgH="393480" progId="Equation.DSMT4">
                  <p:embed/>
                  <p:pic>
                    <p:nvPicPr>
                      <p:cNvPr id="10" name="Object 138"/>
                      <p:cNvPicPr>
                        <a:picLocks noChangeAspect="1" noChangeArrowheads="1"/>
                      </p:cNvPicPr>
                      <p:nvPr/>
                    </p:nvPicPr>
                    <p:blipFill>
                      <a:blip r:embed="rId8"/>
                      <a:srcRect/>
                      <a:stretch>
                        <a:fillRect/>
                      </a:stretch>
                    </p:blipFill>
                    <p:spPr bwMode="auto">
                      <a:xfrm>
                        <a:off x="4334972" y="5013122"/>
                        <a:ext cx="238961" cy="617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Content Placeholder 6"/>
          <p:cNvSpPr>
            <a:spLocks noGrp="1"/>
          </p:cNvSpPr>
          <p:nvPr>
            <p:ph sz="quarter" idx="17"/>
          </p:nvPr>
        </p:nvSpPr>
        <p:spPr>
          <a:xfrm>
            <a:off x="4572000" y="5107890"/>
            <a:ext cx="4098471" cy="500063"/>
          </a:xfrm>
        </p:spPr>
        <p:txBody>
          <a:bodyPr/>
          <a:lstStyle/>
          <a:p>
            <a:pPr xmlns:a="http://schemas.openxmlformats.org/drawingml/2006/main" marL="0" indent="0"/>
            <a:r xmlns:a="http://schemas.openxmlformats.org/drawingml/2006/main">
              <a:rPr lang="vi" sz="1800" dirty="0">
                <a:latin typeface="+mn-lt"/>
                <a:ea typeface="ＭＳ Ｐゴシック" charset="0"/>
                <a:sym typeface="Arial"/>
              </a:rPr>
              <a:t>của </a:t>
            </a:r>
            <a:r xmlns:a="http://schemas.openxmlformats.org/drawingml/2006/main">
              <a:rPr lang="vi" sz="1800" b="1" dirty="0">
                <a:latin typeface="Courier New" panose="02070309020205020404" pitchFamily="49" charset="0"/>
                <a:ea typeface="ＭＳ Ｐゴシック" charset="0"/>
                <a:cs typeface="Courier New" panose="02070309020205020404" pitchFamily="49" charset="0"/>
                <a:sym typeface="Arial"/>
              </a:rPr>
              <a:t>cwnd </a:t>
            </a:r>
            <a:r xmlns:a="http://schemas.openxmlformats.org/drawingml/2006/main">
              <a:rPr lang="vi" sz="1800" dirty="0">
                <a:latin typeface="+mn-lt"/>
                <a:ea typeface="ＭＳ Ｐゴシック" charset="0"/>
                <a:sym typeface="Arial"/>
              </a:rPr>
              <a:t>ngay trước </a:t>
            </a:r>
            <a:r xmlns:a="http://schemas.openxmlformats.org/drawingml/2006/main">
              <a:rPr lang="vi" sz="1800" dirty="0" smtClean="0">
                <a:latin typeface="+mn-lt"/>
                <a:ea typeface="ＭＳ Ｐゴシック" charset="0"/>
                <a:sym typeface="Arial"/>
              </a:rPr>
              <a:t>sự kiện mất mát</a:t>
            </a:r>
            <a:endParaRPr xmlns:a="http://schemas.openxmlformats.org/drawingml/2006/main" lang="en-US" sz="1800" dirty="0">
              <a:latin typeface="+mn-lt"/>
            </a:endParaRPr>
          </a:p>
        </p:txBody>
      </p:sp>
      <p:sp>
        <p:nvSpPr>
          <p:cNvPr id="173061" name="Content Placeholder 4"/>
          <p:cNvSpPr txBox="1">
            <a:spLocks noGrp="1"/>
          </p:cNvSpPr>
          <p:nvPr>
            <p:ph sz="quarter" idx="15"/>
          </p:nvPr>
        </p:nvSpPr>
        <p:spPr>
          <a:xfrm>
            <a:off x="457200" y="5617958"/>
            <a:ext cx="8229600" cy="748460"/>
          </a:xfrm>
        </p:spPr>
        <p:txBody>
          <a:bodyPr/>
          <a:lstStyle/>
          <a:p>
            <a:pPr xmlns:a="http://schemas.openxmlformats.org/drawingml/2006/main" marL="176213" indent="-176213">
              <a:spcBef>
                <a:spcPts val="1500"/>
              </a:spcBef>
            </a:pPr>
            <a:r xmlns:a="http://schemas.openxmlformats.org/drawingml/2006/main">
              <a:rPr lang="vi" altLang="en-US" sz="1800" dirty="0" smtClean="0">
                <a:latin typeface="+mn-lt"/>
                <a:ea typeface="MS PGothic" panose="020B0600070205080204" pitchFamily="34" charset="-128"/>
                <a:cs typeface="Arial" panose="020B0604020202020204" pitchFamily="34" charset="0"/>
              </a:rPr>
              <a:t>* Xem các bài tập tương tác trực tuyến để biết thêm ví dụ: </a:t>
            </a:r>
            <a:r xmlns:a="http://schemas.openxmlformats.org/drawingml/2006/main" xmlns:r="http://schemas.openxmlformats.org/officeDocument/2006/relationships">
              <a:rPr lang="vi" altLang="en-US" sz="1800" dirty="0" smtClean="0">
                <a:latin typeface="+mn-lt"/>
                <a:ea typeface="MS PGothic" panose="020B0600070205080204" pitchFamily="34" charset="-128"/>
                <a:cs typeface="Arial" panose="020B0604020202020204" pitchFamily="34" charset="0"/>
                <a:hlinkClick r:id="rId9" tooltip="http://gaia.cs.umass.edu/kurose_ross/interactive/"/>
              </a:rPr>
              <a:t>http://gaia.cs.umass.edu/kurose_ross/interactive/</a:t>
            </a:r>
            <a:endParaRPr xmlns:a="http://schemas.openxmlformats.org/drawingml/2006/main" lang="en-US" altLang="en-US" sz="1800" dirty="0" smtClean="0">
              <a:latin typeface="+mn-lt"/>
              <a:ea typeface="MS PGothic" panose="020B0600070205080204" pitchFamily="34" charset="-128"/>
              <a:cs typeface="Arial" panose="020B0604020202020204" pitchFamily="34" charset="0"/>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buFont typeface="Times New Roman"/>
              <a:buNone/>
              <a:defRPr/>
            </a:pP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Tổng hợp: T</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C</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Kiểm soát tắc nghẽn P</a:t>
            </a:r>
            <a:endParaRPr xmlns:a="http://schemas.openxmlformats.org/drawingml/2006/main" lang="en-US" sz="3400" b="1" dirty="0">
              <a:solidFill>
                <a:srgbClr val="007FA3"/>
              </a:solidFill>
              <a:latin typeface="Times New Roman" panose="02020603050405020304" pitchFamily="18" charset="0"/>
              <a:ea typeface="ＭＳ Ｐゴシック" charset="0"/>
              <a:cs typeface="+mj-cs"/>
              <a:sym typeface="Times New Roman"/>
            </a:endParaRPr>
          </a:p>
        </p:txBody>
      </p:sp>
      <p:pic>
        <p:nvPicPr>
          <p:cNvPr id="4" name="Picture 3" descr="A diagram of T C P congestion control has 3 labeled circles. 2 arrows go to and from each circle to the 1 beside it. Each circle has arrows that loop out and back to the circle. Most circles have code and notes beside it. Circle 1, slow start. From the left, an arrow points at the middle left of the circle. Arrow 1, code. There are 4 lines of code. A line separates the first line of code from the remaining 3. Line 1. Indent, indent, lambda. Line 2. Indent, c w n d = 1 M S S. Line 3. s s t h r e s h = 64 K B. Line 3. dup A C K count = 0. From the top of the circle, an arrow loops out and points at the top right of the circle. Arrow 2, code. There are 2 lines of code. A line separates the first line of code from the remaining line. Line 1. duplicate A C K. Line 2. dup A C K count + +. From the top right of the circle, an arrow loops out and points at the right of the circle. Arrow 3, attention, New A C K. Code, 4 lines. A line separates the first line of code from the remaining 2. Line 1. New A C K. Line 2. c w n d = c w n d + M S S. Line 3. dup A C K count = 0. Notes, transmit new segment, or segments, as allowed. From the middle right of the circle, an arrow points to the middle left of circle 2. Arrow 4. Code, 2 lines. A line separates the first line of code from the remaining line. Line 1. c w n d greater than or equal to sign s s t h r e s h. Line 2. Indent, indent, lambda. Circle 2, congestion avoidance. From the top of circle 2, an arrow loops out and points at the middle right of the circle. Arrow 5, attention, New A C K. Code, 3 lines. A line separates the first line of code from the remaining 3 lines. Line 1. c w n d = c w n d + M S S times left parenthesis M S S forward slash c w n d right parenthesis. Line 2. dup A C K count = 0. Notes, transmit new segment, or segments, as allowed. From the middle right of circle 2, an arrow loops out and points at the bottom right of the circle. Arrow 6. Code, 2 lines. A line separates the first line of code from the remaining line. Line 1. duplicate A C K. Line 2. dup A C K count + +. From the bottom of circle 2, an arrow points to the right of circle 3, by going down, then left. Arrow 7. Code, 3 lines. A line separates the first line of code from the remaining 2 lines. Line 1. dup A C K count = = 3. Line 2. s s t h r e s h = c w n d forward slash 2. Line 3. c w n d = s s t h r e s h + 3. Notes, retransmit missing segment. Circle 3, fast recovery. From the bottom right of circle 3, an arrow loops out and points at the bottom left of the circle. Arrow 8. Code, 2 lines. A line separates the first line of code from the remaining line. Line 1. duplicate A C K. Line 2. c w n d = c w n d + M S S. Notes, transmit new segment, or segments, as allowed. From the middle right of circle 3, an arrow points back to the bottom of circle 2, by going right then up. Arrow 9, attention, new A C K. Code, 3 lines. A line separates the first line of code from the remaining 2 lines. Line 1. Indent, new A C K. Line 2. c w n d = s s t h r e s h. Line 3. dup A C K count = 0. Circle 2, congestion avoidance. From the middle left of circle 2, an arrow points back to the middle right of circle 1. Arrow 10, attention, clock. Code, 4 lines. A line separates the first line of code from the remaining 3 lines. Line 1. Indented once. indent, timeout. Line 2. s s t h r e s h = c w n d forward slash 2. Line 3. Indent, c w n d = 1 M S S. Line 4. dup A C K counts = 0. Notes, retransmit missing segment. Circle 1, slow start. From the bottom of circle 1, an arrow points to the middle left of circle 3, by going down then right. Arrow 11. Code, 3 lines. A line separates the first line of code from the remaining 2 lines. Line 1. dup A C K count = = 3. Line 2. Indent, s s t h r e s h = c w n d forward slash 2. Line 3. c w n d = s s t h r e s h + 3. Notes, retransmit missing segment. Circle 3, fast recovery. From the middle left of circle 3, an arrow points back to the bottom of circle 1, by going left then up. Arrow 12, attention, clock. Code, 4 lines. A line separates the first line of code from the remaining 3 lines. Line 1. timeout. Line 2. s s t h r e s h = c w n d forward slash 2. Line 3. Indent, c w n d = 1. Line 4. dup A C K counts = 0. Notes, retransmit missing segment. Circle 1, slow start. From the bottom right of circle 1, an arrow loops out and points back to the middle right of circle 1. Arrow 13, attention, clock. Code, 4 lines. A line separates the first line of code from the remaining 3 lines. Line 1. Indented once. indent, timeout. Line 2. s s t h r e s h = c w n d forward slash 2. Line 3. Indent, c w n d = 1 M S S. Line 4. dup A C K counts = 0. Notes, retransmit missing segment."/>
          <p:cNvPicPr>
            <a:picLocks noChangeAspect="1"/>
          </p:cNvPicPr>
          <p:nvPr/>
        </p:nvPicPr>
        <p:blipFill rotWithShape="1">
          <a:blip r:embed="rId2"/>
          <a:srcRect l="598" t="4722"/>
          <a:stretch/>
        </p:blipFill>
        <p:spPr>
          <a:xfrm>
            <a:off x="1225631" y="1542020"/>
            <a:ext cx="6692739" cy="4641662"/>
          </a:xfrm>
          <a:prstGeom prst="rect">
            <a:avLst/>
          </a:prstGeom>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xmlns:a="http://schemas.openxmlformats.org/drawingml/2006/main">
              <a:buFont typeface="Times New Roman"/>
              <a:buNone/>
              <a:defRPr/>
            </a:pP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t</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C</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Thông lượng P</a:t>
            </a:r>
            <a:endParaRPr xmlns:a="http://schemas.openxmlformats.org/drawingml/2006/main" lang="en-US" sz="3400" b="1" dirty="0">
              <a:solidFill>
                <a:srgbClr val="007FA3"/>
              </a:solidFill>
              <a:latin typeface="Times New Roman" panose="02020603050405020304" pitchFamily="18" charset="0"/>
              <a:ea typeface="ＭＳ Ｐゴシック" charset="0"/>
              <a:cs typeface="+mj-cs"/>
              <a:sym typeface="Times New Roman"/>
            </a:endParaRPr>
          </a:p>
        </p:txBody>
      </p:sp>
      <p:sp>
        <p:nvSpPr>
          <p:cNvPr id="175107" name="Content Placeholder 2"/>
          <p:cNvSpPr txBox="1">
            <a:spLocks noGrp="1"/>
          </p:cNvSpPr>
          <p:nvPr>
            <p:ph idx="1"/>
          </p:nvPr>
        </p:nvSpPr>
        <p:spPr>
          <a:xfrm>
            <a:off x="457200" y="1612300"/>
            <a:ext cx="8229600" cy="1638880"/>
          </a:xfrm>
        </p:spPr>
        <p:txBody>
          <a:bodyPr wrap="square">
            <a:spAutoFit/>
          </a:bodyPr>
          <a:lstStyle/>
          <a:p>
            <a:pPr xmlns:a="http://schemas.openxmlformats.org/drawingml/2006/main">
              <a:spcBef>
                <a:spcPts val="1500"/>
              </a:spcBef>
              <a:buClr>
                <a:srgbClr val="007FA3"/>
              </a:buClr>
              <a:buFontTx/>
              <a:buChar char="•"/>
            </a:pP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trung bình T</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C</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Thông lượng P là hàm của kích thước cửa sổ, R</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t</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T?</a:t>
            </a:r>
          </a:p>
          <a:p>
            <a:pPr xmlns:a="http://schemas.openxmlformats.org/drawingml/2006/main" marL="741363" lvl="1" indent="-284163">
              <a:spcBef>
                <a:spcPts val="600"/>
              </a:spcBef>
              <a:buClr>
                <a:srgbClr val="007FA3"/>
              </a:buClr>
              <a:buFontTx/>
              <a:buChar char="–"/>
            </a:pP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bỏ qua khởi động chậm, giả sử luôn gửi dữ liệu</a:t>
            </a:r>
          </a:p>
          <a:p>
            <a:pPr xmlns:a="http://schemas.openxmlformats.org/drawingml/2006/main">
              <a:spcBef>
                <a:spcPts val="1500"/>
              </a:spcBef>
              <a:buClr>
                <a:srgbClr val="007FA3"/>
              </a:buClr>
              <a:buFontTx/>
              <a:buChar char="•"/>
            </a:pP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W: kích thước cửa sổ (được đo bằng byte) nơi xảy ra mất mát</a:t>
            </a:r>
          </a:p>
          <a:p>
            <a:pPr xmlns:a="http://schemas.openxmlformats.org/drawingml/2006/main" marL="741363" lvl="1" indent="-284163">
              <a:spcBef>
                <a:spcPts val="600"/>
              </a:spcBef>
              <a:buClr>
                <a:srgbClr val="007FA3"/>
              </a:buClr>
              <a:buFontTx/>
              <a:buChar char="–"/>
            </a:pP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kích thước cửa sổ trung bình (# byte trong chuyến bay) là</a:t>
            </a:r>
          </a:p>
        </p:txBody>
      </p:sp>
      <p:sp>
        <p:nvSpPr>
          <p:cNvPr id="4" name="Content Placeholder 3"/>
          <p:cNvSpPr>
            <a:spLocks noGrp="1"/>
          </p:cNvSpPr>
          <p:nvPr>
            <p:ph idx="13"/>
          </p:nvPr>
        </p:nvSpPr>
        <p:spPr>
          <a:xfrm>
            <a:off x="457200" y="3247110"/>
            <a:ext cx="2819117" cy="403073"/>
          </a:xfrm>
        </p:spPr>
        <p:txBody>
          <a:bodyPr/>
          <a:lstStyle/>
          <a:p>
            <a:pPr xmlns:a="http://schemas.openxmlformats.org/drawingml/2006/main" marL="741600" indent="-285750">
              <a:spcBef>
                <a:spcPts val="600"/>
              </a:spcBef>
              <a:buClr>
                <a:schemeClr val="tx2"/>
              </a:buClr>
              <a:buFontTx/>
              <a:buChar char="–"/>
            </a:pPr>
            <a:r xmlns:a="http://schemas.openxmlformats.org/drawingml/2006/main">
              <a:rPr lang="vi" altLang="en-US" sz="1800" dirty="0" smtClean="0">
                <a:latin typeface="Arial (Body)"/>
                <a:ea typeface="MS PGothic" panose="020B0600070205080204" pitchFamily="34" charset="-128"/>
                <a:cs typeface="Arial" panose="020B0604020202020204" pitchFamily="34" charset="0"/>
              </a:rPr>
              <a:t>trung bình </a:t>
            </a:r>
            <a:r xmlns:a="http://schemas.openxmlformats.org/drawingml/2006/main">
              <a:rPr lang="vi" altLang="en-US" sz="1800" dirty="0">
                <a:latin typeface="Arial (Body)"/>
                <a:ea typeface="MS PGothic" panose="020B0600070205080204" pitchFamily="34" charset="-128"/>
                <a:cs typeface="Arial" panose="020B0604020202020204" pitchFamily="34" charset="0"/>
              </a:rPr>
              <a:t>là</a:t>
            </a:r>
            <a:endParaRPr xmlns:a="http://schemas.openxmlformats.org/drawingml/2006/main" lang="en-US" sz="1800" dirty="0"/>
          </a:p>
        </p:txBody>
      </p:sp>
      <p:graphicFrame>
        <p:nvGraphicFramePr>
          <p:cNvPr id="26" name="Object 25" descr="3 fourths W"/>
          <p:cNvGraphicFramePr>
            <a:graphicFrameLocks noChangeAspect="1"/>
          </p:cNvGraphicFramePr>
          <p:nvPr>
            <p:extLst>
              <p:ext uri="{D42A27DB-BD31-4B8C-83A1-F6EECF244321}">
                <p14:modId xmlns:p14="http://schemas.microsoft.com/office/powerpoint/2010/main" val="1055673964"/>
              </p:ext>
            </p:extLst>
          </p:nvPr>
        </p:nvGraphicFramePr>
        <p:xfrm>
          <a:off x="3196976" y="3202685"/>
          <a:ext cx="490382" cy="586438"/>
        </p:xfrm>
        <a:graphic>
          <a:graphicData uri="http://schemas.openxmlformats.org/presentationml/2006/ole">
            <mc:AlternateContent xmlns:mc="http://schemas.openxmlformats.org/markup-compatibility/2006">
              <mc:Choice xmlns:v="urn:schemas-microsoft-com:vml" Requires="v">
                <p:oleObj spid="_x0000_s175652" name="Equation" r:id="rId4" imgW="330120" imgH="393480" progId="Equation.DSMT4">
                  <p:embed/>
                </p:oleObj>
              </mc:Choice>
              <mc:Fallback>
                <p:oleObj name="Equation" r:id="rId4" imgW="330120" imgH="393480" progId="Equation.DSMT4">
                  <p:embed/>
                  <p:pic>
                    <p:nvPicPr>
                      <p:cNvPr id="25" name="Object 24"/>
                      <p:cNvPicPr/>
                      <p:nvPr/>
                    </p:nvPicPr>
                    <p:blipFill>
                      <a:blip r:embed="rId5"/>
                      <a:stretch>
                        <a:fillRect/>
                      </a:stretch>
                    </p:blipFill>
                    <p:spPr>
                      <a:xfrm>
                        <a:off x="3196976" y="3202685"/>
                        <a:ext cx="490382" cy="586438"/>
                      </a:xfrm>
                      <a:prstGeom prst="rect">
                        <a:avLst/>
                      </a:prstGeom>
                    </p:spPr>
                  </p:pic>
                </p:oleObj>
              </mc:Fallback>
            </mc:AlternateContent>
          </a:graphicData>
        </a:graphic>
      </p:graphicFrame>
      <p:sp>
        <p:nvSpPr>
          <p:cNvPr id="5" name="Content Placeholder 4"/>
          <p:cNvSpPr>
            <a:spLocks noGrp="1"/>
          </p:cNvSpPr>
          <p:nvPr>
            <p:ph idx="14"/>
          </p:nvPr>
        </p:nvSpPr>
        <p:spPr>
          <a:xfrm>
            <a:off x="3689963" y="3257768"/>
            <a:ext cx="1139059" cy="429668"/>
          </a:xfrm>
        </p:spPr>
        <p:txBody>
          <a:bodyPr/>
          <a:lstStyle/>
          <a:p>
            <a:r xmlns:a="http://schemas.openxmlformats.org/drawingml/2006/main">
              <a:rPr lang="vi" altLang="en-US" sz="1800" dirty="0">
                <a:latin typeface="Arial (Body)"/>
                <a:ea typeface="MS PGothic" panose="020B0600070205080204" pitchFamily="34" charset="-128"/>
                <a:cs typeface="Arial" panose="020B0604020202020204" pitchFamily="34" charset="0"/>
              </a:rPr>
              <a:t>mỗi R</a:t>
            </a:r>
            <a:r xmlns:a="http://schemas.openxmlformats.org/drawingml/2006/main">
              <a:rPr lang="vi" altLang="en-US" sz="100" dirty="0">
                <a:latin typeface="Arial (Body)"/>
                <a:ea typeface="MS PGothic" panose="020B0600070205080204" pitchFamily="34" charset="-128"/>
                <a:cs typeface="Arial" panose="020B0604020202020204" pitchFamily="34" charset="0"/>
              </a:rPr>
              <a:t> </a:t>
            </a:r>
            <a:r xmlns:a="http://schemas.openxmlformats.org/drawingml/2006/main">
              <a:rPr lang="vi" altLang="en-US" sz="1800" dirty="0">
                <a:latin typeface="Arial (Body)"/>
                <a:ea typeface="MS PGothic" panose="020B0600070205080204" pitchFamily="34" charset="-128"/>
                <a:cs typeface="Arial" panose="020B0604020202020204" pitchFamily="34" charset="0"/>
              </a:rPr>
              <a:t>t</a:t>
            </a:r>
            <a:r xmlns:a="http://schemas.openxmlformats.org/drawingml/2006/main">
              <a:rPr lang="vi" altLang="en-US" sz="100" dirty="0">
                <a:latin typeface="Arial (Body)"/>
                <a:ea typeface="MS PGothic" panose="020B0600070205080204" pitchFamily="34" charset="-128"/>
                <a:cs typeface="Arial" panose="020B0604020202020204" pitchFamily="34" charset="0"/>
              </a:rPr>
              <a:t> </a:t>
            </a:r>
            <a:r xmlns:a="http://schemas.openxmlformats.org/drawingml/2006/main">
              <a:rPr lang="vi" altLang="en-US" sz="1800" dirty="0">
                <a:latin typeface="Arial (Body)"/>
                <a:ea typeface="MS PGothic" panose="020B0600070205080204" pitchFamily="34" charset="-128"/>
                <a:cs typeface="Arial" panose="020B0604020202020204" pitchFamily="34" charset="0"/>
              </a:rPr>
              <a:t>t</a:t>
            </a:r>
            <a:endParaRPr xmlns:a="http://schemas.openxmlformats.org/drawingml/2006/main" lang="en-US" sz="1800" dirty="0"/>
          </a:p>
        </p:txBody>
      </p:sp>
      <p:graphicFrame>
        <p:nvGraphicFramePr>
          <p:cNvPr id="25" name="Object 24" descr="3 fourths W"/>
          <p:cNvGraphicFramePr>
            <a:graphicFrameLocks noChangeAspect="1"/>
          </p:cNvGraphicFramePr>
          <p:nvPr>
            <p:extLst>
              <p:ext uri="{D42A27DB-BD31-4B8C-83A1-F6EECF244321}">
                <p14:modId xmlns:p14="http://schemas.microsoft.com/office/powerpoint/2010/main" val="1749157092"/>
              </p:ext>
            </p:extLst>
          </p:nvPr>
        </p:nvGraphicFramePr>
        <p:xfrm>
          <a:off x="4729911" y="3228671"/>
          <a:ext cx="480720" cy="574883"/>
        </p:xfrm>
        <a:graphic>
          <a:graphicData uri="http://schemas.openxmlformats.org/presentationml/2006/ole">
            <mc:AlternateContent xmlns:mc="http://schemas.openxmlformats.org/markup-compatibility/2006">
              <mc:Choice xmlns:v="urn:schemas-microsoft-com:vml" Requires="v">
                <p:oleObj spid="_x0000_s175653" name="Equation" r:id="rId6" imgW="330120" imgH="393480" progId="Equation.DSMT4">
                  <p:embed/>
                </p:oleObj>
              </mc:Choice>
              <mc:Fallback>
                <p:oleObj name="Equation" r:id="rId6" imgW="330120" imgH="393480" progId="Equation.DSMT4">
                  <p:embed/>
                  <p:pic>
                    <p:nvPicPr>
                      <p:cNvPr id="24" name="Object 23"/>
                      <p:cNvPicPr/>
                      <p:nvPr/>
                    </p:nvPicPr>
                    <p:blipFill>
                      <a:blip r:embed="rId7"/>
                      <a:stretch>
                        <a:fillRect/>
                      </a:stretch>
                    </p:blipFill>
                    <p:spPr>
                      <a:xfrm>
                        <a:off x="4729911" y="3228671"/>
                        <a:ext cx="480720" cy="574883"/>
                      </a:xfrm>
                      <a:prstGeom prst="rect">
                        <a:avLst/>
                      </a:prstGeom>
                    </p:spPr>
                  </p:pic>
                </p:oleObj>
              </mc:Fallback>
            </mc:AlternateContent>
          </a:graphicData>
        </a:graphic>
      </p:graphicFrame>
      <p:graphicFrame>
        <p:nvGraphicFramePr>
          <p:cNvPr id="24" name="Object 23" descr="Average T C P thruput = 3 fourths start fraction W over R T T end fraction bytes per second."/>
          <p:cNvGraphicFramePr>
            <a:graphicFrameLocks noChangeAspect="1"/>
          </p:cNvGraphicFramePr>
          <p:nvPr>
            <p:extLst>
              <p:ext uri="{D42A27DB-BD31-4B8C-83A1-F6EECF244321}">
                <p14:modId xmlns:p14="http://schemas.microsoft.com/office/powerpoint/2010/main" val="1050850152"/>
              </p:ext>
            </p:extLst>
          </p:nvPr>
        </p:nvGraphicFramePr>
        <p:xfrm>
          <a:off x="1859592" y="3995255"/>
          <a:ext cx="3778726" cy="604542"/>
        </p:xfrm>
        <a:graphic>
          <a:graphicData uri="http://schemas.openxmlformats.org/presentationml/2006/ole">
            <mc:AlternateContent xmlns:mc="http://schemas.openxmlformats.org/markup-compatibility/2006">
              <mc:Choice xmlns:v="urn:schemas-microsoft-com:vml" Requires="v">
                <p:oleObj spid="_x0000_s175654" name="Equation" r:id="rId8" imgW="2463480" imgH="393480" progId="Equation.DSMT4">
                  <p:embed/>
                </p:oleObj>
              </mc:Choice>
              <mc:Fallback>
                <p:oleObj name="Equation" r:id="rId8" imgW="2463480" imgH="393480" progId="Equation.DSMT4">
                  <p:embed/>
                  <p:pic>
                    <p:nvPicPr>
                      <p:cNvPr id="8" name="Object 7"/>
                      <p:cNvPicPr/>
                      <p:nvPr/>
                    </p:nvPicPr>
                    <p:blipFill>
                      <a:blip r:embed="rId9"/>
                      <a:stretch>
                        <a:fillRect/>
                      </a:stretch>
                    </p:blipFill>
                    <p:spPr>
                      <a:xfrm>
                        <a:off x="1859592" y="3995255"/>
                        <a:ext cx="3778726" cy="604542"/>
                      </a:xfrm>
                      <a:prstGeom prst="rect">
                        <a:avLst/>
                      </a:prstGeom>
                    </p:spPr>
                  </p:pic>
                </p:oleObj>
              </mc:Fallback>
            </mc:AlternateContent>
          </a:graphicData>
        </a:graphic>
      </p:graphicFrame>
      <p:pic>
        <p:nvPicPr>
          <p:cNvPr id="3" name="Picture 2" descr="A graph is a jagged line with a consistent pattern. On the y axis, 2 ticks are marked above the x axis. Start fraction W over 2 end fraction, and W. The graph starts at the y axis at start fraction W over 2 and rises steadily over the x axis. When it reaches W, it falls vertically until it reaches start fraction W over 2 end fraction. This pattern continues 5 more times."/>
          <p:cNvPicPr>
            <a:picLocks noChangeAspect="1"/>
          </p:cNvPicPr>
          <p:nvPr/>
        </p:nvPicPr>
        <p:blipFill>
          <a:blip r:embed="rId10"/>
          <a:stretch>
            <a:fillRect/>
          </a:stretch>
        </p:blipFill>
        <p:spPr>
          <a:xfrm>
            <a:off x="1938684" y="4820910"/>
            <a:ext cx="3542832" cy="1448743"/>
          </a:xfrm>
          <a:prstGeom prst="rect">
            <a:avLst/>
          </a:prstGeom>
        </p:spPr>
      </p:pic>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txBox="1">
            <a:spLocks noGrp="1"/>
          </p:cNvSpPr>
          <p:nvPr>
            <p:ph type="title"/>
          </p:nvPr>
        </p:nvSpPr>
        <p:spPr>
          <a:xfrm>
            <a:off x="457200" y="604794"/>
            <a:ext cx="8229600" cy="707856"/>
          </a:xfrm>
        </p:spPr>
        <p:txBody>
          <a:bodyPr>
            <a:spAutoFit/>
          </a:bodyPr>
          <a:lstStyle/>
          <a:p>
            <a:pPr xmlns:a="http://schemas.openxmlformats.org/drawingml/2006/main">
              <a:buFont typeface="Times New Roman" panose="02020603050405020304" pitchFamily="18" charset="0"/>
              <a:buNone/>
            </a:pPr>
            <a:r xmlns:a="http://schemas.openxmlformats.org/drawingml/2006/main">
              <a:rPr lang="vi"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xmlns:a="http://schemas.openxmlformats.org/drawingml/2006/main">
              <a:rPr lang="vi"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C</a:t>
            </a:r>
            <a:r xmlns:a="http://schemas.openxmlformats.org/drawingml/2006/main">
              <a:rPr lang="vi"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Tương lai: T</a:t>
            </a:r>
            <a:r xmlns:a="http://schemas.openxmlformats.org/drawingml/2006/main">
              <a:rPr lang="vi"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C</a:t>
            </a:r>
            <a:r xmlns:a="http://schemas.openxmlformats.org/drawingml/2006/main">
              <a:rPr lang="vi"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trên “Long, Fat Pipes”</a:t>
            </a:r>
          </a:p>
        </p:txBody>
      </p:sp>
      <p:sp>
        <p:nvSpPr>
          <p:cNvPr id="176131" name="Content Placeholder 2"/>
          <p:cNvSpPr txBox="1">
            <a:spLocks noGrp="1"/>
          </p:cNvSpPr>
          <p:nvPr>
            <p:ph type="body" idx="1"/>
          </p:nvPr>
        </p:nvSpPr>
        <p:spPr>
          <a:xfrm>
            <a:off x="457200" y="1600201"/>
            <a:ext cx="8229600" cy="2262127"/>
          </a:xfrm>
        </p:spPr>
        <p:txBody>
          <a:bodyPr>
            <a:spAutoFit/>
          </a:bodyPr>
          <a:lstStyle/>
          <a:p>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ví dụ: phân đoạn 1500 byte, 100ms R</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t</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T, muốn 10 G</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b</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P</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s thông lượng</a:t>
            </a:r>
          </a:p>
          <a:p>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yêu cầu W = 83.333 phân đoạn trên chuyến bay</a:t>
            </a:r>
          </a:p>
          <a:p>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thông lượng về xác suất mất đoạn, L [Mathis 1997]:</a:t>
            </a:r>
            <a:endParaRPr xmlns:a="http://schemas.openxmlformats.org/drawingml/2006/main" lang="en-US" altLang="en-US" sz="2200" b="1" dirty="0" smtClean="0">
              <a:latin typeface="Arial (Body)"/>
              <a:ea typeface="MS PGothic" panose="020B0600070205080204" pitchFamily="34" charset="-128"/>
              <a:cs typeface="Arial" panose="020B0604020202020204" pitchFamily="34" charset="0"/>
            </a:endParaRPr>
          </a:p>
        </p:txBody>
      </p:sp>
      <p:graphicFrame>
        <p:nvGraphicFramePr>
          <p:cNvPr id="8" name="Object 7" descr="T C P throughput = start fraction 1.22 M S S over R T T radical L end fraction."/>
          <p:cNvGraphicFramePr>
            <a:graphicFrameLocks noChangeAspect="1"/>
          </p:cNvGraphicFramePr>
          <p:nvPr>
            <p:extLst>
              <p:ext uri="{D42A27DB-BD31-4B8C-83A1-F6EECF244321}">
                <p14:modId xmlns:p14="http://schemas.microsoft.com/office/powerpoint/2010/main" val="3529425932"/>
              </p:ext>
            </p:extLst>
          </p:nvPr>
        </p:nvGraphicFramePr>
        <p:xfrm>
          <a:off x="2368550" y="3916363"/>
          <a:ext cx="3622675" cy="762000"/>
        </p:xfrm>
        <a:graphic>
          <a:graphicData uri="http://schemas.openxmlformats.org/presentationml/2006/ole">
            <mc:AlternateContent xmlns:mc="http://schemas.openxmlformats.org/markup-compatibility/2006">
              <mc:Choice xmlns:v="urn:schemas-microsoft-com:vml" Requires="v">
                <p:oleObj spid="_x0000_s176492" name="Equation" r:id="rId3" imgW="1993680" imgH="419040" progId="Equation.DSMT4">
                  <p:embed/>
                </p:oleObj>
              </mc:Choice>
              <mc:Fallback>
                <p:oleObj name="Equation" r:id="rId3" imgW="1993680" imgH="419040" progId="Equation.DSMT4">
                  <p:embed/>
                  <p:pic>
                    <p:nvPicPr>
                      <p:cNvPr id="0" name=""/>
                      <p:cNvPicPr/>
                      <p:nvPr/>
                    </p:nvPicPr>
                    <p:blipFill>
                      <a:blip r:embed="rId4"/>
                      <a:stretch>
                        <a:fillRect/>
                      </a:stretch>
                    </p:blipFill>
                    <p:spPr>
                      <a:xfrm>
                        <a:off x="2368550" y="3916363"/>
                        <a:ext cx="3622675" cy="762000"/>
                      </a:xfrm>
                      <a:prstGeom prst="rect">
                        <a:avLst/>
                      </a:prstGeom>
                    </p:spPr>
                  </p:pic>
                </p:oleObj>
              </mc:Fallback>
            </mc:AlternateContent>
          </a:graphicData>
        </a:graphic>
      </p:graphicFrame>
      <p:sp>
        <p:nvSpPr>
          <p:cNvPr id="3" name="Content Placeholder 2"/>
          <p:cNvSpPr>
            <a:spLocks noGrp="1"/>
          </p:cNvSpPr>
          <p:nvPr>
            <p:ph sz="quarter" idx="14"/>
          </p:nvPr>
        </p:nvSpPr>
        <p:spPr>
          <a:xfrm>
            <a:off x="1464775" y="4815543"/>
            <a:ext cx="7222025" cy="446008"/>
          </a:xfrm>
        </p:spPr>
        <p:txBody>
          <a:bodyPr/>
          <a:lstStyle/>
          <a:p>
            <a:pPr xmlns:a="http://schemas.openxmlformats.org/drawingml/2006/main" marL="0" indent="0">
              <a:spcBef>
                <a:spcPts val="600"/>
              </a:spcBef>
            </a:pPr>
            <a:r xmlns:a="http://schemas.openxmlformats.org/drawingml/2006/main">
              <a:rPr lang="vi" altLang="en-US" sz="2200" dirty="0" smtClean="0">
                <a:latin typeface="+mn-lt"/>
                <a:ea typeface="MS Mincho" charset="-128"/>
                <a:cs typeface="Arial" panose="020B0604020202020204" pitchFamily="34" charset="0"/>
              </a:rPr>
              <a:t>→</a:t>
            </a:r>
            <a:r xmlns:a="http://schemas.openxmlformats.org/drawingml/2006/main">
              <a:rPr lang="vi" altLang="en-US" sz="2200" dirty="0" smtClean="0">
                <a:latin typeface="Arial" panose="020B0604020202020204" pitchFamily="34" charset="0"/>
                <a:ea typeface="MS Mincho" charset="-128"/>
                <a:cs typeface="Arial" panose="020B0604020202020204" pitchFamily="34" charset="0"/>
              </a:rPr>
              <a:t> </a:t>
            </a:r>
            <a:r xmlns:a="http://schemas.openxmlformats.org/drawingml/2006/main">
              <a:rPr lang="vi" altLang="en-US" sz="2200" dirty="0" smtClean="0">
                <a:latin typeface="Arial (Body)"/>
                <a:ea typeface="MS Mincho" charset="-128"/>
                <a:cs typeface="Arial" panose="020B0604020202020204" pitchFamily="34" charset="0"/>
              </a:rPr>
              <a:t>để </a:t>
            </a:r>
            <a:r xmlns:a="http://schemas.openxmlformats.org/drawingml/2006/main">
              <a:rPr lang="vi" altLang="en-US" sz="2200" dirty="0">
                <a:latin typeface="Arial (Body)"/>
                <a:ea typeface="MS Mincho" charset="-128"/>
                <a:cs typeface="Arial" panose="020B0604020202020204" pitchFamily="34" charset="0"/>
              </a:rPr>
              <a:t>đạt được 10 </a:t>
            </a:r>
            <a:r xmlns:a="http://schemas.openxmlformats.org/drawingml/2006/main">
              <a:rPr lang="vi" altLang="en-US" sz="2200" dirty="0" smtClean="0">
                <a:latin typeface="Arial (Body)"/>
                <a:ea typeface="MS Mincho" charset="-128"/>
                <a:cs typeface="Arial" panose="020B0604020202020204" pitchFamily="34" charset="0"/>
              </a:rPr>
              <a:t>G</a:t>
            </a:r>
            <a:r xmlns:a="http://schemas.openxmlformats.org/drawingml/2006/main">
              <a:rPr lang="vi" altLang="en-US" sz="100" dirty="0" smtClean="0">
                <a:latin typeface="Arial (Body)"/>
                <a:ea typeface="MS Mincho" charset="-128"/>
                <a:cs typeface="Arial" panose="020B0604020202020204" pitchFamily="34" charset="0"/>
              </a:rPr>
              <a:t> </a:t>
            </a:r>
            <a:r xmlns:a="http://schemas.openxmlformats.org/drawingml/2006/main">
              <a:rPr lang="vi" altLang="en-US" sz="2200" dirty="0" smtClean="0">
                <a:latin typeface="Arial (Body)"/>
                <a:ea typeface="MS Mincho" charset="-128"/>
                <a:cs typeface="Arial" panose="020B0604020202020204" pitchFamily="34" charset="0"/>
              </a:rPr>
              <a:t>b</a:t>
            </a:r>
            <a:r xmlns:a="http://schemas.openxmlformats.org/drawingml/2006/main">
              <a:rPr lang="vi" altLang="en-US" sz="100" dirty="0" smtClean="0">
                <a:latin typeface="Arial (Body)"/>
                <a:ea typeface="MS Mincho" charset="-128"/>
                <a:cs typeface="Arial" panose="020B0604020202020204" pitchFamily="34" charset="0"/>
              </a:rPr>
              <a:t> </a:t>
            </a:r>
            <a:r xmlns:a="http://schemas.openxmlformats.org/drawingml/2006/main">
              <a:rPr lang="vi" altLang="en-US" sz="2200" dirty="0" smtClean="0">
                <a:latin typeface="Arial (Body)"/>
                <a:ea typeface="MS Mincho" charset="-128"/>
                <a:cs typeface="Arial" panose="020B0604020202020204" pitchFamily="34" charset="0"/>
              </a:rPr>
              <a:t>P</a:t>
            </a:r>
            <a:r xmlns:a="http://schemas.openxmlformats.org/drawingml/2006/main">
              <a:rPr lang="vi" altLang="en-US" sz="100" dirty="0" smtClean="0">
                <a:latin typeface="Arial (Body)"/>
                <a:ea typeface="MS Mincho" charset="-128"/>
                <a:cs typeface="Arial" panose="020B0604020202020204" pitchFamily="34" charset="0"/>
              </a:rPr>
              <a:t> </a:t>
            </a:r>
            <a:r xmlns:a="http://schemas.openxmlformats.org/drawingml/2006/main">
              <a:rPr lang="vi" altLang="en-US" sz="2200" dirty="0" smtClean="0">
                <a:latin typeface="Arial (Body)"/>
                <a:ea typeface="MS Mincho" charset="-128"/>
                <a:cs typeface="Arial" panose="020B0604020202020204" pitchFamily="34" charset="0"/>
              </a:rPr>
              <a:t>s </a:t>
            </a:r>
            <a:r xmlns:a="http://schemas.openxmlformats.org/drawingml/2006/main">
              <a:rPr lang="vi" altLang="en-US" sz="2200" dirty="0">
                <a:latin typeface="Arial (Body)"/>
                <a:ea typeface="MS Mincho" charset="-128"/>
                <a:cs typeface="Arial" panose="020B0604020202020204" pitchFamily="34" charset="0"/>
              </a:rPr>
              <a:t>thông lượng, cần một tỷ lệ tổn thất </a:t>
            </a:r>
            <a:r xmlns:a="http://schemas.openxmlformats.org/drawingml/2006/main">
              <a:rPr lang="vi" altLang="en-US" sz="2200" dirty="0" smtClean="0">
                <a:latin typeface="Arial (Body)"/>
                <a:ea typeface="MS Mincho" charset="-128"/>
                <a:cs typeface="Arial" panose="020B0604020202020204" pitchFamily="34" charset="0"/>
              </a:rPr>
              <a:t>của</a:t>
            </a:r>
            <a:endParaRPr xmlns:a="http://schemas.openxmlformats.org/drawingml/2006/main" lang="en-US" sz="2200" dirty="0"/>
          </a:p>
        </p:txBody>
      </p:sp>
      <p:graphicFrame>
        <p:nvGraphicFramePr>
          <p:cNvPr id="20" name="Object 19" descr="An arrow points at text that reads, to achieve 10 G b p s throughput, need a loss of L = 2 times 10 to the negative tenth power, a very small loss rate."/>
          <p:cNvGraphicFramePr>
            <a:graphicFrameLocks noChangeAspect="1"/>
          </p:cNvGraphicFramePr>
          <p:nvPr>
            <p:extLst>
              <p:ext uri="{D42A27DB-BD31-4B8C-83A1-F6EECF244321}">
                <p14:modId xmlns:p14="http://schemas.microsoft.com/office/powerpoint/2010/main" val="3607257546"/>
              </p:ext>
            </p:extLst>
          </p:nvPr>
        </p:nvGraphicFramePr>
        <p:xfrm>
          <a:off x="1533525" y="5337175"/>
          <a:ext cx="1414463" cy="385763"/>
        </p:xfrm>
        <a:graphic>
          <a:graphicData uri="http://schemas.openxmlformats.org/presentationml/2006/ole">
            <mc:AlternateContent xmlns:mc="http://schemas.openxmlformats.org/markup-compatibility/2006">
              <mc:Choice xmlns:v="urn:schemas-microsoft-com:vml" Requires="v">
                <p:oleObj spid="_x0000_s176493" name="Equation" r:id="rId5" imgW="749160" imgH="203040" progId="Equation.DSMT4">
                  <p:embed/>
                </p:oleObj>
              </mc:Choice>
              <mc:Fallback>
                <p:oleObj name="Equation" r:id="rId5" imgW="749160" imgH="203040" progId="Equation.DSMT4">
                  <p:embed/>
                  <p:pic>
                    <p:nvPicPr>
                      <p:cNvPr id="7" name="Object 6"/>
                      <p:cNvPicPr/>
                      <p:nvPr/>
                    </p:nvPicPr>
                    <p:blipFill>
                      <a:blip r:embed="rId6"/>
                      <a:stretch>
                        <a:fillRect/>
                      </a:stretch>
                    </p:blipFill>
                    <p:spPr>
                      <a:xfrm>
                        <a:off x="1533525" y="5337175"/>
                        <a:ext cx="1414463" cy="385763"/>
                      </a:xfrm>
                      <a:prstGeom prst="rect">
                        <a:avLst/>
                      </a:prstGeom>
                    </p:spPr>
                  </p:pic>
                </p:oleObj>
              </mc:Fallback>
            </mc:AlternateContent>
          </a:graphicData>
        </a:graphic>
      </p:graphicFrame>
      <p:sp>
        <p:nvSpPr>
          <p:cNvPr id="4" name="Content Placeholder 3"/>
          <p:cNvSpPr>
            <a:spLocks noGrp="1"/>
          </p:cNvSpPr>
          <p:nvPr>
            <p:ph sz="quarter" idx="15"/>
          </p:nvPr>
        </p:nvSpPr>
        <p:spPr>
          <a:xfrm>
            <a:off x="2980720" y="5261551"/>
            <a:ext cx="5618996" cy="468915"/>
          </a:xfrm>
        </p:spPr>
        <p:txBody>
          <a:bodyPr/>
          <a:lstStyle/>
          <a:p>
            <a:r xmlns:a="http://schemas.openxmlformats.org/drawingml/2006/main">
              <a:rPr lang="vi" altLang="en-US" sz="2200" b="1"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200" b="1" dirty="0">
                <a:latin typeface="Arial (Body)"/>
                <a:ea typeface="MS PGothic" panose="020B0600070205080204" pitchFamily="34" charset="-128"/>
                <a:cs typeface="Arial" panose="020B0604020202020204" pitchFamily="34" charset="0"/>
              </a:rPr>
              <a:t>một tỷ lệ tổn thất rất nhỏ!</a:t>
            </a:r>
            <a:endParaRPr xmlns:a="http://schemas.openxmlformats.org/drawingml/2006/main" lang="en-US" sz="2200" dirty="0"/>
          </a:p>
        </p:txBody>
      </p:sp>
      <p:sp>
        <p:nvSpPr>
          <p:cNvPr id="5" name="Content Placeholder 4"/>
          <p:cNvSpPr>
            <a:spLocks noGrp="1"/>
          </p:cNvSpPr>
          <p:nvPr>
            <p:ph sz="quarter" idx="16"/>
          </p:nvPr>
        </p:nvSpPr>
        <p:spPr>
          <a:xfrm>
            <a:off x="457200" y="5755781"/>
            <a:ext cx="8229600" cy="486104"/>
          </a:xfrm>
        </p:spPr>
        <p:txBody>
          <a:bodyPr/>
          <a:lstStyle/>
          <a:p>
            <a:pPr xmlns:a="http://schemas.openxmlformats.org/drawingml/2006/main" marL="255600" indent="-255600">
              <a:spcBef>
                <a:spcPts val="1500"/>
              </a:spcBef>
              <a:buClr>
                <a:schemeClr val="tx2"/>
              </a:buClr>
              <a:buFont typeface="Arial" panose="020B0604020202020204" pitchFamily="34" charset="0"/>
              <a:buChar char="•"/>
            </a:pPr>
            <a:r xmlns:a="http://schemas.openxmlformats.org/drawingml/2006/main">
              <a:rPr lang="vi" altLang="en-US" sz="2200" dirty="0">
                <a:latin typeface="Arial (Body)"/>
                <a:ea typeface="MS PGothic" panose="020B0600070205080204" pitchFamily="34" charset="-128"/>
                <a:cs typeface="Arial" panose="020B0604020202020204" pitchFamily="34" charset="0"/>
              </a:rPr>
              <a:t>Phiên bản mới của T</a:t>
            </a:r>
            <a:r xmlns:a="http://schemas.openxmlformats.org/drawingml/2006/main">
              <a:rPr lang="vi" altLang="en-US" sz="100" dirty="0">
                <a:latin typeface="Arial (Body)"/>
                <a:ea typeface="MS PGothic" panose="020B0600070205080204" pitchFamily="34" charset="-128"/>
                <a:cs typeface="Arial" panose="020B0604020202020204" pitchFamily="34" charset="0"/>
              </a:rPr>
              <a:t> </a:t>
            </a:r>
            <a:r xmlns:a="http://schemas.openxmlformats.org/drawingml/2006/main">
              <a:rPr lang="vi" altLang="en-US" sz="2200" dirty="0">
                <a:latin typeface="Arial (Body)"/>
                <a:ea typeface="MS PGothic" panose="020B0600070205080204" pitchFamily="34" charset="-128"/>
                <a:cs typeface="Arial" panose="020B0604020202020204" pitchFamily="34" charset="0"/>
              </a:rPr>
              <a:t>C</a:t>
            </a:r>
            <a:r xmlns:a="http://schemas.openxmlformats.org/drawingml/2006/main">
              <a:rPr lang="vi" altLang="en-US" sz="100" dirty="0">
                <a:latin typeface="Arial (Body)"/>
                <a:ea typeface="MS PGothic" panose="020B0600070205080204" pitchFamily="34" charset="-128"/>
                <a:cs typeface="Arial" panose="020B0604020202020204" pitchFamily="34" charset="0"/>
              </a:rPr>
              <a:t> </a:t>
            </a:r>
            <a:r xmlns:a="http://schemas.openxmlformats.org/drawingml/2006/main">
              <a:rPr lang="vi" altLang="en-US" sz="2200" dirty="0">
                <a:latin typeface="Arial (Body)"/>
                <a:ea typeface="MS PGothic" panose="020B0600070205080204" pitchFamily="34" charset="-128"/>
                <a:cs typeface="Arial" panose="020B0604020202020204" pitchFamily="34" charset="0"/>
              </a:rPr>
              <a:t>P cho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tốc độ cao</a:t>
            </a:r>
            <a:endParaRPr xmlns:a="http://schemas.openxmlformats.org/drawingml/2006/main" lang="en-US" sz="2200"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t</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C</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P Công bằng</a:t>
            </a:r>
            <a:endParaRPr xmlns:a="http://schemas.openxmlformats.org/drawingml/2006/main" lang="en-US" dirty="0">
              <a:latin typeface="Times New Roman" panose="02020603050405020304" pitchFamily="18" charset="0"/>
              <a:ea typeface="ＭＳ Ｐゴシック" charset="0"/>
              <a:cs typeface="+mj-cs"/>
            </a:endParaRPr>
          </a:p>
        </p:txBody>
      </p:sp>
      <p:sp>
        <p:nvSpPr>
          <p:cNvPr id="3" name="Content Placeholder 2"/>
          <p:cNvSpPr>
            <a:spLocks noGrp="1"/>
          </p:cNvSpPr>
          <p:nvPr>
            <p:ph type="body" idx="1"/>
          </p:nvPr>
        </p:nvSpPr>
        <p:spPr>
          <a:xfrm>
            <a:off x="457200" y="1600200"/>
            <a:ext cx="8229600" cy="923299"/>
          </a:xfrm>
        </p:spPr>
        <p:txBody>
          <a:bodyPr>
            <a:spAutoFit/>
          </a:bodyPr>
          <a:lstStyle/>
          <a:p>
            <a:pPr xmlns:a="http://schemas.openxmlformats.org/drawingml/2006/main" marL="0" indent="0">
              <a:buFont typeface="Arial" panose="020B0604020202020204" pitchFamily="34" charset="0"/>
              <a:buNone/>
              <a:defRPr/>
            </a:pPr>
            <a:r xmlns:a="http://schemas.openxmlformats.org/drawingml/2006/main">
              <a:rPr lang="vi" sz="2400" b="1" dirty="0">
                <a:latin typeface="Arial (Body)"/>
                <a:ea typeface="ＭＳ Ｐゴシック" charset="0"/>
                <a:cs typeface="+mn-cs"/>
              </a:rPr>
              <a:t>mục tiêu công bằng </a:t>
            </a:r>
            <a:r xmlns:a="http://schemas.openxmlformats.org/drawingml/2006/main">
              <a:rPr lang="vi" sz="2400" i="1" dirty="0">
                <a:latin typeface="Arial (Body)"/>
                <a:ea typeface="ＭＳ Ｐゴシック" charset="0"/>
                <a:cs typeface="+mn-cs"/>
              </a:rPr>
              <a:t>: </a:t>
            </a:r>
            <a:r xmlns:a="http://schemas.openxmlformats.org/drawingml/2006/main">
              <a:rPr lang="vi" sz="2400" dirty="0">
                <a:latin typeface="Arial (Body)"/>
                <a:ea typeface="ＭＳ Ｐゴシック" charset="0"/>
                <a:cs typeface="+mn-cs"/>
              </a:rPr>
              <a:t>nếu K </a:t>
            </a:r>
            <a:r xmlns:a="http://schemas.openxmlformats.org/drawingml/2006/main">
              <a:rPr lang="vi" sz="2400" dirty="0" smtClean="0">
                <a:latin typeface="Arial (Body)"/>
                <a:ea typeface="ＭＳ Ｐゴシック" charset="0"/>
                <a:cs typeface="+mn-cs"/>
              </a:rPr>
              <a:t>T</a:t>
            </a:r>
            <a:r xmlns:a="http://schemas.openxmlformats.org/drawingml/2006/main">
              <a:rPr lang="vi" sz="100" dirty="0" smtClean="0">
                <a:latin typeface="Arial (Body)"/>
                <a:ea typeface="ＭＳ Ｐゴシック" charset="0"/>
                <a:cs typeface="+mn-cs"/>
              </a:rPr>
              <a:t> </a:t>
            </a:r>
            <a:r xmlns:a="http://schemas.openxmlformats.org/drawingml/2006/main">
              <a:rPr lang="vi" sz="2400" dirty="0" smtClean="0">
                <a:latin typeface="Arial (Body)"/>
                <a:ea typeface="ＭＳ Ｐゴシック" charset="0"/>
                <a:cs typeface="+mn-cs"/>
              </a:rPr>
              <a:t>C</a:t>
            </a:r>
            <a:r xmlns:a="http://schemas.openxmlformats.org/drawingml/2006/main">
              <a:rPr lang="vi" sz="100" dirty="0" smtClean="0">
                <a:latin typeface="Arial (Body)"/>
                <a:ea typeface="ＭＳ Ｐゴシック" charset="0"/>
                <a:cs typeface="+mn-cs"/>
              </a:rPr>
              <a:t> Phiên </a:t>
            </a:r>
            <a:r xmlns:a="http://schemas.openxmlformats.org/drawingml/2006/main">
              <a:rPr lang="vi" sz="2400" dirty="0" smtClean="0">
                <a:latin typeface="Arial (Body)"/>
                <a:ea typeface="ＭＳ Ｐゴシック" charset="0"/>
                <a:cs typeface="+mn-cs"/>
              </a:rPr>
              <a:t>P </a:t>
            </a:r>
            <a:r xmlns:a="http://schemas.openxmlformats.org/drawingml/2006/main">
              <a:rPr lang="vi" sz="2400" dirty="0">
                <a:latin typeface="Arial (Body)"/>
                <a:ea typeface="ＭＳ Ｐゴシック" charset="0"/>
                <a:cs typeface="+mn-cs"/>
              </a:rPr>
              <a:t>chia sẻ cùng một liên kết cổ chai băng thông R, mỗi phiên phải có tốc độ trung bình </a:t>
            </a:r>
            <a:r xmlns:a="http://schemas.openxmlformats.org/drawingml/2006/main">
              <a:rPr lang="vi" sz="2400" dirty="0" smtClean="0">
                <a:latin typeface="Arial (Body)"/>
                <a:ea typeface="ＭＳ Ｐゴシック" charset="0"/>
                <a:cs typeface="+mn-cs"/>
              </a:rPr>
              <a:t>là</a:t>
            </a:r>
            <a:endParaRPr xmlns:a="http://schemas.openxmlformats.org/drawingml/2006/main" lang="en-US" sz="2400" dirty="0">
              <a:latin typeface="Arial (Body)"/>
              <a:ea typeface="ＭＳ Ｐゴシック" charset="0"/>
              <a:cs typeface="+mn-cs"/>
            </a:endParaRPr>
          </a:p>
        </p:txBody>
      </p:sp>
      <p:graphicFrame>
        <p:nvGraphicFramePr>
          <p:cNvPr id="177157" name="Object 5" descr="R over K"/>
          <p:cNvGraphicFramePr>
            <a:graphicFrameLocks noChangeAspect="1"/>
          </p:cNvGraphicFramePr>
          <p:nvPr>
            <p:extLst>
              <p:ext uri="{D42A27DB-BD31-4B8C-83A1-F6EECF244321}">
                <p14:modId xmlns:p14="http://schemas.microsoft.com/office/powerpoint/2010/main" val="2941453210"/>
              </p:ext>
            </p:extLst>
          </p:nvPr>
        </p:nvGraphicFramePr>
        <p:xfrm>
          <a:off x="7931826" y="2012039"/>
          <a:ext cx="316811" cy="701028"/>
        </p:xfrm>
        <a:graphic>
          <a:graphicData uri="http://schemas.openxmlformats.org/presentationml/2006/ole">
            <mc:AlternateContent xmlns:mc="http://schemas.openxmlformats.org/markup-compatibility/2006">
              <mc:Choice xmlns:v="urn:schemas-microsoft-com:vml" Requires="v">
                <p:oleObj spid="_x0000_s177334" name="Equation" r:id="rId4" imgW="177480" imgH="393480" progId="Equation.DSMT4">
                  <p:embed/>
                </p:oleObj>
              </mc:Choice>
              <mc:Fallback>
                <p:oleObj name="Equation" r:id="rId4" imgW="177480" imgH="393480" progId="Equation.DSMT4">
                  <p:embed/>
                  <p:pic>
                    <p:nvPicPr>
                      <p:cNvPr id="0" name="Object 5"/>
                      <p:cNvPicPr>
                        <a:picLocks noChangeAspect="1" noChangeArrowheads="1"/>
                      </p:cNvPicPr>
                      <p:nvPr/>
                    </p:nvPicPr>
                    <p:blipFill>
                      <a:blip r:embed="rId5"/>
                      <a:srcRect/>
                      <a:stretch>
                        <a:fillRect/>
                      </a:stretch>
                    </p:blipFill>
                    <p:spPr bwMode="auto">
                      <a:xfrm>
                        <a:off x="7931826" y="2012039"/>
                        <a:ext cx="316811" cy="701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77156" name="Picture 4" descr="A diagram has 2 P C’s connected to 2 routers. The routers are side by side, the P C’s are stacked one atop the other. P C 1, T C P connection 1. A green arrow passes through both routers. P C 2, T C P connection 2. A blue arrow passes through both routers. Router 1, bottleneck router capacity R. There are 3 small bars on the arrows on the router. Green, blue, green. The second green bar is raised slightly higher than the others. On the arrow between the 2 routers, there is a green bar at the same level as the last."/>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14488" y="3114675"/>
            <a:ext cx="5915025"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Tại sao T</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C</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Công bằng?</a:t>
            </a:r>
            <a:endParaRPr xmlns:a="http://schemas.openxmlformats.org/drawingml/2006/main" lang="en-US" dirty="0">
              <a:latin typeface="Times New Roman" panose="02020603050405020304" pitchFamily="18" charset="0"/>
              <a:ea typeface="ＭＳ Ｐゴシック" charset="0"/>
              <a:cs typeface="+mj-cs"/>
            </a:endParaRPr>
          </a:p>
        </p:txBody>
      </p:sp>
      <p:sp>
        <p:nvSpPr>
          <p:cNvPr id="3" name="Content Placeholder 2"/>
          <p:cNvSpPr>
            <a:spLocks noGrp="1"/>
          </p:cNvSpPr>
          <p:nvPr>
            <p:ph type="body" idx="1"/>
          </p:nvPr>
        </p:nvSpPr>
        <p:spPr>
          <a:xfrm>
            <a:off x="457200" y="1600200"/>
            <a:ext cx="8229600" cy="1584325"/>
          </a:xfrm>
        </p:spPr>
        <p:txBody>
          <a:bodyPr>
            <a:spAutoFit/>
          </a:bodyPr>
          <a:lstStyle/>
          <a:p>
            <a:pPr xmlns:a="http://schemas.openxmlformats.org/drawingml/2006/main" marL="0" indent="0">
              <a:buFont typeface="Arial" panose="020B0604020202020204" pitchFamily="34" charset="0"/>
              <a:buNone/>
              <a:defRPr/>
            </a:pPr>
            <a:r xmlns:a="http://schemas.openxmlformats.org/drawingml/2006/main">
              <a:rPr lang="vi" sz="2200" dirty="0">
                <a:latin typeface="Arial (Body)"/>
                <a:ea typeface="ＭＳ Ｐゴシック" charset="0"/>
                <a:cs typeface="+mn-cs"/>
              </a:rPr>
              <a:t>hai phiên thi đấu:</a:t>
            </a:r>
          </a:p>
          <a:p>
            <a:pPr xmlns:a="http://schemas.openxmlformats.org/drawingml/2006/main" marL="255651" indent="-255651">
              <a:defRPr/>
            </a:pPr>
            <a:r xmlns:a="http://schemas.openxmlformats.org/drawingml/2006/main">
              <a:rPr lang="vi" sz="2200" dirty="0">
                <a:latin typeface="Arial (Body)"/>
                <a:ea typeface="ＭＳ Ｐゴシック" charset="0"/>
                <a:cs typeface="+mn-cs"/>
              </a:rPr>
              <a:t>tăng phụ gia cho độ dốc là 1, vì tăng trong suốt</a:t>
            </a:r>
          </a:p>
          <a:p>
            <a:pPr xmlns:a="http://schemas.openxmlformats.org/drawingml/2006/main" marL="255651" indent="-255651">
              <a:defRPr/>
            </a:pPr>
            <a:r xmlns:a="http://schemas.openxmlformats.org/drawingml/2006/main">
              <a:rPr lang="vi" sz="2200" dirty="0">
                <a:latin typeface="Arial (Body)"/>
                <a:ea typeface="ＭＳ Ｐゴシック" charset="0"/>
                <a:cs typeface="+mn-cs"/>
              </a:rPr>
              <a:t>giảm cấp số nhân giảm thông lượng </a:t>
            </a:r>
            <a:r xmlns:a="http://schemas.openxmlformats.org/drawingml/2006/main">
              <a:rPr lang="vi" sz="2200" dirty="0" smtClean="0">
                <a:latin typeface="Arial (Body)"/>
                <a:ea typeface="ＭＳ Ｐゴシック" charset="0"/>
                <a:cs typeface="+mn-cs"/>
              </a:rPr>
              <a:t>theo tỷ lệ</a:t>
            </a:r>
            <a:endParaRPr xmlns:a="http://schemas.openxmlformats.org/drawingml/2006/main" lang="en-US" sz="2200" dirty="0">
              <a:latin typeface="Arial (Body)"/>
              <a:ea typeface="ＭＳ Ｐゴシック" charset="0"/>
              <a:cs typeface="+mn-cs"/>
            </a:endParaRPr>
          </a:p>
        </p:txBody>
      </p:sp>
      <p:pic>
        <p:nvPicPr>
          <p:cNvPr id="178180" name="Picture 16" descr="A graph of connection 2 throughput over connection 1 throughput. At the end of each axis, R is marked. A dotted line rises over the x axis, equal bandwidth share. A line falls over the x axis, from R to R. There are 7 zig zagging arrows below the dotted rising line. The arrows pass over the falling line. Each arrow is spaced out a little further from the last. Loss, decrease window by factor of 2. Congestion avoidance, additive increase. Loss, decrease window by factor of 2. Congestion avoidance, additive increase.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1675" y="3419475"/>
            <a:ext cx="520065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xmlns:a="http://schemas.openxmlformats.org/drawingml/2006/main">
              <a:buFont typeface="Times New Roman"/>
              <a:buNone/>
              <a:defRPr/>
            </a:pP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Demux không kết nối: Ví dụ</a:t>
            </a:r>
            <a:endParaRPr xmlns:a="http://schemas.openxmlformats.org/drawingml/2006/main" lang="en-US" sz="3400" b="1" dirty="0">
              <a:solidFill>
                <a:srgbClr val="007FA3"/>
              </a:solidFill>
              <a:latin typeface="Times New Roman" panose="02020603050405020304" pitchFamily="18" charset="0"/>
              <a:ea typeface="ＭＳ Ｐゴシック" charset="0"/>
              <a:cs typeface="+mj-cs"/>
              <a:sym typeface="Times New Roman"/>
            </a:endParaRPr>
          </a:p>
        </p:txBody>
      </p:sp>
      <p:pic>
        <p:nvPicPr>
          <p:cNvPr id="57347" name="Picture 3" descr="A diagram has 3 linked tables of 5 rows each. From top to bottom they are, application, transport, network, link, physical. 2 tables are for P C’s and 1 is for a server. Each table has 4 lines of code above it. Each arrow going to and from each table has a source and destination port number. Server table. Code. Line 1, Datagram Socket. Line 2, indented once, server Socket = new. Line 3, indented once. Datagram Socket. Line 4, indented once. Left parenthesis 6 4 2 8 right parenthesis semicolon. In row 1, application, there is a process, P 1. There is a socket below the process. From the socket, an arrow points to the socket of a P C table. Source port number, 6 4 2 8. Destination port number, 9 1 5 7. P C table 1. Code. Line 1, Datagram Socket. Line 2, indented once. my Socket 2 = new. Line 3, indented once. Datagram Socket. Line 4, indented once. left parenthesis 9 1 5 7 right parenthesis semicolon. In row 1 of the P C table, there is a process, P 3, with a socket below. From this socket, an arrow points back to the socket of the server table. Source port number, 9 1 5 7. Destination port number, 6 4 2 8. From the socket in the server table, an arrow points to the socket in P C table 2. Both the source and destination port numbers are unknown. P C table 2. Code. Line 1, Datagram Socket. Line 2, indented once. my Socket 1 = new. Line 3, indented once. Datagram Socket. Line 4, indented once. left parenthesis 5 7 7 5 right parenthesis semicolon. In row 1 of the P C table, there is a process, P 4, and a socket below this. From this socket, an arrow points back to the socket in the server table. Both the source and destination port numbers are unknow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7063" y="1571625"/>
            <a:ext cx="7889875" cy="459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xmlns:a="http://schemas.openxmlformats.org/drawingml/2006/main">
              <a:defRPr/>
            </a:pPr>
            <a:r xmlns:a="http://schemas.openxmlformats.org/drawingml/2006/main">
              <a:rPr lang="vi" sz="3400" b="1" dirty="0" smtClean="0">
                <a:solidFill>
                  <a:schemeClr val="tx2"/>
                </a:solidFill>
                <a:latin typeface="Times New Roman" panose="02020603050405020304" pitchFamily="18" charset="0"/>
                <a:ea typeface="ＭＳ Ｐゴシック" charset="0"/>
                <a:cs typeface="+mj-cs"/>
              </a:rPr>
              <a:t>Công bằng (Thêm)</a:t>
            </a:r>
            <a:endParaRPr xmlns:a="http://schemas.openxmlformats.org/drawingml/2006/main" lang="en-US" sz="3400" b="1" dirty="0">
              <a:solidFill>
                <a:schemeClr val="tx2"/>
              </a:solidFill>
              <a:latin typeface="Times New Roman" panose="02020603050405020304" pitchFamily="18" charset="0"/>
              <a:ea typeface="ＭＳ Ｐゴシック" charset="0"/>
              <a:cs typeface="+mj-cs"/>
            </a:endParaRPr>
          </a:p>
        </p:txBody>
      </p:sp>
      <p:sp>
        <p:nvSpPr>
          <p:cNvPr id="3" name="Content Placeholder 2"/>
          <p:cNvSpPr>
            <a:spLocks noGrp="1"/>
          </p:cNvSpPr>
          <p:nvPr>
            <p:ph idx="13"/>
          </p:nvPr>
        </p:nvSpPr>
        <p:spPr>
          <a:xfrm>
            <a:off x="457200" y="1601289"/>
            <a:ext cx="3118513" cy="3493234"/>
          </a:xfrm>
        </p:spPr>
        <p:txBody>
          <a:bodyPr wrap="square">
            <a:spAutoFit/>
          </a:bodyPr>
          <a:lstStyle/>
          <a:p>
            <a:pPr xmlns:a="http://schemas.openxmlformats.org/drawingml/2006/main" marL="0" indent="0">
              <a:buFont typeface="Arial"/>
              <a:buNone/>
              <a:defRPr/>
            </a:pPr>
            <a:r xmlns:a="http://schemas.openxmlformats.org/drawingml/2006/main">
              <a:rPr lang="vi" sz="1800" b="1" dirty="0">
                <a:latin typeface="Arial (Body)"/>
                <a:ea typeface="ＭＳ Ｐゴシック" charset="0"/>
                <a:cs typeface="+mn-cs"/>
              </a:rPr>
              <a:t>Công bằng và </a:t>
            </a:r>
            <a:r xmlns:a="http://schemas.openxmlformats.org/drawingml/2006/main">
              <a:rPr lang="vi" sz="1800" b="1" dirty="0" smtClean="0">
                <a:latin typeface="Arial (Body)"/>
                <a:ea typeface="ＭＳ Ｐゴシック" charset="0"/>
                <a:cs typeface="+mn-cs"/>
              </a:rPr>
              <a:t>U</a:t>
            </a:r>
            <a:r xmlns:a="http://schemas.openxmlformats.org/drawingml/2006/main">
              <a:rPr lang="vi" sz="100" b="1" dirty="0" smtClean="0">
                <a:latin typeface="Arial (Body)"/>
                <a:ea typeface="ＭＳ Ｐゴシック" charset="0"/>
                <a:cs typeface="+mn-cs"/>
              </a:rPr>
              <a:t> </a:t>
            </a:r>
            <a:r xmlns:a="http://schemas.openxmlformats.org/drawingml/2006/main">
              <a:rPr lang="vi" sz="1800" b="1" dirty="0" smtClean="0">
                <a:latin typeface="Arial (Body)"/>
                <a:ea typeface="ＭＳ Ｐゴシック" charset="0"/>
                <a:cs typeface="+mn-cs"/>
              </a:rPr>
              <a:t>Đ.</a:t>
            </a:r>
            <a:r xmlns:a="http://schemas.openxmlformats.org/drawingml/2006/main">
              <a:rPr lang="vi" sz="100" b="1" dirty="0" smtClean="0">
                <a:latin typeface="Arial (Body)"/>
                <a:ea typeface="ＭＳ Ｐゴシック" charset="0"/>
                <a:cs typeface="+mn-cs"/>
              </a:rPr>
              <a:t> </a:t>
            </a:r>
            <a:r xmlns:a="http://schemas.openxmlformats.org/drawingml/2006/main">
              <a:rPr lang="vi" sz="1800" b="1" dirty="0" smtClean="0">
                <a:latin typeface="Arial (Body)"/>
                <a:ea typeface="ＭＳ Ｐゴシック" charset="0"/>
                <a:cs typeface="+mn-cs"/>
              </a:rPr>
              <a:t>P</a:t>
            </a:r>
            <a:endParaRPr xmlns:a="http://schemas.openxmlformats.org/drawingml/2006/main" lang="en-US" sz="1800" b="1" dirty="0">
              <a:latin typeface="Arial (Body)"/>
              <a:ea typeface="ＭＳ Ｐゴシック" charset="0"/>
              <a:cs typeface="+mn-cs"/>
            </a:endParaRPr>
          </a:p>
          <a:p>
            <a:pPr xmlns:a="http://schemas.openxmlformats.org/drawingml/2006/main" marL="255651" indent="-255651">
              <a:spcBef>
                <a:spcPts val="1500"/>
              </a:spcBef>
              <a:buClr>
                <a:schemeClr val="tx2"/>
              </a:buClr>
              <a:buFont typeface="Arial" panose="020B0604020202020204" pitchFamily="34" charset="0"/>
              <a:buChar char="•"/>
              <a:defRPr/>
            </a:pPr>
            <a:r xmlns:a="http://schemas.openxmlformats.org/drawingml/2006/main">
              <a:rPr lang="vi" sz="1800" dirty="0">
                <a:latin typeface="Arial (Body)"/>
                <a:ea typeface="ＭＳ Ｐゴシック" charset="0"/>
                <a:cs typeface="+mn-cs"/>
              </a:rPr>
              <a:t>các ứng dụng đa phương tiện thường không sử dụng </a:t>
            </a:r>
            <a:r xmlns:a="http://schemas.openxmlformats.org/drawingml/2006/main">
              <a:rPr lang="vi" sz="1800" dirty="0" smtClean="0">
                <a:latin typeface="Arial (Body)"/>
                <a:ea typeface="ＭＳ Ｐゴシック" charset="0"/>
                <a:cs typeface="+mn-cs"/>
              </a:rPr>
              <a:t>T</a:t>
            </a:r>
            <a:r xmlns:a="http://schemas.openxmlformats.org/drawingml/2006/main">
              <a:rPr lang="vi" sz="100" dirty="0" smtClean="0">
                <a:latin typeface="Arial (Body)"/>
                <a:ea typeface="ＭＳ Ｐゴシック" charset="0"/>
                <a:cs typeface="+mn-cs"/>
              </a:rPr>
              <a:t> </a:t>
            </a:r>
            <a:r xmlns:a="http://schemas.openxmlformats.org/drawingml/2006/main">
              <a:rPr lang="vi" sz="1800" dirty="0" smtClean="0">
                <a:latin typeface="Arial (Body)"/>
                <a:ea typeface="ＭＳ Ｐゴシック" charset="0"/>
                <a:cs typeface="+mn-cs"/>
              </a:rPr>
              <a:t>C</a:t>
            </a:r>
            <a:r xmlns:a="http://schemas.openxmlformats.org/drawingml/2006/main">
              <a:rPr lang="vi" sz="100" dirty="0" smtClean="0">
                <a:latin typeface="Arial (Body)"/>
                <a:ea typeface="ＭＳ Ｐゴシック" charset="0"/>
                <a:cs typeface="+mn-cs"/>
              </a:rPr>
              <a:t> </a:t>
            </a:r>
            <a:r xmlns:a="http://schemas.openxmlformats.org/drawingml/2006/main">
              <a:rPr lang="vi" sz="1800" dirty="0" smtClean="0">
                <a:latin typeface="Arial (Body)"/>
                <a:ea typeface="ＭＳ Ｐゴシック" charset="0"/>
                <a:cs typeface="+mn-cs"/>
              </a:rPr>
              <a:t>P</a:t>
            </a:r>
            <a:endParaRPr xmlns:a="http://schemas.openxmlformats.org/drawingml/2006/main" lang="en-US" sz="1800" dirty="0">
              <a:latin typeface="Arial (Body)"/>
              <a:ea typeface="ＭＳ Ｐゴシック" charset="0"/>
              <a:cs typeface="+mn-cs"/>
            </a:endParaRPr>
          </a:p>
          <a:p>
            <a:pPr xmlns:a="http://schemas.openxmlformats.org/drawingml/2006/main" marL="741553" lvl="1" indent="-284353">
              <a:spcBef>
                <a:spcPts val="600"/>
              </a:spcBef>
              <a:buClr>
                <a:schemeClr val="tx2"/>
              </a:buClr>
              <a:buFont typeface="Arial" panose="020B0604020202020204" pitchFamily="34" charset="0"/>
              <a:buChar char="–"/>
              <a:defRPr/>
            </a:pPr>
            <a:r xmlns:a="http://schemas.openxmlformats.org/drawingml/2006/main">
              <a:rPr lang="vi" sz="1800" dirty="0">
                <a:latin typeface="Arial (Body)"/>
                <a:ea typeface="ＭＳ Ｐゴシック" charset="0"/>
              </a:rPr>
              <a:t>không muốn tốc độ bị điều chỉnh bởi kiểm soát tắc nghẽn</a:t>
            </a:r>
          </a:p>
          <a:p>
            <a:pPr xmlns:a="http://schemas.openxmlformats.org/drawingml/2006/main" marL="255651" indent="-255651">
              <a:spcBef>
                <a:spcPts val="1500"/>
              </a:spcBef>
              <a:buClr>
                <a:schemeClr val="tx2"/>
              </a:buClr>
              <a:buFont typeface="Arial" panose="020B0604020202020204" pitchFamily="34" charset="0"/>
              <a:buChar char="•"/>
              <a:defRPr/>
            </a:pPr>
            <a:r xmlns:a="http://schemas.openxmlformats.org/drawingml/2006/main">
              <a:rPr lang="vi" sz="1800" dirty="0">
                <a:latin typeface="Arial (Body)"/>
                <a:ea typeface="ＭＳ Ｐゴシック" charset="0"/>
                <a:cs typeface="+mn-cs"/>
              </a:rPr>
              <a:t>thay vào đó hãy sử dụng </a:t>
            </a:r>
            <a:r xmlns:a="http://schemas.openxmlformats.org/drawingml/2006/main">
              <a:rPr lang="vi" sz="1800" dirty="0" smtClean="0">
                <a:latin typeface="Arial (Body)"/>
                <a:ea typeface="ＭＳ Ｐゴシック" charset="0"/>
                <a:cs typeface="+mn-cs"/>
              </a:rPr>
              <a:t>U</a:t>
            </a:r>
            <a:r xmlns:a="http://schemas.openxmlformats.org/drawingml/2006/main">
              <a:rPr lang="vi" sz="100" dirty="0" smtClean="0">
                <a:latin typeface="Arial (Body)"/>
                <a:ea typeface="ＭＳ Ｐゴシック" charset="0"/>
                <a:cs typeface="+mn-cs"/>
              </a:rPr>
              <a:t> </a:t>
            </a:r>
            <a:r xmlns:a="http://schemas.openxmlformats.org/drawingml/2006/main">
              <a:rPr lang="vi" sz="1800" dirty="0" smtClean="0">
                <a:latin typeface="Arial (Body)"/>
                <a:ea typeface="ＭＳ Ｐゴシック" charset="0"/>
                <a:cs typeface="+mn-cs"/>
              </a:rPr>
              <a:t>Đ.</a:t>
            </a:r>
            <a:r xmlns:a="http://schemas.openxmlformats.org/drawingml/2006/main">
              <a:rPr lang="vi" sz="100" dirty="0" smtClean="0">
                <a:latin typeface="Arial (Body)"/>
                <a:ea typeface="ＭＳ Ｐゴシック" charset="0"/>
                <a:cs typeface="+mn-cs"/>
              </a:rPr>
              <a:t> </a:t>
            </a:r>
            <a:r xmlns:a="http://schemas.openxmlformats.org/drawingml/2006/main">
              <a:rPr lang="vi" sz="1800" dirty="0" smtClean="0">
                <a:latin typeface="Arial (Body)"/>
                <a:ea typeface="ＭＳ Ｐゴシック" charset="0"/>
                <a:cs typeface="+mn-cs"/>
              </a:rPr>
              <a:t>P:</a:t>
            </a:r>
            <a:endParaRPr xmlns:a="http://schemas.openxmlformats.org/drawingml/2006/main" lang="en-US" sz="1800" dirty="0">
              <a:latin typeface="Arial (Body)"/>
              <a:ea typeface="ＭＳ Ｐゴシック" charset="0"/>
              <a:cs typeface="+mn-cs"/>
            </a:endParaRPr>
          </a:p>
          <a:p>
            <a:pPr xmlns:a="http://schemas.openxmlformats.org/drawingml/2006/main" marL="741553" lvl="1" indent="-284353">
              <a:spcBef>
                <a:spcPts val="600"/>
              </a:spcBef>
              <a:buClr>
                <a:schemeClr val="tx2"/>
              </a:buClr>
              <a:buFont typeface="Arial" panose="020B0604020202020204" pitchFamily="34" charset="0"/>
              <a:buChar char="–"/>
              <a:defRPr/>
            </a:pPr>
            <a:r xmlns:a="http://schemas.openxmlformats.org/drawingml/2006/main">
              <a:rPr lang="vi" sz="1800" dirty="0">
                <a:latin typeface="Arial (Body)"/>
                <a:ea typeface="ＭＳ Ｐゴシック" charset="0"/>
              </a:rPr>
              <a:t>gửi âm thanh/video ở tốc độ không đổi, chịu được </a:t>
            </a:r>
            <a:r xmlns:a="http://schemas.openxmlformats.org/drawingml/2006/main">
              <a:rPr lang="vi" sz="1800" dirty="0" smtClean="0">
                <a:latin typeface="Arial (Body)"/>
                <a:ea typeface="ＭＳ Ｐゴシック" charset="0"/>
              </a:rPr>
              <a:t>mất gói</a:t>
            </a:r>
          </a:p>
        </p:txBody>
      </p:sp>
      <p:sp>
        <p:nvSpPr>
          <p:cNvPr id="11" name="Content Placeholder 10"/>
          <p:cNvSpPr>
            <a:spLocks noGrp="1"/>
          </p:cNvSpPr>
          <p:nvPr>
            <p:ph idx="14"/>
          </p:nvPr>
        </p:nvSpPr>
        <p:spPr>
          <a:xfrm>
            <a:off x="3727944" y="1601289"/>
            <a:ext cx="4721450" cy="2672021"/>
          </a:xfrm>
        </p:spPr>
        <p:txBody>
          <a:bodyPr/>
          <a:lstStyle/>
          <a:p>
            <a:pPr xmlns:a="http://schemas.openxmlformats.org/drawingml/2006/main" marL="0" indent="0">
              <a:buNone/>
              <a:defRPr/>
            </a:pPr>
            <a:r xmlns:a="http://schemas.openxmlformats.org/drawingml/2006/main">
              <a:rPr lang="vi" sz="1800" b="1" dirty="0">
                <a:latin typeface="Arial (Body)"/>
                <a:ea typeface="ＭＳ Ｐゴシック" charset="0"/>
              </a:rPr>
              <a:t>Công bằng, song song T</a:t>
            </a:r>
            <a:r xmlns:a="http://schemas.openxmlformats.org/drawingml/2006/main">
              <a:rPr lang="vi" sz="100" b="1" dirty="0">
                <a:latin typeface="Arial (Body)"/>
                <a:ea typeface="ＭＳ Ｐゴシック" charset="0"/>
              </a:rPr>
              <a:t> </a:t>
            </a:r>
            <a:r xmlns:a="http://schemas.openxmlformats.org/drawingml/2006/main">
              <a:rPr lang="vi" sz="1800" b="1" dirty="0">
                <a:latin typeface="Arial (Body)"/>
                <a:ea typeface="ＭＳ Ｐゴシック" charset="0"/>
              </a:rPr>
              <a:t>C</a:t>
            </a:r>
            <a:r xmlns:a="http://schemas.openxmlformats.org/drawingml/2006/main">
              <a:rPr lang="vi" sz="100" b="1" dirty="0">
                <a:latin typeface="Arial (Body)"/>
                <a:ea typeface="ＭＳ Ｐゴシック" charset="0"/>
              </a:rPr>
              <a:t> </a:t>
            </a:r>
            <a:r xmlns:a="http://schemas.openxmlformats.org/drawingml/2006/main">
              <a:rPr lang="vi" sz="1800" b="1" dirty="0">
                <a:latin typeface="Arial (Body)"/>
                <a:ea typeface="ＭＳ Ｐゴシック" charset="0"/>
              </a:rPr>
              <a:t>kết nối P</a:t>
            </a:r>
          </a:p>
          <a:p>
            <a:pPr xmlns:a="http://schemas.openxmlformats.org/drawingml/2006/main" marL="255651" indent="-255651">
              <a:spcBef>
                <a:spcPts val="1500"/>
              </a:spcBef>
              <a:buClr>
                <a:schemeClr val="tx2"/>
              </a:buClr>
              <a:buFont typeface="Arial" panose="020B0604020202020204" pitchFamily="34" charset="0"/>
              <a:buChar char="•"/>
              <a:defRPr/>
            </a:pPr>
            <a:r xmlns:a="http://schemas.openxmlformats.org/drawingml/2006/main">
              <a:rPr lang="vi" sz="1800" dirty="0">
                <a:latin typeface="Arial (Body)"/>
                <a:ea typeface="ＭＳ Ｐゴシック" charset="0"/>
              </a:rPr>
              <a:t>ứng dụng có thể mở nhiều kết nối song song giữa hai máy chủ</a:t>
            </a:r>
          </a:p>
          <a:p>
            <a:pPr xmlns:a="http://schemas.openxmlformats.org/drawingml/2006/main" marL="255651" indent="-255651">
              <a:spcBef>
                <a:spcPts val="1500"/>
              </a:spcBef>
              <a:buClr>
                <a:schemeClr val="tx2"/>
              </a:buClr>
              <a:buFont typeface="Arial" panose="020B0604020202020204" pitchFamily="34" charset="0"/>
              <a:buChar char="•"/>
              <a:defRPr/>
            </a:pPr>
            <a:r xmlns:a="http://schemas.openxmlformats.org/drawingml/2006/main">
              <a:rPr lang="vi" sz="1800" dirty="0">
                <a:latin typeface="Arial (Body)"/>
                <a:ea typeface="ＭＳ Ｐゴシック" charset="0"/>
              </a:rPr>
              <a:t>trình duyệt web làm điều này</a:t>
            </a:r>
          </a:p>
          <a:p>
            <a:pPr xmlns:a="http://schemas.openxmlformats.org/drawingml/2006/main" marL="255651" indent="-255651">
              <a:spcBef>
                <a:spcPts val="1500"/>
              </a:spcBef>
              <a:buClr>
                <a:schemeClr val="tx2"/>
              </a:buClr>
              <a:buFont typeface="Arial" panose="020B0604020202020204" pitchFamily="34" charset="0"/>
              <a:buChar char="•"/>
              <a:defRPr/>
            </a:pPr>
            <a:r xmlns:a="http://schemas.openxmlformats.org/drawingml/2006/main">
              <a:rPr lang="vi" sz="1800" dirty="0" smtClean="0">
                <a:latin typeface="Arial (Body)"/>
                <a:ea typeface="ＭＳ Ｐゴシック" charset="0"/>
              </a:rPr>
              <a:t>ví dụ </a:t>
            </a:r>
            <a:r xmlns:a="http://schemas.openxmlformats.org/drawingml/2006/main">
              <a:rPr lang="vi" sz="1800" dirty="0">
                <a:latin typeface="Arial (Body)"/>
                <a:ea typeface="ＭＳ Ｐゴシック" charset="0"/>
              </a:rPr>
              <a:t>liên kết tốc độ R với 9 kết nối hiện có:</a:t>
            </a:r>
          </a:p>
          <a:p>
            <a:pPr xmlns:a="http://schemas.openxmlformats.org/drawingml/2006/main" marL="741600" lvl="1" indent="-285750">
              <a:buClr>
                <a:schemeClr val="tx2"/>
              </a:buClr>
              <a:buFontTx/>
              <a:buChar char="–"/>
              <a:defRPr/>
            </a:pPr>
            <a:r xmlns:a="http://schemas.openxmlformats.org/drawingml/2006/main">
              <a:rPr lang="vi" sz="1800" dirty="0">
                <a:latin typeface="Arial (Body)"/>
                <a:ea typeface="ＭＳ Ｐゴシック" charset="0"/>
              </a:rPr>
              <a:t>ứng dụng mới yêu cầu 1 T</a:t>
            </a:r>
            <a:r xmlns:a="http://schemas.openxmlformats.org/drawingml/2006/main">
              <a:rPr lang="vi" sz="100" dirty="0">
                <a:latin typeface="Arial (Body)"/>
                <a:ea typeface="ＭＳ Ｐゴシック" charset="0"/>
              </a:rPr>
              <a:t> </a:t>
            </a:r>
            <a:r xmlns:a="http://schemas.openxmlformats.org/drawingml/2006/main">
              <a:rPr lang="vi" sz="1800" dirty="0">
                <a:latin typeface="Arial (Body)"/>
                <a:ea typeface="ＭＳ Ｐゴシック" charset="0"/>
              </a:rPr>
              <a:t>C</a:t>
            </a:r>
            <a:r xmlns:a="http://schemas.openxmlformats.org/drawingml/2006/main">
              <a:rPr lang="vi" sz="100" dirty="0">
                <a:latin typeface="Arial (Body)"/>
                <a:ea typeface="ＭＳ Ｐゴシック" charset="0"/>
              </a:rPr>
              <a:t> </a:t>
            </a:r>
            <a:r xmlns:a="http://schemas.openxmlformats.org/drawingml/2006/main">
              <a:rPr lang="vi" sz="1800" dirty="0">
                <a:latin typeface="Arial (Body)"/>
                <a:ea typeface="ＭＳ Ｐゴシック" charset="0"/>
              </a:rPr>
              <a:t>P, được </a:t>
            </a:r>
            <a:r xmlns:a="http://schemas.openxmlformats.org/drawingml/2006/main">
              <a:rPr lang="vi" sz="1800" dirty="0" smtClean="0">
                <a:latin typeface="Arial (Body)"/>
                <a:ea typeface="ＭＳ Ｐゴシック" charset="0"/>
              </a:rPr>
              <a:t>tỷ lệ</a:t>
            </a:r>
          </a:p>
        </p:txBody>
      </p:sp>
      <p:graphicFrame>
        <p:nvGraphicFramePr>
          <p:cNvPr id="7" name="Object 6" descr="R over 10"/>
          <p:cNvGraphicFramePr>
            <a:graphicFrameLocks noChangeAspect="1"/>
          </p:cNvGraphicFramePr>
          <p:nvPr>
            <p:extLst>
              <p:ext uri="{D42A27DB-BD31-4B8C-83A1-F6EECF244321}">
                <p14:modId xmlns:p14="http://schemas.microsoft.com/office/powerpoint/2010/main" val="3387917682"/>
              </p:ext>
            </p:extLst>
          </p:nvPr>
        </p:nvGraphicFramePr>
        <p:xfrm>
          <a:off x="8066112" y="3816300"/>
          <a:ext cx="314312" cy="541311"/>
        </p:xfrm>
        <a:graphic>
          <a:graphicData uri="http://schemas.openxmlformats.org/presentationml/2006/ole">
            <mc:AlternateContent xmlns:mc="http://schemas.openxmlformats.org/markup-compatibility/2006">
              <mc:Choice xmlns:v="urn:schemas-microsoft-com:vml" Requires="v">
                <p:oleObj spid="_x0000_s179557" name="Equation" r:id="rId4" imgW="228600" imgH="393480" progId="Equation.DSMT4">
                  <p:embed/>
                </p:oleObj>
              </mc:Choice>
              <mc:Fallback>
                <p:oleObj name="Equation" r:id="rId4" imgW="228600" imgH="393480" progId="Equation.DSMT4">
                  <p:embed/>
                  <p:pic>
                    <p:nvPicPr>
                      <p:cNvPr id="0" name=""/>
                      <p:cNvPicPr/>
                      <p:nvPr/>
                    </p:nvPicPr>
                    <p:blipFill>
                      <a:blip r:embed="rId5"/>
                      <a:stretch>
                        <a:fillRect/>
                      </a:stretch>
                    </p:blipFill>
                    <p:spPr>
                      <a:xfrm>
                        <a:off x="8066112" y="3816300"/>
                        <a:ext cx="314312" cy="541311"/>
                      </a:xfrm>
                      <a:prstGeom prst="rect">
                        <a:avLst/>
                      </a:prstGeom>
                    </p:spPr>
                  </p:pic>
                </p:oleObj>
              </mc:Fallback>
            </mc:AlternateContent>
          </a:graphicData>
        </a:graphic>
      </p:graphicFrame>
      <p:sp>
        <p:nvSpPr>
          <p:cNvPr id="5" name="Content Placeholder 4"/>
          <p:cNvSpPr>
            <a:spLocks noGrp="1"/>
          </p:cNvSpPr>
          <p:nvPr>
            <p:ph idx="1"/>
          </p:nvPr>
        </p:nvSpPr>
        <p:spPr>
          <a:xfrm>
            <a:off x="3727944" y="4273310"/>
            <a:ext cx="4282630" cy="477180"/>
          </a:xfrm>
        </p:spPr>
        <p:txBody>
          <a:bodyPr/>
          <a:lstStyle/>
          <a:p>
            <a:pPr xmlns:a="http://schemas.openxmlformats.org/drawingml/2006/main" marL="741600" indent="-284400">
              <a:lnSpc>
                <a:spcPct val="150000"/>
              </a:lnSpc>
              <a:spcBef>
                <a:spcPts val="600"/>
              </a:spcBef>
              <a:buClr>
                <a:schemeClr val="tx2"/>
              </a:buClr>
              <a:buFontTx/>
              <a:buChar char="–"/>
            </a:pPr>
            <a:r xmlns:a="http://schemas.openxmlformats.org/drawingml/2006/main">
              <a:rPr lang="vi" sz="1800" dirty="0">
                <a:latin typeface="Arial (Body)"/>
                <a:ea typeface="ＭＳ Ｐゴシック" charset="0"/>
              </a:rPr>
              <a:t>ứng dụng mới yêu cầu 11 </a:t>
            </a:r>
            <a:r xmlns:a="http://schemas.openxmlformats.org/drawingml/2006/main">
              <a:rPr lang="vi" sz="1800" dirty="0" smtClean="0">
                <a:latin typeface="Arial (Body)"/>
                <a:ea typeface="ＭＳ Ｐゴシック" charset="0"/>
              </a:rPr>
              <a:t>T</a:t>
            </a:r>
            <a:r xmlns:a="http://schemas.openxmlformats.org/drawingml/2006/main">
              <a:rPr lang="vi" sz="100" dirty="0" smtClean="0">
                <a:latin typeface="Arial (Body)"/>
                <a:ea typeface="ＭＳ Ｐゴシック" charset="0"/>
              </a:rPr>
              <a:t> </a:t>
            </a:r>
            <a:r xmlns:a="http://schemas.openxmlformats.org/drawingml/2006/main">
              <a:rPr lang="vi" sz="1800" dirty="0" smtClean="0">
                <a:latin typeface="Arial (Body)"/>
                <a:ea typeface="ＭＳ Ｐゴシック" charset="0"/>
              </a:rPr>
              <a:t>C</a:t>
            </a:r>
            <a:r xmlns:a="http://schemas.openxmlformats.org/drawingml/2006/main">
              <a:rPr lang="vi" sz="100" dirty="0" smtClean="0">
                <a:latin typeface="Arial (Body)"/>
                <a:ea typeface="ＭＳ Ｐゴシック" charset="0"/>
              </a:rPr>
              <a:t> </a:t>
            </a:r>
            <a:r xmlns:a="http://schemas.openxmlformats.org/drawingml/2006/main">
              <a:rPr lang="vi" sz="1800" dirty="0" smtClean="0">
                <a:latin typeface="Arial (Body)"/>
                <a:ea typeface="ＭＳ Ｐゴシック" charset="0"/>
              </a:rPr>
              <a:t>P</a:t>
            </a:r>
            <a:r xmlns:a="http://schemas.openxmlformats.org/drawingml/2006/main">
              <a:rPr lang="vi" sz="100" dirty="0" smtClean="0">
                <a:latin typeface="Arial (Body)"/>
                <a:ea typeface="ＭＳ Ｐゴシック" charset="0"/>
              </a:rPr>
              <a:t> </a:t>
            </a:r>
            <a:r xmlns:a="http://schemas.openxmlformats.org/drawingml/2006/main">
              <a:rPr lang="vi" sz="1800" dirty="0" smtClean="0">
                <a:latin typeface="Arial (Body)"/>
                <a:ea typeface="ＭＳ Ｐゴシック" charset="0"/>
              </a:rPr>
              <a:t>s, </a:t>
            </a:r>
            <a:r xmlns:a="http://schemas.openxmlformats.org/drawingml/2006/main">
              <a:rPr lang="vi" sz="1800" dirty="0">
                <a:latin typeface="Arial (Body)"/>
                <a:ea typeface="ＭＳ Ｐゴシック" charset="0"/>
              </a:rPr>
              <a:t>được</a:t>
            </a:r>
            <a:endParaRPr xmlns:a="http://schemas.openxmlformats.org/drawingml/2006/main" lang="en-US" sz="1800" dirty="0"/>
          </a:p>
        </p:txBody>
      </p:sp>
      <p:graphicFrame>
        <p:nvGraphicFramePr>
          <p:cNvPr id="8" name="Object 7" descr="R over 2"/>
          <p:cNvGraphicFramePr>
            <a:graphicFrameLocks noChangeAspect="1"/>
          </p:cNvGraphicFramePr>
          <p:nvPr>
            <p:extLst>
              <p:ext uri="{D42A27DB-BD31-4B8C-83A1-F6EECF244321}">
                <p14:modId xmlns:p14="http://schemas.microsoft.com/office/powerpoint/2010/main" val="3268527737"/>
              </p:ext>
            </p:extLst>
          </p:nvPr>
        </p:nvGraphicFramePr>
        <p:xfrm>
          <a:off x="7922062" y="4394876"/>
          <a:ext cx="244491" cy="540190"/>
        </p:xfrm>
        <a:graphic>
          <a:graphicData uri="http://schemas.openxmlformats.org/presentationml/2006/ole">
            <mc:AlternateContent xmlns:mc="http://schemas.openxmlformats.org/markup-compatibility/2006">
              <mc:Choice xmlns:v="urn:schemas-microsoft-com:vml" Requires="v">
                <p:oleObj spid="_x0000_s179558" name="Equation" r:id="rId6" imgW="177480" imgH="393480" progId="Equation.DSMT4">
                  <p:embed/>
                </p:oleObj>
              </mc:Choice>
              <mc:Fallback>
                <p:oleObj name="Equation" r:id="rId6" imgW="177480" imgH="393480" progId="Equation.DSMT4">
                  <p:embed/>
                  <p:pic>
                    <p:nvPicPr>
                      <p:cNvPr id="7" name="Object 6"/>
                      <p:cNvPicPr/>
                      <p:nvPr/>
                    </p:nvPicPr>
                    <p:blipFill>
                      <a:blip r:embed="rId7"/>
                      <a:stretch>
                        <a:fillRect/>
                      </a:stretch>
                    </p:blipFill>
                    <p:spPr>
                      <a:xfrm>
                        <a:off x="7922062" y="4394876"/>
                        <a:ext cx="244491" cy="540190"/>
                      </a:xfrm>
                      <a:prstGeom prst="rect">
                        <a:avLst/>
                      </a:prstGeom>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xmlns:a="http://schemas.openxmlformats.org/drawingml/2006/main">
              <a:buFont typeface="Times New Roman"/>
              <a:buNone/>
              <a:defRPr/>
            </a:pP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Thông báo tắc nghẽn rõ ràng (E</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C</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N)</a:t>
            </a:r>
            <a:endParaRPr xmlns:a="http://schemas.openxmlformats.org/drawingml/2006/main" lang="en-US" sz="3400" b="1" dirty="0">
              <a:solidFill>
                <a:srgbClr val="007FA3"/>
              </a:solidFill>
              <a:latin typeface="Times New Roman" panose="02020603050405020304" pitchFamily="18" charset="0"/>
              <a:ea typeface="ＭＳ Ｐゴシック" charset="0"/>
              <a:cs typeface="+mj-cs"/>
              <a:sym typeface="Times New Roman"/>
            </a:endParaRPr>
          </a:p>
        </p:txBody>
      </p:sp>
      <p:sp>
        <p:nvSpPr>
          <p:cNvPr id="3" name="Content Placeholder 2"/>
          <p:cNvSpPr>
            <a:spLocks noGrp="1"/>
          </p:cNvSpPr>
          <p:nvPr>
            <p:ph type="body" idx="1"/>
          </p:nvPr>
        </p:nvSpPr>
        <p:spPr>
          <a:xfrm>
            <a:off x="457200" y="1600200"/>
            <a:ext cx="8229600" cy="2423710"/>
          </a:xfrm>
        </p:spPr>
        <p:txBody>
          <a:bodyPr>
            <a:spAutoFit/>
          </a:bodyPr>
          <a:lstStyle/>
          <a:p>
            <a:pPr xmlns:a="http://schemas.openxmlformats.org/drawingml/2006/main" marL="0" indent="0">
              <a:spcBef>
                <a:spcPts val="1500"/>
              </a:spcBef>
              <a:buClr>
                <a:srgbClr val="007FA3"/>
              </a:buClr>
              <a:buSzPct val="100000"/>
              <a:buNone/>
              <a:defRPr/>
            </a:pPr>
            <a:r xmlns:a="http://schemas.openxmlformats.org/drawingml/2006/main">
              <a:rPr lang="vi" sz="1800" b="1" dirty="0">
                <a:latin typeface="Arial (Body)"/>
                <a:ea typeface="ＭＳ Ｐゴシック" charset="0"/>
                <a:cs typeface="+mn-cs"/>
                <a:sym typeface="Arial"/>
              </a:rPr>
              <a:t>kiểm soát tắc nghẽn hỗ trợ mạng:</a:t>
            </a:r>
          </a:p>
          <a:p>
            <a:pPr xmlns:a="http://schemas.openxmlformats.org/drawingml/2006/main" marL="255651" indent="-255651">
              <a:spcBef>
                <a:spcPts val="1500"/>
              </a:spcBef>
              <a:buClr>
                <a:srgbClr val="007FA3"/>
              </a:buClr>
              <a:buSzPct val="100000"/>
              <a:buFont typeface="Arial" panose="020B0604020202020204" pitchFamily="34" charset="0"/>
              <a:buChar char="•"/>
              <a:defRPr/>
            </a:pPr>
            <a:r xmlns:a="http://schemas.openxmlformats.org/drawingml/2006/main">
              <a:rPr lang="vi" sz="1800" dirty="0">
                <a:latin typeface="Arial (Body)"/>
                <a:ea typeface="ＭＳ Ｐゴシック" charset="0"/>
                <a:cs typeface="+mn-cs"/>
                <a:sym typeface="Arial"/>
              </a:rPr>
              <a:t>hai bit trong </a:t>
            </a:r>
            <a:r xmlns:a="http://schemas.openxmlformats.org/drawingml/2006/main">
              <a:rPr lang="vi" sz="1800" dirty="0" smtClean="0">
                <a:latin typeface="Arial (Body)"/>
                <a:ea typeface="ＭＳ Ｐゴシック" charset="0"/>
                <a:cs typeface="+mn-cs"/>
                <a:sym typeface="Arial"/>
              </a:rPr>
              <a:t>I</a:t>
            </a:r>
            <a:r xmlns:a="http://schemas.openxmlformats.org/drawingml/2006/main">
              <a:rPr lang="vi" sz="100" dirty="0" smtClean="0">
                <a:latin typeface="Arial (Body)"/>
                <a:ea typeface="ＭＳ Ｐゴシック" charset="0"/>
                <a:cs typeface="+mn-cs"/>
                <a:sym typeface="Arial"/>
              </a:rPr>
              <a:t> </a:t>
            </a:r>
            <a:r xmlns:a="http://schemas.openxmlformats.org/drawingml/2006/main">
              <a:rPr lang="vi" sz="1800" dirty="0" smtClean="0">
                <a:latin typeface="Arial (Body)"/>
                <a:ea typeface="ＭＳ Ｐゴシック" charset="0"/>
                <a:cs typeface="+mn-cs"/>
                <a:sym typeface="Arial"/>
              </a:rPr>
              <a:t>Tiêu đề P </a:t>
            </a:r>
            <a:r xmlns:a="http://schemas.openxmlformats.org/drawingml/2006/main">
              <a:rPr lang="vi" sz="1800" dirty="0">
                <a:latin typeface="Arial (Body)"/>
                <a:ea typeface="ＭＳ Ｐゴシック" charset="0"/>
                <a:cs typeface="+mn-cs"/>
                <a:sym typeface="Arial"/>
              </a:rPr>
              <a:t>(trường ToS) được đánh dấu </a:t>
            </a:r>
            <a:r xmlns:a="http://schemas.openxmlformats.org/drawingml/2006/main">
              <a:rPr lang="vi" sz="1800" b="1" dirty="0">
                <a:latin typeface="Arial (Body)"/>
                <a:ea typeface="ＭＳ Ｐゴシック" charset="0"/>
                <a:cs typeface="+mn-cs"/>
                <a:sym typeface="Arial"/>
              </a:rPr>
              <a:t>bởi bộ định tuyến mạng </a:t>
            </a:r>
            <a:r xmlns:a="http://schemas.openxmlformats.org/drawingml/2006/main">
              <a:rPr lang="vi" sz="1800" dirty="0">
                <a:latin typeface="Arial (Body)"/>
                <a:ea typeface="ＭＳ Ｐゴシック" charset="0"/>
                <a:cs typeface="+mn-cs"/>
                <a:sym typeface="Arial"/>
              </a:rPr>
              <a:t>để biểu thị tắc nghẽn</a:t>
            </a:r>
          </a:p>
          <a:p>
            <a:pPr xmlns:a="http://schemas.openxmlformats.org/drawingml/2006/main" marL="255651" indent="-255651">
              <a:spcBef>
                <a:spcPts val="1500"/>
              </a:spcBef>
              <a:buClr>
                <a:srgbClr val="007FA3"/>
              </a:buClr>
              <a:buSzPct val="100000"/>
              <a:buFont typeface="Arial" panose="020B0604020202020204" pitchFamily="34" charset="0"/>
              <a:buChar char="•"/>
              <a:defRPr/>
            </a:pPr>
            <a:r xmlns:a="http://schemas.openxmlformats.org/drawingml/2006/main">
              <a:rPr lang="vi" sz="1800" dirty="0">
                <a:latin typeface="Arial (Body)"/>
                <a:ea typeface="ＭＳ Ｐゴシック" charset="0"/>
                <a:cs typeface="+mn-cs"/>
                <a:sym typeface="Arial"/>
              </a:rPr>
              <a:t>chỉ báo tắc nghẽn được chuyển đến máy chủ nhận</a:t>
            </a:r>
          </a:p>
          <a:p>
            <a:pPr xmlns:a="http://schemas.openxmlformats.org/drawingml/2006/main" marL="255651" indent="-255651">
              <a:spcBef>
                <a:spcPts val="1500"/>
              </a:spcBef>
              <a:buClr>
                <a:srgbClr val="007FA3"/>
              </a:buClr>
              <a:buSzPct val="100000"/>
              <a:buFont typeface="Arial" panose="020B0604020202020204" pitchFamily="34" charset="0"/>
              <a:buChar char="•"/>
              <a:defRPr/>
            </a:pPr>
            <a:r xmlns:a="http://schemas.openxmlformats.org/drawingml/2006/main">
              <a:rPr lang="vi" sz="1800" dirty="0">
                <a:latin typeface="Arial (Body)"/>
                <a:ea typeface="ＭＳ Ｐゴシック" charset="0"/>
                <a:cs typeface="+mn-cs"/>
                <a:sym typeface="Arial"/>
              </a:rPr>
              <a:t>máy thu (nhìn thấy dấu hiệu tắc nghẽn trong </a:t>
            </a:r>
            <a:r xmlns:a="http://schemas.openxmlformats.org/drawingml/2006/main">
              <a:rPr lang="vi" sz="1800" dirty="0" smtClean="0">
                <a:latin typeface="Arial (Body)"/>
                <a:ea typeface="ＭＳ Ｐゴシック" charset="0"/>
                <a:cs typeface="+mn-cs"/>
                <a:sym typeface="Arial"/>
              </a:rPr>
              <a:t>I</a:t>
            </a:r>
            <a:r xmlns:a="http://schemas.openxmlformats.org/drawingml/2006/main">
              <a:rPr lang="vi" sz="100" dirty="0" smtClean="0">
                <a:latin typeface="Arial (Body)"/>
                <a:ea typeface="ＭＳ Ｐゴシック" charset="0"/>
                <a:cs typeface="+mn-cs"/>
                <a:sym typeface="Arial"/>
              </a:rPr>
              <a:t> </a:t>
            </a:r>
            <a:r xmlns:a="http://schemas.openxmlformats.org/drawingml/2006/main">
              <a:rPr lang="vi" sz="1800" dirty="0" smtClean="0">
                <a:latin typeface="Arial (Body)"/>
                <a:ea typeface="ＭＳ Ｐゴシック" charset="0"/>
                <a:cs typeface="+mn-cs"/>
                <a:sym typeface="Arial"/>
              </a:rPr>
              <a:t>Gói dữ liệu P </a:t>
            </a:r>
            <a:r xmlns:a="http://schemas.openxmlformats.org/drawingml/2006/main">
              <a:rPr lang="vi" sz="1800" dirty="0">
                <a:latin typeface="Arial (Body)"/>
                <a:ea typeface="ＭＳ Ｐゴシック" charset="0"/>
                <a:cs typeface="+mn-cs"/>
                <a:sym typeface="Arial"/>
              </a:rPr>
              <a:t>) ) đặt </a:t>
            </a:r>
            <a:r xmlns:a="http://schemas.openxmlformats.org/drawingml/2006/main">
              <a:rPr lang="vi" sz="1800" dirty="0" smtClean="0">
                <a:latin typeface="Arial (Body)"/>
                <a:ea typeface="ＭＳ Ｐゴシック" charset="0"/>
                <a:cs typeface="+mn-cs"/>
                <a:sym typeface="Arial"/>
              </a:rPr>
              <a:t>E</a:t>
            </a:r>
            <a:r xmlns:a="http://schemas.openxmlformats.org/drawingml/2006/main">
              <a:rPr lang="vi" sz="100" dirty="0" smtClean="0">
                <a:latin typeface="Arial (Body)"/>
                <a:ea typeface="ＭＳ Ｐゴシック" charset="0"/>
                <a:cs typeface="+mn-cs"/>
                <a:sym typeface="Arial"/>
              </a:rPr>
              <a:t> </a:t>
            </a:r>
            <a:r xmlns:a="http://schemas.openxmlformats.org/drawingml/2006/main">
              <a:rPr lang="vi" sz="1800" dirty="0" smtClean="0">
                <a:latin typeface="Arial (Body)"/>
                <a:ea typeface="ＭＳ Ｐゴシック" charset="0"/>
                <a:cs typeface="+mn-cs"/>
                <a:sym typeface="Arial"/>
              </a:rPr>
              <a:t>C</a:t>
            </a:r>
            <a:r xmlns:a="http://schemas.openxmlformats.org/drawingml/2006/main">
              <a:rPr lang="vi" sz="100" dirty="0" smtClean="0">
                <a:latin typeface="Arial (Body)"/>
                <a:ea typeface="ＭＳ Ｐゴシック" charset="0"/>
                <a:cs typeface="+mn-cs"/>
                <a:sym typeface="Arial"/>
              </a:rPr>
              <a:t> </a:t>
            </a:r>
            <a:r xmlns:a="http://schemas.openxmlformats.org/drawingml/2006/main">
              <a:rPr lang="vi" sz="1800" dirty="0" smtClean="0">
                <a:latin typeface="Arial (Body)"/>
                <a:ea typeface="ＭＳ Ｐゴシック" charset="0"/>
                <a:cs typeface="+mn-cs"/>
                <a:sym typeface="Arial"/>
              </a:rPr>
              <a:t>E bit </a:t>
            </a:r>
            <a:r xmlns:a="http://schemas.openxmlformats.org/drawingml/2006/main">
              <a:rPr lang="vi" sz="1800" dirty="0">
                <a:latin typeface="Arial (Body)"/>
                <a:ea typeface="ＭＳ Ｐゴシック" charset="0"/>
                <a:cs typeface="+mn-cs"/>
                <a:sym typeface="Arial"/>
              </a:rPr>
              <a:t>trên người nhận đến người gửi </a:t>
            </a:r>
            <a:r xmlns:a="http://schemas.openxmlformats.org/drawingml/2006/main">
              <a:rPr lang="vi" sz="1800" dirty="0" smtClean="0">
                <a:latin typeface="Arial (Body)"/>
                <a:ea typeface="ＭＳ Ｐゴシック" charset="0"/>
                <a:cs typeface="+mn-cs"/>
                <a:sym typeface="Arial"/>
              </a:rPr>
              <a:t>A</a:t>
            </a:r>
            <a:r xmlns:a="http://schemas.openxmlformats.org/drawingml/2006/main">
              <a:rPr lang="vi" sz="100" dirty="0" smtClean="0">
                <a:latin typeface="Arial (Body)"/>
                <a:ea typeface="ＭＳ Ｐゴシック" charset="0"/>
                <a:cs typeface="+mn-cs"/>
                <a:sym typeface="Arial"/>
              </a:rPr>
              <a:t> </a:t>
            </a:r>
            <a:r xmlns:a="http://schemas.openxmlformats.org/drawingml/2006/main">
              <a:rPr lang="vi" sz="1800" dirty="0" smtClean="0">
                <a:latin typeface="Arial (Body)"/>
                <a:ea typeface="ＭＳ Ｐゴシック" charset="0"/>
                <a:cs typeface="+mn-cs"/>
                <a:sym typeface="Arial"/>
              </a:rPr>
              <a:t>C</a:t>
            </a:r>
            <a:r xmlns:a="http://schemas.openxmlformats.org/drawingml/2006/main">
              <a:rPr lang="vi" sz="100" dirty="0" smtClean="0">
                <a:latin typeface="Arial (Body)"/>
                <a:ea typeface="ＭＳ Ｐゴシック" charset="0"/>
                <a:cs typeface="+mn-cs"/>
                <a:sym typeface="Arial"/>
              </a:rPr>
              <a:t> </a:t>
            </a:r>
            <a:r xmlns:a="http://schemas.openxmlformats.org/drawingml/2006/main">
              <a:rPr lang="vi" sz="1800" dirty="0" smtClean="0">
                <a:latin typeface="Arial (Body)"/>
                <a:ea typeface="ＭＳ Ｐゴシック" charset="0"/>
                <a:cs typeface="+mn-cs"/>
                <a:sym typeface="Arial"/>
              </a:rPr>
              <a:t>K đoạn </a:t>
            </a:r>
            <a:r xmlns:a="http://schemas.openxmlformats.org/drawingml/2006/main">
              <a:rPr lang="vi" sz="1800" dirty="0">
                <a:latin typeface="Arial (Body)"/>
                <a:ea typeface="ＭＳ Ｐゴシック" charset="0"/>
                <a:cs typeface="+mn-cs"/>
                <a:sym typeface="Arial"/>
              </a:rPr>
              <a:t>để thông báo cho người gửi tắc nghẽn</a:t>
            </a:r>
          </a:p>
        </p:txBody>
      </p:sp>
      <p:pic>
        <p:nvPicPr>
          <p:cNvPr id="11" name="Picture 10" descr="A diagram has a group of 6 roughers at the center. On either side of the group, there is a P C. Each P C has a table of 5 rows. From top to bottom they are, application, transport, network, link, physical. Some links carry blocks. Router group. There are 6 routers, arranged in a pentagon with 1 red router in the center. The outer routers are wired to the ones beside them. The center router is wired to the middle right and middle left routers. Left P C, source. From the top row, application, a line connects to the top row of the left P C’s, destination. The line goes down the source table, right through the middle left router, center router, middle right router, and up the destination table. This line carries block E C N = 00, I P datagram, to the router group. Router group. From the center router to the middle right router, an arrow carries block, E N C = 11. P C 2, destination. Row 2, transport, has an arrow that points to row 2 of the source table. This arrow carries block E C E = 1, T C P A C K segment."/>
          <p:cNvPicPr>
            <a:picLocks noChangeAspect="1"/>
          </p:cNvPicPr>
          <p:nvPr/>
        </p:nvPicPr>
        <p:blipFill rotWithShape="1">
          <a:blip r:embed="rId3"/>
          <a:srcRect l="22663" t="1" b="-3290"/>
          <a:stretch/>
        </p:blipFill>
        <p:spPr>
          <a:xfrm>
            <a:off x="1664311" y="4156546"/>
            <a:ext cx="5815378" cy="2104540"/>
          </a:xfrm>
          <a:prstGeom prst="rect">
            <a:avLst/>
          </a:prstGeom>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xmlns:a="http://schemas.openxmlformats.org/drawingml/2006/main">
              <a:buFont typeface="Times New Roman"/>
              <a:buNone/>
              <a:defRPr/>
            </a:pP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Tóm tắt chương</a:t>
            </a:r>
            <a:endParaRPr xmlns:a="http://schemas.openxmlformats.org/drawingml/2006/main" lang="en-US" sz="3400" b="1" dirty="0">
              <a:solidFill>
                <a:srgbClr val="007FA3"/>
              </a:solidFill>
              <a:latin typeface="Times New Roman" panose="02020603050405020304" pitchFamily="18" charset="0"/>
              <a:ea typeface="ＭＳ Ｐゴシック" charset="0"/>
              <a:cs typeface="+mj-cs"/>
              <a:sym typeface="Times New Roman"/>
            </a:endParaRPr>
          </a:p>
        </p:txBody>
      </p:sp>
      <p:sp>
        <p:nvSpPr>
          <p:cNvPr id="3" name="Content Placeholder 2"/>
          <p:cNvSpPr>
            <a:spLocks noGrp="1"/>
          </p:cNvSpPr>
          <p:nvPr>
            <p:ph type="body" idx="1"/>
          </p:nvPr>
        </p:nvSpPr>
        <p:spPr>
          <a:xfrm>
            <a:off x="457200" y="1600200"/>
            <a:ext cx="4016829" cy="4562757"/>
          </a:xfrm>
        </p:spPr>
        <p:txBody>
          <a:bodyPr wrap="square">
            <a:spAutoFit/>
          </a:bodyPr>
          <a:lstStyle/>
          <a:p>
            <a:pPr xmlns:a="http://schemas.openxmlformats.org/drawingml/2006/main" marL="255651" indent="-255651">
              <a:spcBef>
                <a:spcPts val="1500"/>
              </a:spcBef>
              <a:buClr>
                <a:srgbClr val="007FA3"/>
              </a:buClr>
              <a:buSzPct val="100000"/>
              <a:buFont typeface="Arial" panose="020B0604020202020204" pitchFamily="34" charset="0"/>
              <a:buChar char="•"/>
              <a:defRPr/>
            </a:pPr>
            <a:r xmlns:a="http://schemas.openxmlformats.org/drawingml/2006/main">
              <a:rPr lang="vi" sz="2200" dirty="0">
                <a:latin typeface="Arial (Body)"/>
                <a:ea typeface="ＭＳ Ｐゴシック" charset="0"/>
                <a:cs typeface="+mn-cs"/>
                <a:sym typeface="Arial"/>
              </a:rPr>
              <a:t>nguyên tắc đằng sau các dịch vụ lớp vận chuyển:</a:t>
            </a:r>
          </a:p>
          <a:p>
            <a:pPr xmlns:a="http://schemas.openxmlformats.org/drawingml/2006/main" marL="741553" lvl="1" indent="-284353">
              <a:spcBef>
                <a:spcPts val="600"/>
              </a:spcBef>
              <a:buClr>
                <a:srgbClr val="007FA3"/>
              </a:buClr>
              <a:buSzPct val="100000"/>
              <a:buFont typeface="Arial" panose="020B0604020202020204" pitchFamily="34" charset="0"/>
              <a:buChar char="–"/>
              <a:defRPr/>
            </a:pPr>
            <a:r xmlns:a="http://schemas.openxmlformats.org/drawingml/2006/main">
              <a:rPr lang="vi" sz="2200" dirty="0">
                <a:latin typeface="Arial (Body)"/>
                <a:ea typeface="ＭＳ Ｐゴシック" charset="0"/>
                <a:sym typeface="Arial"/>
              </a:rPr>
              <a:t>ghép kênh, tách kênh</a:t>
            </a:r>
          </a:p>
          <a:p>
            <a:pPr xmlns:a="http://schemas.openxmlformats.org/drawingml/2006/main" marL="741553" lvl="1" indent="-284353">
              <a:spcBef>
                <a:spcPts val="600"/>
              </a:spcBef>
              <a:buClr>
                <a:srgbClr val="007FA3"/>
              </a:buClr>
              <a:buSzPct val="100000"/>
              <a:buFont typeface="Arial" panose="020B0604020202020204" pitchFamily="34" charset="0"/>
              <a:buChar char="–"/>
              <a:defRPr/>
            </a:pPr>
            <a:r xmlns:a="http://schemas.openxmlformats.org/drawingml/2006/main">
              <a:rPr lang="vi" sz="2200" dirty="0">
                <a:latin typeface="Arial (Body)"/>
                <a:ea typeface="ＭＳ Ｐゴシック" charset="0"/>
                <a:sym typeface="Arial"/>
              </a:rPr>
              <a:t>truyền dữ liệu đáng tin cậy</a:t>
            </a:r>
          </a:p>
          <a:p>
            <a:pPr xmlns:a="http://schemas.openxmlformats.org/drawingml/2006/main" marL="741553" lvl="1" indent="-284353">
              <a:spcBef>
                <a:spcPts val="600"/>
              </a:spcBef>
              <a:buClr>
                <a:srgbClr val="007FA3"/>
              </a:buClr>
              <a:buSzPct val="100000"/>
              <a:buFont typeface="Arial" panose="020B0604020202020204" pitchFamily="34" charset="0"/>
              <a:buChar char="–"/>
              <a:defRPr/>
            </a:pPr>
            <a:r xmlns:a="http://schemas.openxmlformats.org/drawingml/2006/main">
              <a:rPr lang="vi" sz="2200" dirty="0">
                <a:latin typeface="Arial (Body)"/>
                <a:ea typeface="ＭＳ Ｐゴシック" charset="0"/>
                <a:sym typeface="Arial"/>
              </a:rPr>
              <a:t>Kiểm soát lưu lượng</a:t>
            </a:r>
          </a:p>
          <a:p>
            <a:pPr xmlns:a="http://schemas.openxmlformats.org/drawingml/2006/main" marL="741553" lvl="1" indent="-284353">
              <a:spcBef>
                <a:spcPts val="600"/>
              </a:spcBef>
              <a:buClr>
                <a:srgbClr val="007FA3"/>
              </a:buClr>
              <a:buSzPct val="100000"/>
              <a:buFont typeface="Arial" panose="020B0604020202020204" pitchFamily="34" charset="0"/>
              <a:buChar char="–"/>
              <a:defRPr/>
            </a:pPr>
            <a:r xmlns:a="http://schemas.openxmlformats.org/drawingml/2006/main">
              <a:rPr lang="vi" sz="2200" dirty="0">
                <a:latin typeface="Arial (Body)"/>
                <a:ea typeface="ＭＳ Ｐゴシック" charset="0"/>
                <a:sym typeface="Arial"/>
              </a:rPr>
              <a:t>điều khiển tắc nghẽn</a:t>
            </a:r>
          </a:p>
          <a:p>
            <a:pPr xmlns:a="http://schemas.openxmlformats.org/drawingml/2006/main" marL="255651" indent="-255651">
              <a:spcBef>
                <a:spcPts val="1500"/>
              </a:spcBef>
              <a:buClr>
                <a:srgbClr val="007FA3"/>
              </a:buClr>
              <a:buSzPct val="100000"/>
              <a:buFont typeface="Arial" panose="020B0604020202020204" pitchFamily="34" charset="0"/>
              <a:buChar char="•"/>
              <a:defRPr/>
            </a:pPr>
            <a:r xmlns:a="http://schemas.openxmlformats.org/drawingml/2006/main">
              <a:rPr lang="vi" sz="2200" dirty="0">
                <a:latin typeface="Arial (Body)"/>
                <a:ea typeface="ＭＳ Ｐゴシック" charset="0"/>
                <a:cs typeface="+mn-cs"/>
                <a:sym typeface="Arial"/>
              </a:rPr>
              <a:t>khởi tạo, triển khai trên Internet</a:t>
            </a:r>
          </a:p>
          <a:p>
            <a:pPr xmlns:a="http://schemas.openxmlformats.org/drawingml/2006/main" marL="741553" lvl="1" indent="-284353">
              <a:spcBef>
                <a:spcPts val="600"/>
              </a:spcBef>
              <a:buClr>
                <a:srgbClr val="007FA3"/>
              </a:buClr>
              <a:buSzPct val="100000"/>
              <a:buFont typeface="Arial" panose="020B0604020202020204" pitchFamily="34" charset="0"/>
              <a:buChar char="–"/>
              <a:defRPr/>
            </a:pPr>
            <a:r xmlns:a="http://schemas.openxmlformats.org/drawingml/2006/main">
              <a:rPr lang="vi" sz="2200" dirty="0" smtClean="0">
                <a:latin typeface="Arial (Body)"/>
                <a:ea typeface="ＭＳ Ｐゴシック" charset="0"/>
                <a:sym typeface="Arial"/>
              </a:rPr>
              <a:t>bạn</a:t>
            </a:r>
            <a:r xmlns:a="http://schemas.openxmlformats.org/drawingml/2006/main">
              <a:rPr lang="vi" sz="100" dirty="0" smtClean="0">
                <a:latin typeface="Arial (Body)"/>
                <a:ea typeface="ＭＳ Ｐゴシック" charset="0"/>
                <a:sym typeface="Arial"/>
              </a:rPr>
              <a:t> </a:t>
            </a:r>
            <a:r xmlns:a="http://schemas.openxmlformats.org/drawingml/2006/main">
              <a:rPr lang="vi" sz="2200" dirty="0" smtClean="0">
                <a:latin typeface="Arial (Body)"/>
                <a:ea typeface="ＭＳ Ｐゴシック" charset="0"/>
                <a:sym typeface="Arial"/>
              </a:rPr>
              <a:t>Đ.</a:t>
            </a:r>
            <a:r xmlns:a="http://schemas.openxmlformats.org/drawingml/2006/main">
              <a:rPr lang="vi" sz="100" dirty="0" smtClean="0">
                <a:latin typeface="Arial (Body)"/>
                <a:ea typeface="ＭＳ Ｐゴシック" charset="0"/>
                <a:sym typeface="Arial"/>
              </a:rPr>
              <a:t> </a:t>
            </a:r>
            <a:r xmlns:a="http://schemas.openxmlformats.org/drawingml/2006/main">
              <a:rPr lang="vi" sz="2200" dirty="0" smtClean="0">
                <a:latin typeface="Arial (Body)"/>
                <a:ea typeface="ＭＳ Ｐゴシック" charset="0"/>
                <a:sym typeface="Arial"/>
              </a:rPr>
              <a:t>P</a:t>
            </a:r>
            <a:endParaRPr xmlns:a="http://schemas.openxmlformats.org/drawingml/2006/main" lang="en-US" sz="2200" dirty="0">
              <a:latin typeface="Arial (Body)"/>
              <a:ea typeface="ＭＳ Ｐゴシック" charset="0"/>
              <a:sym typeface="Arial"/>
            </a:endParaRPr>
          </a:p>
          <a:p>
            <a:pPr xmlns:a="http://schemas.openxmlformats.org/drawingml/2006/main" marL="741553" lvl="1" indent="-284353">
              <a:spcBef>
                <a:spcPts val="600"/>
              </a:spcBef>
              <a:buClr>
                <a:srgbClr val="007FA3"/>
              </a:buClr>
              <a:buSzPct val="100000"/>
              <a:buFont typeface="Arial" panose="020B0604020202020204" pitchFamily="34" charset="0"/>
              <a:buChar char="–"/>
              <a:defRPr/>
            </a:pPr>
            <a:r xmlns:a="http://schemas.openxmlformats.org/drawingml/2006/main">
              <a:rPr lang="vi" sz="2200" dirty="0" smtClean="0">
                <a:latin typeface="Arial (Body)"/>
                <a:ea typeface="ＭＳ Ｐゴシック" charset="0"/>
                <a:sym typeface="Arial"/>
              </a:rPr>
              <a:t>t</a:t>
            </a:r>
            <a:r xmlns:a="http://schemas.openxmlformats.org/drawingml/2006/main">
              <a:rPr lang="vi" sz="100" dirty="0" smtClean="0">
                <a:latin typeface="Arial (Body)"/>
                <a:ea typeface="ＭＳ Ｐゴシック" charset="0"/>
                <a:sym typeface="Arial"/>
              </a:rPr>
              <a:t> </a:t>
            </a:r>
            <a:r xmlns:a="http://schemas.openxmlformats.org/drawingml/2006/main">
              <a:rPr lang="vi" sz="2200" dirty="0" smtClean="0">
                <a:latin typeface="Arial (Body)"/>
                <a:ea typeface="ＭＳ Ｐゴシック" charset="0"/>
                <a:sym typeface="Arial"/>
              </a:rPr>
              <a:t>C</a:t>
            </a:r>
            <a:r xmlns:a="http://schemas.openxmlformats.org/drawingml/2006/main">
              <a:rPr lang="vi" sz="100" dirty="0" smtClean="0">
                <a:latin typeface="Arial (Body)"/>
                <a:ea typeface="ＭＳ Ｐゴシック" charset="0"/>
                <a:sym typeface="Arial"/>
              </a:rPr>
              <a:t> </a:t>
            </a:r>
            <a:r xmlns:a="http://schemas.openxmlformats.org/drawingml/2006/main">
              <a:rPr lang="vi" sz="2200" dirty="0" smtClean="0">
                <a:latin typeface="Arial (Body)"/>
                <a:ea typeface="ＭＳ Ｐゴシック" charset="0"/>
                <a:sym typeface="Arial"/>
              </a:rPr>
              <a:t>P</a:t>
            </a:r>
            <a:endParaRPr xmlns:a="http://schemas.openxmlformats.org/drawingml/2006/main" lang="en-US" sz="2200" dirty="0">
              <a:latin typeface="Arial (Body)"/>
              <a:ea typeface="ＭＳ Ｐゴシック" charset="0"/>
              <a:sym typeface="Arial"/>
            </a:endParaRPr>
          </a:p>
        </p:txBody>
      </p:sp>
      <p:sp>
        <p:nvSpPr>
          <p:cNvPr id="181252" name="Content Placeholder 3"/>
          <p:cNvSpPr txBox="1">
            <a:spLocks noGrp="1"/>
          </p:cNvSpPr>
          <p:nvPr>
            <p:ph type="body" idx="2"/>
          </p:nvPr>
        </p:nvSpPr>
        <p:spPr>
          <a:xfrm>
            <a:off x="4816929" y="1611086"/>
            <a:ext cx="3869871" cy="3624039"/>
          </a:xfrm>
        </p:spPr>
        <p:txBody>
          <a:bodyPr wrap="square">
            <a:spAutoFit/>
          </a:bodyPr>
          <a:lstStyle/>
          <a:p>
            <a:pPr xmlns:a="http://schemas.openxmlformats.org/drawingml/2006/main" marL="0" indent="0">
              <a:spcBef>
                <a:spcPts val="1500"/>
              </a:spcBef>
              <a:buClr>
                <a:srgbClr val="007FA3"/>
              </a:buClr>
              <a:buNone/>
            </a:pPr>
            <a:r xmlns:a="http://schemas.openxmlformats.org/drawingml/2006/main">
              <a:rPr lang="vi" altLang="en-US" sz="2200" b="1" dirty="0" smtClean="0">
                <a:latin typeface="+mn-lt"/>
                <a:ea typeface="MS PGothic" panose="020B0600070205080204" pitchFamily="34" charset="-128"/>
                <a:cs typeface="Arial" panose="020B0604020202020204" pitchFamily="34" charset="0"/>
              </a:rPr>
              <a:t>tiếp theo:</a:t>
            </a:r>
          </a:p>
          <a:p>
            <a:pPr xmlns:a="http://schemas.openxmlformats.org/drawingml/2006/main">
              <a:spcBef>
                <a:spcPts val="1500"/>
              </a:spcBef>
              <a:buClr>
                <a:srgbClr val="007FA3"/>
              </a:buClr>
              <a:buFontTx/>
              <a:buChar char="•"/>
            </a:pPr>
            <a:r xmlns:a="http://schemas.openxmlformats.org/drawingml/2006/main">
              <a:rPr lang="vi" altLang="en-US" sz="2200" dirty="0" smtClean="0">
                <a:latin typeface="+mn-lt"/>
                <a:ea typeface="MS PGothic" panose="020B0600070205080204" pitchFamily="34" charset="-128"/>
                <a:cs typeface="Arial" panose="020B0604020202020204" pitchFamily="34" charset="0"/>
              </a:rPr>
              <a:t>rời khỏi </a:t>
            </a:r>
            <a:r xmlns:a="http://schemas.openxmlformats.org/drawingml/2006/main">
              <a:rPr lang="vi" altLang="ja-JP" sz="2200" dirty="0" smtClean="0">
                <a:latin typeface="+mn-lt"/>
                <a:ea typeface="MS PGothic" panose="020B0600070205080204" pitchFamily="34" charset="-128"/>
                <a:cs typeface="Arial" panose="020B0604020202020204" pitchFamily="34" charset="0"/>
              </a:rPr>
              <a:t>“cạnh” mạng (các lớp ứng dụng, vận chuyển)</a:t>
            </a:r>
          </a:p>
          <a:p>
            <a:pPr xmlns:a="http://schemas.openxmlformats.org/drawingml/2006/main">
              <a:spcBef>
                <a:spcPts val="1500"/>
              </a:spcBef>
              <a:buClr>
                <a:srgbClr val="007FA3"/>
              </a:buClr>
              <a:buFontTx/>
              <a:buChar char="•"/>
            </a:pPr>
            <a:r xmlns:a="http://schemas.openxmlformats.org/drawingml/2006/main">
              <a:rPr lang="vi" altLang="en-US" sz="2200" dirty="0" smtClean="0">
                <a:latin typeface="+mn-lt"/>
                <a:ea typeface="MS PGothic" panose="020B0600070205080204" pitchFamily="34" charset="-128"/>
                <a:cs typeface="Arial" panose="020B0604020202020204" pitchFamily="34" charset="0"/>
              </a:rPr>
              <a:t>vào mạng </a:t>
            </a:r>
            <a:r xmlns:a="http://schemas.openxmlformats.org/drawingml/2006/main">
              <a:rPr lang="vi" altLang="ja-JP" sz="2200" dirty="0" smtClean="0">
                <a:latin typeface="+mn-lt"/>
                <a:ea typeface="MS PGothic" panose="020B0600070205080204" pitchFamily="34" charset="-128"/>
                <a:cs typeface="Arial" panose="020B0604020202020204" pitchFamily="34" charset="0"/>
              </a:rPr>
              <a:t>“lõi”</a:t>
            </a:r>
          </a:p>
          <a:p>
            <a:pPr xmlns:a="http://schemas.openxmlformats.org/drawingml/2006/main">
              <a:spcBef>
                <a:spcPts val="1500"/>
              </a:spcBef>
              <a:buClr>
                <a:srgbClr val="007FA3"/>
              </a:buClr>
              <a:buFontTx/>
              <a:buChar char="•"/>
            </a:pPr>
            <a:r xmlns:a="http://schemas.openxmlformats.org/drawingml/2006/main">
              <a:rPr lang="vi" altLang="en-US" sz="2200" dirty="0" smtClean="0">
                <a:latin typeface="+mn-lt"/>
                <a:ea typeface="MS PGothic" panose="020B0600070205080204" pitchFamily="34" charset="-128"/>
                <a:cs typeface="Arial" panose="020B0604020202020204" pitchFamily="34" charset="0"/>
              </a:rPr>
              <a:t>hai chương lớp mạng:</a:t>
            </a:r>
          </a:p>
          <a:p>
            <a:pPr xmlns:a="http://schemas.openxmlformats.org/drawingml/2006/main" marL="741363" lvl="1" indent="-284163">
              <a:spcBef>
                <a:spcPts val="600"/>
              </a:spcBef>
              <a:buClr>
                <a:srgbClr val="007FA3"/>
              </a:buClr>
              <a:buFontTx/>
              <a:buChar char="–"/>
            </a:pPr>
            <a:r xmlns:a="http://schemas.openxmlformats.org/drawingml/2006/main">
              <a:rPr lang="vi" altLang="en-US" sz="2200" dirty="0" smtClean="0">
                <a:latin typeface="+mn-lt"/>
                <a:ea typeface="MS PGothic" panose="020B0600070205080204" pitchFamily="34" charset="-128"/>
                <a:cs typeface="Arial" panose="020B0604020202020204" pitchFamily="34" charset="0"/>
              </a:rPr>
              <a:t>mặt phẳng dữ liệu</a:t>
            </a:r>
          </a:p>
          <a:p>
            <a:pPr xmlns:a="http://schemas.openxmlformats.org/drawingml/2006/main" marL="741363" lvl="1" indent="-284163">
              <a:spcBef>
                <a:spcPts val="600"/>
              </a:spcBef>
              <a:buClr>
                <a:srgbClr val="007FA3"/>
              </a:buClr>
              <a:buFontTx/>
              <a:buChar char="–"/>
            </a:pPr>
            <a:r xmlns:a="http://schemas.openxmlformats.org/drawingml/2006/main">
              <a:rPr lang="vi" altLang="en-US" sz="2200" dirty="0" smtClean="0">
                <a:latin typeface="+mn-lt"/>
                <a:ea typeface="MS PGothic" panose="020B0600070205080204" pitchFamily="34" charset="-128"/>
                <a:cs typeface="Arial" panose="020B0604020202020204" pitchFamily="34" charset="0"/>
              </a:rPr>
              <a:t>máy bay điều khiển</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txBox="1">
            <a:spLocks noGrp="1"/>
          </p:cNvSpPr>
          <p:nvPr>
            <p:ph type="title"/>
          </p:nvPr>
        </p:nvSpPr>
        <p:spPr>
          <a:xfrm>
            <a:off x="457200" y="604838"/>
            <a:ext cx="8229600" cy="708025"/>
          </a:xfrm>
        </p:spPr>
        <p:txBody>
          <a:bodyPr>
            <a:spAutoFit/>
          </a:bodyPr>
          <a:lstStyle/>
          <a:p>
            <a:pPr xmlns:a="http://schemas.openxmlformats.org/drawingml/2006/main" eaLnBrk="1" hangingPunct="1">
              <a:spcBef>
                <a:spcPct val="0"/>
              </a:spcBef>
              <a:buFont typeface="Times New Roman" panose="02020603050405020304" pitchFamily="18" charset="0"/>
              <a:buNone/>
            </a:pPr>
            <a:r xmlns:a="http://schemas.openxmlformats.org/drawingml/2006/main">
              <a:rPr lang="vi" altLang="en-US" dirty="0" smtClean="0">
                <a:latin typeface="Times New Roman" panose="02020603050405020304" pitchFamily="18" charset="0"/>
                <a:cs typeface="Times New Roman" panose="02020603050405020304" pitchFamily="18" charset="0"/>
                <a:sym typeface="Times New Roman" panose="02020603050405020304" pitchFamily="18" charset="0"/>
              </a:rPr>
              <a:t>bản quyền</a:t>
            </a:r>
          </a:p>
        </p:txBody>
      </p:sp>
      <p:pic>
        <p:nvPicPr>
          <p:cNvPr id="184323"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425" y="2309813"/>
            <a:ext cx="74231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Demux hướng kết nối</a:t>
            </a:r>
            <a:endParaRPr xmlns:a="http://schemas.openxmlformats.org/drawingml/2006/main" lang="en-US" sz="2000" b="0" dirty="0">
              <a:latin typeface="Times New Roman" panose="02020603050405020304" pitchFamily="18" charset="0"/>
              <a:ea typeface="ＭＳ Ｐゴシック" charset="0"/>
              <a:cs typeface="+mj-cs"/>
            </a:endParaRPr>
          </a:p>
        </p:txBody>
      </p:sp>
      <p:sp>
        <p:nvSpPr>
          <p:cNvPr id="4" name="Content Placeholder 3"/>
          <p:cNvSpPr>
            <a:spLocks noGrp="1"/>
          </p:cNvSpPr>
          <p:nvPr>
            <p:ph type="body" idx="1"/>
          </p:nvPr>
        </p:nvSpPr>
        <p:spPr>
          <a:xfrm>
            <a:off x="457200" y="1600200"/>
            <a:ext cx="8229600" cy="4608513"/>
          </a:xfrm>
        </p:spPr>
        <p:txBody>
          <a:bodyPr>
            <a:spAutoFit/>
          </a:bodyPr>
          <a:lstStyle/>
          <a:p>
            <a:pPr xmlns:a="http://schemas.openxmlformats.org/drawingml/2006/main" marL="255651" indent="-255651">
              <a:defRPr/>
            </a:pPr>
            <a:r xmlns:a="http://schemas.openxmlformats.org/drawingml/2006/main">
              <a:rPr lang="vi" sz="2000" dirty="0" smtClean="0">
                <a:latin typeface="Arial (Body)"/>
                <a:ea typeface="ＭＳ Ｐゴシック" charset="0"/>
                <a:cs typeface="+mn-cs"/>
              </a:rPr>
              <a:t>t</a:t>
            </a:r>
            <a:r xmlns:a="http://schemas.openxmlformats.org/drawingml/2006/main">
              <a:rPr lang="vi" sz="100" dirty="0" smtClean="0">
                <a:latin typeface="Arial (Body)"/>
                <a:ea typeface="ＭＳ Ｐゴシック" charset="0"/>
                <a:cs typeface="+mn-cs"/>
              </a:rPr>
              <a:t> </a:t>
            </a:r>
            <a:r xmlns:a="http://schemas.openxmlformats.org/drawingml/2006/main">
              <a:rPr lang="vi" sz="2000" dirty="0" smtClean="0">
                <a:latin typeface="Arial (Body)"/>
                <a:ea typeface="ＭＳ Ｐゴシック" charset="0"/>
                <a:cs typeface="+mn-cs"/>
              </a:rPr>
              <a:t>C</a:t>
            </a:r>
            <a:r xmlns:a="http://schemas.openxmlformats.org/drawingml/2006/main">
              <a:rPr lang="vi" sz="100" dirty="0" smtClean="0">
                <a:latin typeface="Arial (Body)"/>
                <a:ea typeface="ＭＳ Ｐゴシック" charset="0"/>
                <a:cs typeface="+mn-cs"/>
              </a:rPr>
              <a:t> </a:t>
            </a:r>
            <a:r xmlns:a="http://schemas.openxmlformats.org/drawingml/2006/main">
              <a:rPr lang="vi" sz="2000" dirty="0" smtClean="0">
                <a:latin typeface="Arial (Body)"/>
                <a:ea typeface="ＭＳ Ｐゴシック" charset="0"/>
                <a:cs typeface="+mn-cs"/>
              </a:rPr>
              <a:t>Ổ cắm P </a:t>
            </a:r>
            <a:r xmlns:a="http://schemas.openxmlformats.org/drawingml/2006/main">
              <a:rPr lang="vi" sz="2000" dirty="0">
                <a:latin typeface="Arial (Body)"/>
                <a:ea typeface="ＭＳ Ｐゴシック" charset="0"/>
                <a:cs typeface="+mn-cs"/>
              </a:rPr>
              <a:t>được xác định bởi </a:t>
            </a:r>
            <a:r xmlns:a="http://schemas.openxmlformats.org/drawingml/2006/main">
              <a:rPr lang="vi" sz="2000" dirty="0" smtClean="0">
                <a:latin typeface="Arial (Body)"/>
                <a:ea typeface="ＭＳ Ｐゴシック" charset="0"/>
                <a:cs typeface="+mn-cs"/>
              </a:rPr>
              <a:t>4-tuple:</a:t>
            </a:r>
            <a:endParaRPr xmlns:a="http://schemas.openxmlformats.org/drawingml/2006/main" lang="en-US" sz="2000" dirty="0">
              <a:latin typeface="Arial (Body)"/>
              <a:ea typeface="ＭＳ Ｐゴシック" charset="0"/>
              <a:cs typeface="+mn-cs"/>
            </a:endParaRPr>
          </a:p>
          <a:p>
            <a:pPr xmlns:a="http://schemas.openxmlformats.org/drawingml/2006/main" marL="741553" lvl="1" indent="-284353">
              <a:buFont typeface="Arial" panose="020B0604020202020204" pitchFamily="34" charset="0"/>
              <a:buChar char="–"/>
              <a:defRPr/>
            </a:pPr>
            <a:r xmlns:a="http://schemas.openxmlformats.org/drawingml/2006/main">
              <a:rPr lang="vi" sz="2000" b="1" dirty="0">
                <a:latin typeface="Arial (Body)"/>
                <a:ea typeface="ＭＳ Ｐゴシック" charset="0"/>
              </a:rPr>
              <a:t>nguồn </a:t>
            </a:r>
            <a:r xmlns:a="http://schemas.openxmlformats.org/drawingml/2006/main">
              <a:rPr lang="vi" sz="2000" b="1" dirty="0" smtClean="0">
                <a:latin typeface="Arial (Body)"/>
                <a:ea typeface="ＭＳ Ｐゴシック" charset="0"/>
              </a:rPr>
              <a:t>tôi</a:t>
            </a:r>
            <a:r xmlns:a="http://schemas.openxmlformats.org/drawingml/2006/main">
              <a:rPr lang="vi" sz="100" b="1" dirty="0" smtClean="0">
                <a:latin typeface="Arial (Body)"/>
                <a:ea typeface="ＭＳ Ｐゴシック" charset="0"/>
              </a:rPr>
              <a:t> </a:t>
            </a:r>
            <a:r xmlns:a="http://schemas.openxmlformats.org/drawingml/2006/main">
              <a:rPr lang="vi" sz="2000" b="1" dirty="0" smtClean="0">
                <a:latin typeface="Arial (Body)"/>
                <a:ea typeface="ＭＳ Ｐゴシック" charset="0"/>
              </a:rPr>
              <a:t>địa chỉ p</a:t>
            </a:r>
            <a:endParaRPr xmlns:a="http://schemas.openxmlformats.org/drawingml/2006/main" lang="en-US" sz="2000" b="1" dirty="0">
              <a:latin typeface="Arial (Body)"/>
              <a:ea typeface="ＭＳ Ｐゴシック" charset="0"/>
            </a:endParaRPr>
          </a:p>
          <a:p>
            <a:pPr xmlns:a="http://schemas.openxmlformats.org/drawingml/2006/main" marL="741553" lvl="1" indent="-284353">
              <a:buFont typeface="Arial" panose="020B0604020202020204" pitchFamily="34" charset="0"/>
              <a:buChar char="–"/>
              <a:defRPr/>
            </a:pPr>
            <a:r xmlns:a="http://schemas.openxmlformats.org/drawingml/2006/main">
              <a:rPr lang="vi" sz="2000" b="1" dirty="0">
                <a:latin typeface="Arial (Body)"/>
                <a:ea typeface="ＭＳ Ｐゴシック" charset="0"/>
              </a:rPr>
              <a:t>số cổng nguồn</a:t>
            </a:r>
          </a:p>
          <a:p>
            <a:pPr xmlns:a="http://schemas.openxmlformats.org/drawingml/2006/main" marL="741553" lvl="1" indent="-284353">
              <a:buFont typeface="Arial" panose="020B0604020202020204" pitchFamily="34" charset="0"/>
              <a:buChar char="–"/>
              <a:defRPr/>
            </a:pPr>
            <a:r xmlns:a="http://schemas.openxmlformats.org/drawingml/2006/main">
              <a:rPr lang="vi" sz="2000" b="1" dirty="0">
                <a:latin typeface="Arial (Body)"/>
                <a:ea typeface="ＭＳ Ｐゴシック" charset="0"/>
              </a:rPr>
              <a:t>định mệnh </a:t>
            </a:r>
            <a:r xmlns:a="http://schemas.openxmlformats.org/drawingml/2006/main">
              <a:rPr lang="vi" sz="2000" b="1" dirty="0" smtClean="0">
                <a:latin typeface="Arial (Body)"/>
                <a:ea typeface="ＭＳ Ｐゴシック" charset="0"/>
              </a:rPr>
              <a:t>tôi</a:t>
            </a:r>
            <a:r xmlns:a="http://schemas.openxmlformats.org/drawingml/2006/main">
              <a:rPr lang="vi" sz="100" b="1" dirty="0" smtClean="0">
                <a:latin typeface="Arial (Body)"/>
                <a:ea typeface="ＭＳ Ｐゴシック" charset="0"/>
              </a:rPr>
              <a:t> </a:t>
            </a:r>
            <a:r xmlns:a="http://schemas.openxmlformats.org/drawingml/2006/main">
              <a:rPr lang="vi" sz="2000" b="1" dirty="0" smtClean="0">
                <a:latin typeface="Arial (Body)"/>
                <a:ea typeface="ＭＳ Ｐゴシック" charset="0"/>
              </a:rPr>
              <a:t>địa chỉ p</a:t>
            </a:r>
            <a:endParaRPr xmlns:a="http://schemas.openxmlformats.org/drawingml/2006/main" lang="en-US" sz="2000" b="1" dirty="0">
              <a:latin typeface="Arial (Body)"/>
              <a:ea typeface="ＭＳ Ｐゴシック" charset="0"/>
            </a:endParaRPr>
          </a:p>
          <a:p>
            <a:pPr xmlns:a="http://schemas.openxmlformats.org/drawingml/2006/main" marL="741553" lvl="1" indent="-284353">
              <a:buFont typeface="Arial" panose="020B0604020202020204" pitchFamily="34" charset="0"/>
              <a:buChar char="–"/>
              <a:defRPr/>
            </a:pPr>
            <a:r xmlns:a="http://schemas.openxmlformats.org/drawingml/2006/main">
              <a:rPr lang="vi" sz="2000" b="1" dirty="0">
                <a:latin typeface="Arial (Body)"/>
                <a:ea typeface="ＭＳ Ｐゴシック" charset="0"/>
              </a:rPr>
              <a:t>số cổng đích</a:t>
            </a:r>
          </a:p>
          <a:p>
            <a:pPr xmlns:a="http://schemas.openxmlformats.org/drawingml/2006/main" marL="255651" indent="-255651">
              <a:defRPr/>
            </a:pPr>
            <a:r xmlns:a="http://schemas.openxmlformats.org/drawingml/2006/main">
              <a:rPr lang="vi" sz="2000" dirty="0">
                <a:latin typeface="Arial (Body)"/>
                <a:ea typeface="ＭＳ Ｐゴシック" charset="0"/>
                <a:cs typeface="+mn-cs"/>
              </a:rPr>
              <a:t>demux: bộ thu sử dụng tất cả bốn giá trị để hướng phân đoạn đến </a:t>
            </a:r>
            <a:r xmlns:a="http://schemas.openxmlformats.org/drawingml/2006/main">
              <a:rPr lang="vi" sz="2000" dirty="0" smtClean="0">
                <a:latin typeface="Arial (Body)"/>
                <a:ea typeface="ＭＳ Ｐゴシック" charset="0"/>
                <a:cs typeface="+mn-cs"/>
              </a:rPr>
              <a:t>ổ cắm thích hợp</a:t>
            </a:r>
          </a:p>
          <a:p>
            <a:pPr xmlns:a="http://schemas.openxmlformats.org/drawingml/2006/main" marL="255651" indent="-255651">
              <a:defRPr/>
            </a:pPr>
            <a:r xmlns:a="http://schemas.openxmlformats.org/drawingml/2006/main">
              <a:rPr lang="vi" sz="2000" dirty="0">
                <a:latin typeface="Arial (Body)"/>
                <a:ea typeface="ＭＳ Ｐゴシック" charset="0"/>
              </a:rPr>
              <a:t>máy chủ lưu trữ có thể hỗ trợ nhiều T đồng thời</a:t>
            </a:r>
            <a:r xmlns:a="http://schemas.openxmlformats.org/drawingml/2006/main">
              <a:rPr lang="vi" sz="100" dirty="0">
                <a:latin typeface="Arial (Body)"/>
                <a:ea typeface="ＭＳ Ｐゴシック" charset="0"/>
              </a:rPr>
              <a:t> </a:t>
            </a:r>
            <a:r xmlns:a="http://schemas.openxmlformats.org/drawingml/2006/main">
              <a:rPr lang="vi" sz="2000" dirty="0">
                <a:latin typeface="Arial (Body)"/>
                <a:ea typeface="ＭＳ Ｐゴシック" charset="0"/>
              </a:rPr>
              <a:t>C</a:t>
            </a:r>
            <a:r xmlns:a="http://schemas.openxmlformats.org/drawingml/2006/main">
              <a:rPr lang="vi" sz="100" dirty="0">
                <a:latin typeface="Arial (Body)"/>
                <a:ea typeface="ＭＳ Ｐゴシック" charset="0"/>
              </a:rPr>
              <a:t> </a:t>
            </a:r>
            <a:r xmlns:a="http://schemas.openxmlformats.org/drawingml/2006/main">
              <a:rPr lang="vi" sz="2000" dirty="0">
                <a:latin typeface="Arial (Body)"/>
                <a:ea typeface="ＭＳ Ｐゴシック" charset="0"/>
              </a:rPr>
              <a:t>Ổ cắm P:</a:t>
            </a:r>
          </a:p>
          <a:p>
            <a:pPr xmlns:a="http://schemas.openxmlformats.org/drawingml/2006/main" marL="741553" lvl="1" indent="-284353">
              <a:buFont typeface="Arial" panose="020B0604020202020204" pitchFamily="34" charset="0"/>
              <a:buChar char="–"/>
              <a:defRPr/>
            </a:pPr>
            <a:r xmlns:a="http://schemas.openxmlformats.org/drawingml/2006/main">
              <a:rPr lang="vi" sz="2000" dirty="0">
                <a:latin typeface="Arial (Body)"/>
                <a:ea typeface="ＭＳ Ｐゴシック" charset="0"/>
              </a:rPr>
              <a:t>mỗi ổ cắm được xác định bởi </a:t>
            </a:r>
            <a:r xmlns:a="http://schemas.openxmlformats.org/drawingml/2006/main">
              <a:rPr lang="vi" sz="2000" dirty="0" smtClean="0">
                <a:latin typeface="Arial (Body)"/>
                <a:ea typeface="ＭＳ Ｐゴシック" charset="0"/>
              </a:rPr>
              <a:t>4-tuple của chính nó</a:t>
            </a:r>
          </a:p>
          <a:p>
            <a:pPr xmlns:a="http://schemas.openxmlformats.org/drawingml/2006/main" marL="255651" indent="-255651">
              <a:defRPr/>
            </a:pPr>
            <a:r xmlns:a="http://schemas.openxmlformats.org/drawingml/2006/main">
              <a:rPr lang="vi" sz="2000" dirty="0">
                <a:latin typeface="Arial (Body)"/>
                <a:ea typeface="ＭＳ Ｐゴシック" charset="0"/>
              </a:rPr>
              <a:t>máy chủ web có ổ cắm khác nhau cho mỗi máy khách kết nối</a:t>
            </a:r>
          </a:p>
          <a:p>
            <a:pPr xmlns:a="http://schemas.openxmlformats.org/drawingml/2006/main" marL="741553" lvl="1" indent="-284353">
              <a:buFont typeface="Arial" panose="020B0604020202020204" pitchFamily="34" charset="0"/>
              <a:buChar char="–"/>
              <a:defRPr/>
            </a:pPr>
            <a:r xmlns:a="http://schemas.openxmlformats.org/drawingml/2006/main">
              <a:rPr lang="vi" sz="2000" dirty="0">
                <a:latin typeface="Arial (Body)"/>
                <a:ea typeface="ＭＳ Ｐゴシック" charset="0"/>
              </a:rPr>
              <a:t>không bền H</a:t>
            </a:r>
            <a:r xmlns:a="http://schemas.openxmlformats.org/drawingml/2006/main">
              <a:rPr lang="vi" sz="100" dirty="0">
                <a:latin typeface="Arial (Body)"/>
                <a:ea typeface="ＭＳ Ｐゴシック" charset="0"/>
              </a:rPr>
              <a:t> </a:t>
            </a:r>
            <a:r xmlns:a="http://schemas.openxmlformats.org/drawingml/2006/main">
              <a:rPr lang="vi" sz="2000" dirty="0">
                <a:latin typeface="Arial (Body)"/>
                <a:ea typeface="ＭＳ Ｐゴシック" charset="0"/>
              </a:rPr>
              <a:t>t</a:t>
            </a:r>
            <a:r xmlns:a="http://schemas.openxmlformats.org/drawingml/2006/main">
              <a:rPr lang="vi" sz="100" dirty="0">
                <a:latin typeface="Arial (Body)"/>
                <a:ea typeface="ＭＳ Ｐゴシック" charset="0"/>
              </a:rPr>
              <a:t> </a:t>
            </a:r>
            <a:r xmlns:a="http://schemas.openxmlformats.org/drawingml/2006/main">
              <a:rPr lang="vi" sz="2000" dirty="0">
                <a:latin typeface="Arial (Body)"/>
                <a:ea typeface="ＭＳ Ｐゴシック" charset="0"/>
              </a:rPr>
              <a:t>t</a:t>
            </a:r>
            <a:r xmlns:a="http://schemas.openxmlformats.org/drawingml/2006/main">
              <a:rPr lang="vi" sz="100" dirty="0">
                <a:latin typeface="Arial (Body)"/>
                <a:ea typeface="ＭＳ Ｐゴシック" charset="0"/>
              </a:rPr>
              <a:t> </a:t>
            </a:r>
            <a:r xmlns:a="http://schemas.openxmlformats.org/drawingml/2006/main">
              <a:rPr lang="vi" sz="2000" dirty="0">
                <a:latin typeface="Arial (Body)"/>
                <a:ea typeface="ＭＳ Ｐゴシック" charset="0"/>
              </a:rPr>
              <a:t>P sẽ có ổ cắm khác nhau cho mỗi </a:t>
            </a:r>
            <a:r xmlns:a="http://schemas.openxmlformats.org/drawingml/2006/main">
              <a:rPr lang="vi" sz="2000" dirty="0" smtClean="0">
                <a:latin typeface="Arial (Body)"/>
                <a:ea typeface="ＭＳ Ｐゴシック" charset="0"/>
              </a:rPr>
              <a:t>yêu cầu</a:t>
            </a:r>
            <a:endParaRPr xmlns:a="http://schemas.openxmlformats.org/drawingml/2006/main" lang="en-US" sz="2000" dirty="0">
              <a:latin typeface="Arial (Body)"/>
              <a:ea typeface="ＭＳ Ｐゴシック"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txBox="1">
            <a:spLocks noGrp="1"/>
          </p:cNvSpPr>
          <p:nvPr>
            <p:ph type="title"/>
          </p:nvPr>
        </p:nvSpPr>
        <p:spPr>
          <a:xfrm>
            <a:off x="457199" y="215900"/>
            <a:ext cx="8421329" cy="1096963"/>
          </a:xfrm>
        </p:spPr>
        <p:txBody>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Demux hướng kết nối: Ví dụ </a:t>
            </a:r>
            <a:r xmlns:a="http://schemas.openxmlformats.org/drawingml/2006/main">
              <a:rPr lang="vi" altLang="en-US" sz="2000" b="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(1 trên 2)</a:t>
            </a:r>
            <a:endParaRPr xmlns:a="http://schemas.openxmlformats.org/drawingml/2006/main" lang="en-US" altLang="en-US" b="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pic>
        <p:nvPicPr>
          <p:cNvPr id="59395" name="Picture 3" descr="A diagram of 3 segments, all destined to I P address, B, destination port, 80, are demultiplexed to different sockets. The diagram has 3 linked tables of 5 rows each. From top to bottom they are, application, transport, network, link, physical. 2 tables are for P C’s and 1 is for a server. Each arrow going to and from each table has a source and destination port number. Server table. Server, I P. Address, B. In row 1, application, there are 3 process, P 4, P 5, P 6. There is a socket below each process, on the line between rows 1 and 2. From the socket below P 4, a double ended arrow points to a socket of a P C table. Source IP, port, B, 80. Destination I P, port, A, 9 1 5 7. P C table 1. Host, I P. Address, A. In row 1 of the P C table, there is a process, P 3, with a socket below. From this socket, the double ended arrow points back to the P 4 socket of the server table. Source I P, port, A, 9 1 5 7. Destination I P, port, B, 80. From the socket below P 5 in the server table, a double ended arrow points to a socket in P C table 2. Source I P, port, C, 9 1 5 7. Destination I P, port, B, 80. P C table 2. Host, I P. Address, C. In row 1 of the P C table, there are 2 process, P 2 and P 3, and a socket below each. The double ended arrow from the server socket below P 5, points to the socket below P 3. From the socket below P 2, a double ended arrow points to the server table, the socket below P 6. Source I P, port, C, 5 7 7 5. Destination I P, port, B, 8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328" y="1765802"/>
            <a:ext cx="7661344" cy="4277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txBox="1">
            <a:spLocks noGrp="1"/>
          </p:cNvSpPr>
          <p:nvPr>
            <p:ph type="title"/>
          </p:nvPr>
        </p:nvSpPr>
        <p:spPr>
          <a:xfrm>
            <a:off x="457199" y="215900"/>
            <a:ext cx="8436077" cy="1096963"/>
          </a:xfrm>
        </p:spPr>
        <p:txBody>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Demux hướng kết nối: Ví dụ </a:t>
            </a:r>
            <a:r xmlns:a="http://schemas.openxmlformats.org/drawingml/2006/main">
              <a:rPr lang="vi" altLang="en-US" sz="2000" b="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(2 trên 2)</a:t>
            </a:r>
            <a:endParaRPr xmlns:a="http://schemas.openxmlformats.org/drawingml/2006/main" lang="en-US"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pic>
        <p:nvPicPr>
          <p:cNvPr id="60419" name="Picture 2" descr="A diagram of has 3 linked tables of 5 rows each. From top to bottom they are, application, transport, network, link, physical. 2 tables are for P C’s and 1 is for a server. Each arrow going to and from each table has a source and destination port number. Server table. Server, I P. Address, B. In row 1, application, there is 1 large process, P 4. This is the threaded server. There are 3 socket below the process, aligned side by side on the line between rows 1 and 2. From the left socket, a double ended arrow points to the socket of a P C table. Source IP, port, B, 80. Destination I P, port, A, 9 1 5 7. P C table 1. Host, I P. Address, A. In row 1 of the P C table, there is a process, P 3, with a socket below. From this socket, the double ended arrow points back to the left socket of the server table. Source I P, port, A, 9 1 5 7. Destination I P, port, B, 80. From the middle socket in the server table, a double ended arrow points to a socket in P C table 2. Source I P, port, C, 9 1 5 7. Destination I P, port, B, 80. P C table 2. Host, I P. Address, C. In row 1 of the P C table, there are 2 process, P 2 and P 3, and a socket below each. The double ended arrow from the middle server socket points to the socket below P 3. From the socket below P 2 in P C table 2, a double ended arrow points to the server table, the right socket3. Source I P, port, C, 5 7 7 5. Destination I P, port, B, 8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4778" y="1844352"/>
            <a:ext cx="7660917" cy="426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xmlns:a="http://schemas.openxmlformats.org/drawingml/2006/main">
              <a:spcBef>
                <a:spcPct val="0"/>
              </a:spcBef>
            </a:pPr>
            <a:r xmlns:a="http://schemas.openxmlformats.org/drawingml/2006/main">
              <a:rPr lang="vi" altLang="en-US" dirty="0" smtClean="0">
                <a:ea typeface="ＭＳ Ｐゴシック" charset="-128"/>
              </a:rPr>
              <a:t>Mục tiêu </a:t>
            </a:r>
            <a:r xmlns:a="http://schemas.openxmlformats.org/drawingml/2006/main">
              <a:rPr lang="vi" altLang="en-US" dirty="0">
                <a:ea typeface="ＭＳ Ｐゴシック" charset="-128"/>
              </a:rPr>
              <a:t>học tập </a:t>
            </a:r>
            <a:r xmlns:a="http://schemas.openxmlformats.org/drawingml/2006/main">
              <a:rPr lang="vi" altLang="en-US" sz="2000" b="0" dirty="0" smtClean="0">
                <a:ea typeface="ＭＳ Ｐゴシック" charset="-128"/>
              </a:rPr>
              <a:t>(3 trên 10)</a:t>
            </a:r>
            <a:endParaRPr xmlns:a="http://schemas.openxmlformats.org/drawingml/2006/main"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3.1 </a:t>
            </a:r>
            <a:r xmlns:a="http://schemas.openxmlformats.org/drawingml/2006/main">
              <a:rPr lang="vi" sz="1800" dirty="0">
                <a:solidFill>
                  <a:schemeClr val="tx1"/>
                </a:solidFill>
                <a:latin typeface="+mn-lt"/>
              </a:rPr>
              <a:t>dịch vụ tầng vận chuyển</a:t>
            </a:r>
          </a:p>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3.2 </a:t>
            </a:r>
            <a:r xmlns:a="http://schemas.openxmlformats.org/drawingml/2006/main">
              <a:rPr lang="vi" sz="1800" dirty="0">
                <a:solidFill>
                  <a:schemeClr val="tx1"/>
                </a:solidFill>
                <a:latin typeface="+mn-lt"/>
              </a:rPr>
              <a:t>ghép kênh và tách kênh</a:t>
            </a:r>
          </a:p>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3.3</a:t>
            </a:r>
            <a:r xmlns:a="http://schemas.openxmlformats.org/drawingml/2006/main">
              <a:rPr lang="vi" sz="1800" dirty="0">
                <a:solidFill>
                  <a:schemeClr val="tx1"/>
                </a:solidFill>
                <a:latin typeface="+mn-lt"/>
              </a:rPr>
              <a:t> </a:t>
            </a:r>
            <a:r xmlns:a="http://schemas.openxmlformats.org/drawingml/2006/main">
              <a:rPr lang="vi" sz="1800" b="1" dirty="0">
                <a:solidFill>
                  <a:schemeClr val="tx1"/>
                </a:solidFill>
                <a:latin typeface="+mn-lt"/>
              </a:rPr>
              <a:t>vận chuyển không kết nối </a:t>
            </a:r>
            <a:r xmlns:a="http://schemas.openxmlformats.org/drawingml/2006/main">
              <a:rPr lang="vi" sz="1800" b="1" dirty="0" smtClean="0">
                <a:solidFill>
                  <a:schemeClr val="tx1"/>
                </a:solidFill>
                <a:latin typeface="+mn-lt"/>
              </a:rPr>
              <a:t>: U</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Đ.</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P</a:t>
            </a:r>
            <a:endParaRPr xmlns:a="http://schemas.openxmlformats.org/drawingml/2006/main" lang="en-US" sz="1800" b="1" dirty="0">
              <a:solidFill>
                <a:schemeClr val="tx1"/>
              </a:solidFill>
              <a:latin typeface="+mn-lt"/>
            </a:endParaRPr>
          </a:p>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3.4 </a:t>
            </a:r>
            <a:r xmlns:a="http://schemas.openxmlformats.org/drawingml/2006/main">
              <a:rPr lang="vi" sz="1800" dirty="0">
                <a:solidFill>
                  <a:schemeClr val="tx1"/>
                </a:solidFill>
                <a:latin typeface="+mn-lt"/>
              </a:rPr>
              <a:t>nguyên tắc truyền dữ liệu đáng tin </a:t>
            </a:r>
            <a:r xmlns:a="http://schemas.openxmlformats.org/drawingml/2006/main">
              <a:rPr lang="vi" sz="1800" dirty="0" smtClean="0">
                <a:solidFill>
                  <a:schemeClr val="tx1"/>
                </a:solidFill>
                <a:latin typeface="+mn-lt"/>
              </a:rPr>
              <a:t>cậy</a:t>
            </a:r>
          </a:p>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3.5 </a:t>
            </a:r>
            <a:r xmlns:a="http://schemas.openxmlformats.org/drawingml/2006/main">
              <a:rPr lang="vi" sz="1800" dirty="0">
                <a:solidFill>
                  <a:schemeClr val="tx1"/>
                </a:solidFill>
                <a:latin typeface="+mn-lt"/>
              </a:rPr>
              <a:t>vận chuyển hướng kết nối: </a:t>
            </a:r>
            <a:r xmlns:a="http://schemas.openxmlformats.org/drawingml/2006/main">
              <a:rPr lang="vi" sz="1800" dirty="0" smtClean="0">
                <a:solidFill>
                  <a:schemeClr val="tx1"/>
                </a:solidFill>
                <a:latin typeface="+mn-lt"/>
              </a:rPr>
              <a:t>T</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C</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P</a:t>
            </a:r>
            <a:endParaRPr xmlns:a="http://schemas.openxmlformats.org/drawingml/2006/main" lang="en-US" sz="1800" dirty="0">
              <a:solidFill>
                <a:schemeClr val="tx1"/>
              </a:solidFill>
              <a:latin typeface="+mn-lt"/>
            </a:endParaRP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cấu trúc phân đoạn</a:t>
            </a: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truyền dữ liệu đáng tin cậy</a:t>
            </a: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Kiểm soát lưu lượng</a:t>
            </a:r>
          </a:p>
          <a:p>
            <a:pPr xmlns:a="http://schemas.openxmlformats.org/drawingml/2006/main" lvl="1" indent="-285750">
              <a:buFont typeface="Arial" panose="020B0604020202020204" pitchFamily="34" charset="0"/>
              <a:buChar char="–"/>
              <a:defRPr/>
            </a:pPr>
            <a:r xmlns:a="http://schemas.openxmlformats.org/drawingml/2006/main">
              <a:rPr lang="vi" sz="1800" dirty="0" smtClean="0">
                <a:solidFill>
                  <a:schemeClr val="tx1"/>
                </a:solidFill>
                <a:latin typeface="+mn-lt"/>
              </a:rPr>
              <a:t>quản lý </a:t>
            </a:r>
            <a:r xmlns:a="http://schemas.openxmlformats.org/drawingml/2006/main">
              <a:rPr lang="vi" sz="1800" dirty="0">
                <a:solidFill>
                  <a:schemeClr val="tx1"/>
                </a:solidFill>
                <a:latin typeface="+mn-lt"/>
              </a:rPr>
              <a:t>kết nối</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3.6 </a:t>
            </a:r>
            <a:r xmlns:a="http://schemas.openxmlformats.org/drawingml/2006/main">
              <a:rPr lang="vi" sz="1800" dirty="0">
                <a:latin typeface="+mn-lt"/>
              </a:rPr>
              <a:t>nguyên tắc kiểm soát tắc nghẽn</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3,7T </a:t>
            </a:r>
            <a:r xmlns:a="http://schemas.openxmlformats.org/drawingml/2006/main">
              <a:rPr lang="vi" sz="1800" dirty="0">
                <a:latin typeface="+mn-lt"/>
              </a:rPr>
              <a:t>_</a:t>
            </a:r>
            <a:r xmlns:a="http://schemas.openxmlformats.org/drawingml/2006/main">
              <a:rPr lang="vi" sz="100" dirty="0">
                <a:latin typeface="+mn-lt"/>
              </a:rPr>
              <a:t> </a:t>
            </a:r>
            <a:r xmlns:a="http://schemas.openxmlformats.org/drawingml/2006/main">
              <a:rPr lang="vi" sz="1800" dirty="0">
                <a:latin typeface="+mn-lt"/>
              </a:rPr>
              <a:t>C</a:t>
            </a:r>
            <a:r xmlns:a="http://schemas.openxmlformats.org/drawingml/2006/main">
              <a:rPr lang="vi" sz="100" dirty="0">
                <a:latin typeface="+mn-lt"/>
              </a:rPr>
              <a:t> </a:t>
            </a:r>
            <a:r xmlns:a="http://schemas.openxmlformats.org/drawingml/2006/main">
              <a:rPr lang="vi" sz="1800" dirty="0" smtClean="0">
                <a:latin typeface="+mn-lt"/>
              </a:rPr>
              <a:t>Kiểm soát </a:t>
            </a:r>
            <a:endParaRPr xmlns:a="http://schemas.openxmlformats.org/drawingml/2006/main" lang="en-US" sz="1800" dirty="0">
              <a:solidFill>
                <a:schemeClr val="tx1"/>
              </a:solidFill>
              <a:latin typeface="+mn-lt"/>
            </a:endParaRPr>
            <a:r xmlns:a="http://schemas.openxmlformats.org/drawingml/2006/main">
              <a:rPr lang="vi" sz="1800" dirty="0">
                <a:latin typeface="+mn-lt"/>
              </a:rPr>
              <a:t>tắc nghẽn P</a:t>
            </a:r>
          </a:p>
        </p:txBody>
      </p:sp>
    </p:spTree>
    <p:extLst>
      <p:ext uri="{BB962C8B-B14F-4D97-AF65-F5344CB8AC3E}">
        <p14:creationId xmlns:p14="http://schemas.microsoft.com/office/powerpoint/2010/main" val="19116014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bạn</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Đ.</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P: Giao thức gói dữ liệu người dùng [R</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F</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C768]</a:t>
            </a:r>
            <a:endParaRPr xmlns:a="http://schemas.openxmlformats.org/drawingml/2006/main" lang="en-US" b="0" dirty="0">
              <a:latin typeface="Times New Roman" panose="02020603050405020304" pitchFamily="18" charset="0"/>
              <a:ea typeface="ＭＳ Ｐゴシック" charset="0"/>
              <a:cs typeface="+mj-cs"/>
            </a:endParaRPr>
          </a:p>
        </p:txBody>
      </p:sp>
      <p:sp>
        <p:nvSpPr>
          <p:cNvPr id="4" name="Text Placeholder 3"/>
          <p:cNvSpPr>
            <a:spLocks noGrp="1"/>
          </p:cNvSpPr>
          <p:nvPr>
            <p:ph type="body" idx="1"/>
          </p:nvPr>
        </p:nvSpPr>
        <p:spPr>
          <a:xfrm>
            <a:off x="457200" y="1600200"/>
            <a:ext cx="3937819" cy="4756355"/>
          </a:xfrm>
        </p:spPr>
        <p:txBody>
          <a:bodyPr/>
          <a:lstStyle/>
          <a:p>
            <a:pPr xmlns:a="http://schemas.openxmlformats.org/drawingml/2006/main">
              <a:buFontTx/>
              <a:buChar char="•"/>
              <a:defRPr/>
            </a:pPr>
            <a:r xmlns:a="http://schemas.openxmlformats.org/drawingml/2006/main">
              <a:rPr lang="vi" altLang="ja-JP" sz="2000" dirty="0">
                <a:latin typeface="+mn-lt"/>
                <a:ea typeface="ＭＳ Ｐゴシック" charset="-128"/>
                <a:cs typeface="Arial" panose="020B0604020202020204" pitchFamily="34" charset="0"/>
              </a:rPr>
              <a:t>Giao thức vận chuyển Internet “không rườm rà,” “xương trần”</a:t>
            </a:r>
          </a:p>
          <a:p>
            <a:pPr xmlns:a="http://schemas.openxmlformats.org/drawingml/2006/main">
              <a:buFontTx/>
              <a:buChar char="•"/>
              <a:defRPr/>
            </a:pPr>
            <a:r xmlns:a="http://schemas.openxmlformats.org/drawingml/2006/main">
              <a:rPr lang="vi" altLang="ja-JP" sz="2000" dirty="0">
                <a:latin typeface="+mn-lt"/>
                <a:ea typeface="ＭＳ Ｐゴシック" charset="-128"/>
                <a:cs typeface="Arial" panose="020B0604020202020204" pitchFamily="34" charset="0"/>
              </a:rPr>
              <a:t>dịch vụ “nỗ lực tốt nhất”, U</a:t>
            </a:r>
            <a:r xmlns:a="http://schemas.openxmlformats.org/drawingml/2006/main">
              <a:rPr lang="vi" altLang="ja-JP" sz="100" dirty="0">
                <a:latin typeface="+mn-lt"/>
                <a:ea typeface="ＭＳ Ｐゴシック" charset="-128"/>
                <a:cs typeface="Arial" panose="020B0604020202020204" pitchFamily="34" charset="0"/>
              </a:rPr>
              <a:t> </a:t>
            </a:r>
            <a:r xmlns:a="http://schemas.openxmlformats.org/drawingml/2006/main">
              <a:rPr lang="vi" altLang="ja-JP" sz="2000" dirty="0">
                <a:latin typeface="+mn-lt"/>
                <a:ea typeface="ＭＳ Ｐゴシック" charset="-128"/>
                <a:cs typeface="Arial" panose="020B0604020202020204" pitchFamily="34" charset="0"/>
              </a:rPr>
              <a:t>Đ.</a:t>
            </a:r>
            <a:r xmlns:a="http://schemas.openxmlformats.org/drawingml/2006/main">
              <a:rPr lang="vi" altLang="ja-JP" sz="100" dirty="0">
                <a:latin typeface="+mn-lt"/>
                <a:ea typeface="ＭＳ Ｐゴシック" charset="-128"/>
                <a:cs typeface="Arial" panose="020B0604020202020204" pitchFamily="34" charset="0"/>
              </a:rPr>
              <a:t> </a:t>
            </a:r>
            <a:r xmlns:a="http://schemas.openxmlformats.org/drawingml/2006/main">
              <a:rPr lang="vi" altLang="ja-JP" sz="2000" dirty="0">
                <a:latin typeface="+mn-lt"/>
                <a:ea typeface="ＭＳ Ｐゴシック" charset="-128"/>
                <a:cs typeface="Arial" panose="020B0604020202020204" pitchFamily="34" charset="0"/>
              </a:rPr>
              <a:t>Phân đoạn P có thể là:</a:t>
            </a:r>
          </a:p>
          <a:p>
            <a:pPr xmlns:a="http://schemas.openxmlformats.org/drawingml/2006/main" marL="741363" lvl="1" indent="-284163">
              <a:buFontTx/>
              <a:buChar char="–"/>
              <a:defRPr/>
            </a:pPr>
            <a:r xmlns:a="http://schemas.openxmlformats.org/drawingml/2006/main">
              <a:rPr lang="vi" altLang="en-US" sz="2000" dirty="0">
                <a:latin typeface="+mn-lt"/>
                <a:ea typeface="ＭＳ Ｐゴシック" charset="-128"/>
                <a:cs typeface="Arial" panose="020B0604020202020204" pitchFamily="34" charset="0"/>
              </a:rPr>
              <a:t>mất</a:t>
            </a:r>
          </a:p>
          <a:p>
            <a:pPr xmlns:a="http://schemas.openxmlformats.org/drawingml/2006/main" marL="741363" lvl="1" indent="-284163">
              <a:buFontTx/>
              <a:buChar char="–"/>
              <a:defRPr/>
            </a:pPr>
            <a:r xmlns:a="http://schemas.openxmlformats.org/drawingml/2006/main">
              <a:rPr lang="vi" altLang="en-US" sz="2000" dirty="0">
                <a:latin typeface="+mn-lt"/>
                <a:ea typeface="ＭＳ Ｐゴシック" charset="-128"/>
                <a:cs typeface="Arial" panose="020B0604020202020204" pitchFamily="34" charset="0"/>
              </a:rPr>
              <a:t>giao sai thứ tự cho ứng dụng</a:t>
            </a:r>
          </a:p>
          <a:p>
            <a:pPr xmlns:a="http://schemas.openxmlformats.org/drawingml/2006/main">
              <a:buFontTx/>
              <a:buChar char="•"/>
              <a:defRPr/>
            </a:pPr>
            <a:r xmlns:a="http://schemas.openxmlformats.org/drawingml/2006/main">
              <a:rPr lang="vi" altLang="en-US" sz="2000" b="1" dirty="0">
                <a:latin typeface="+mn-lt"/>
                <a:ea typeface="ＭＳ Ｐゴシック" charset="-128"/>
                <a:cs typeface="Arial" panose="020B0604020202020204" pitchFamily="34" charset="0"/>
              </a:rPr>
              <a:t>không kết nối:</a:t>
            </a:r>
          </a:p>
          <a:p>
            <a:pPr xmlns:a="http://schemas.openxmlformats.org/drawingml/2006/main" marL="741363" lvl="1" indent="-284163">
              <a:buFontTx/>
              <a:buChar char="–"/>
              <a:defRPr/>
            </a:pPr>
            <a:r xmlns:a="http://schemas.openxmlformats.org/drawingml/2006/main">
              <a:rPr lang="vi" altLang="en-US" sz="2000" dirty="0">
                <a:latin typeface="+mn-lt"/>
                <a:ea typeface="ＭＳ Ｐゴシック" charset="-128"/>
                <a:cs typeface="Arial" panose="020B0604020202020204" pitchFamily="34" charset="0"/>
              </a:rPr>
              <a:t>không bắt tay giữa U</a:t>
            </a:r>
            <a:r xmlns:a="http://schemas.openxmlformats.org/drawingml/2006/main">
              <a:rPr lang="vi" altLang="en-US" sz="100" dirty="0">
                <a:latin typeface="+mn-lt"/>
                <a:ea typeface="ＭＳ Ｐゴシック" charset="-128"/>
                <a:cs typeface="Arial" panose="020B0604020202020204" pitchFamily="34" charset="0"/>
              </a:rPr>
              <a:t> </a:t>
            </a:r>
            <a:r xmlns:a="http://schemas.openxmlformats.org/drawingml/2006/main">
              <a:rPr lang="vi" altLang="en-US" sz="2000" dirty="0">
                <a:latin typeface="+mn-lt"/>
                <a:ea typeface="ＭＳ Ｐゴシック" charset="-128"/>
                <a:cs typeface="Arial" panose="020B0604020202020204" pitchFamily="34" charset="0"/>
              </a:rPr>
              <a:t>Đ.</a:t>
            </a:r>
            <a:r xmlns:a="http://schemas.openxmlformats.org/drawingml/2006/main">
              <a:rPr lang="vi" altLang="en-US" sz="100" dirty="0">
                <a:latin typeface="+mn-lt"/>
                <a:ea typeface="ＭＳ Ｐゴシック" charset="-128"/>
                <a:cs typeface="Arial" panose="020B0604020202020204" pitchFamily="34" charset="0"/>
              </a:rPr>
              <a:t> </a:t>
            </a:r>
            <a:r xmlns:a="http://schemas.openxmlformats.org/drawingml/2006/main">
              <a:rPr lang="vi" altLang="en-US" sz="2000" dirty="0">
                <a:latin typeface="+mn-lt"/>
                <a:ea typeface="ＭＳ Ｐゴシック" charset="-128"/>
                <a:cs typeface="Arial" panose="020B0604020202020204" pitchFamily="34" charset="0"/>
              </a:rPr>
              <a:t>P người gửi, người nhận</a:t>
            </a:r>
          </a:p>
          <a:p>
            <a:pPr xmlns:a="http://schemas.openxmlformats.org/drawingml/2006/main" marL="741363" lvl="1" indent="-284163">
              <a:buFontTx/>
              <a:buChar char="–"/>
              <a:defRPr/>
            </a:pPr>
            <a:r xmlns:a="http://schemas.openxmlformats.org/drawingml/2006/main">
              <a:rPr lang="vi" altLang="en-US" sz="2000" dirty="0">
                <a:latin typeface="+mn-lt"/>
                <a:ea typeface="ＭＳ Ｐゴシック" charset="-128"/>
                <a:cs typeface="Arial" panose="020B0604020202020204" pitchFamily="34" charset="0"/>
              </a:rPr>
              <a:t>mỗi chữ U</a:t>
            </a:r>
            <a:r xmlns:a="http://schemas.openxmlformats.org/drawingml/2006/main">
              <a:rPr lang="vi" altLang="en-US" sz="100" dirty="0">
                <a:latin typeface="+mn-lt"/>
                <a:ea typeface="ＭＳ Ｐゴシック" charset="-128"/>
                <a:cs typeface="Arial" panose="020B0604020202020204" pitchFamily="34" charset="0"/>
              </a:rPr>
              <a:t> </a:t>
            </a:r>
            <a:r xmlns:a="http://schemas.openxmlformats.org/drawingml/2006/main">
              <a:rPr lang="vi" altLang="en-US" sz="2000" dirty="0">
                <a:latin typeface="+mn-lt"/>
                <a:ea typeface="ＭＳ Ｐゴシック" charset="-128"/>
                <a:cs typeface="Arial" panose="020B0604020202020204" pitchFamily="34" charset="0"/>
              </a:rPr>
              <a:t>Đ.</a:t>
            </a:r>
            <a:r xmlns:a="http://schemas.openxmlformats.org/drawingml/2006/main">
              <a:rPr lang="vi" altLang="en-US" sz="100" dirty="0">
                <a:latin typeface="+mn-lt"/>
                <a:ea typeface="ＭＳ Ｐゴシック" charset="-128"/>
                <a:cs typeface="Arial" panose="020B0604020202020204" pitchFamily="34" charset="0"/>
              </a:rPr>
              <a:t> </a:t>
            </a:r>
            <a:r xmlns:a="http://schemas.openxmlformats.org/drawingml/2006/main">
              <a:rPr lang="vi" altLang="en-US" sz="2000" dirty="0">
                <a:latin typeface="+mn-lt"/>
                <a:ea typeface="ＭＳ Ｐゴシック" charset="-128"/>
                <a:cs typeface="Arial" panose="020B0604020202020204" pitchFamily="34" charset="0"/>
              </a:rPr>
              <a:t>Phân đoạn P được xử lý độc lập với các phân đoạn </a:t>
            </a:r>
            <a:r xmlns:a="http://schemas.openxmlformats.org/drawingml/2006/main">
              <a:rPr lang="vi" altLang="en-US" sz="2000" dirty="0" smtClean="0">
                <a:latin typeface="+mn-lt"/>
                <a:ea typeface="ＭＳ Ｐゴシック" charset="-128"/>
                <a:cs typeface="Arial" panose="020B0604020202020204" pitchFamily="34" charset="0"/>
              </a:rPr>
              <a:t>khác</a:t>
            </a:r>
            <a:endParaRPr xmlns:a="http://schemas.openxmlformats.org/drawingml/2006/main" lang="en-US" altLang="en-US" sz="2000" dirty="0">
              <a:latin typeface="+mn-lt"/>
              <a:ea typeface="ＭＳ Ｐゴシック" charset="-128"/>
              <a:cs typeface="Arial" panose="020B0604020202020204" pitchFamily="34" charset="0"/>
            </a:endParaRPr>
          </a:p>
        </p:txBody>
      </p:sp>
      <p:sp>
        <p:nvSpPr>
          <p:cNvPr id="3" name="Text Placeholder 2"/>
          <p:cNvSpPr>
            <a:spLocks noGrp="1"/>
          </p:cNvSpPr>
          <p:nvPr>
            <p:ph type="body" idx="2"/>
          </p:nvPr>
        </p:nvSpPr>
        <p:spPr>
          <a:xfrm>
            <a:off x="4719485" y="1610032"/>
            <a:ext cx="3967316" cy="4333568"/>
          </a:xfrm>
        </p:spPr>
        <p:txBody>
          <a:bodyPr/>
          <a:lstStyle/>
          <a:p>
            <a:pPr xmlns:a="http://schemas.openxmlformats.org/drawingml/2006/main" marL="255651" indent="-255651">
              <a:defRPr/>
            </a:pPr>
            <a:r xmlns:a="http://schemas.openxmlformats.org/drawingml/2006/main">
              <a:rPr lang="vi" sz="2000" kern="1200" dirty="0">
                <a:latin typeface="Arial (Body)"/>
                <a:ea typeface="ＭＳ Ｐゴシック" charset="0"/>
              </a:rPr>
              <a:t>bạn</a:t>
            </a:r>
            <a:r xmlns:a="http://schemas.openxmlformats.org/drawingml/2006/main">
              <a:rPr lang="vi" sz="100" kern="1200" dirty="0">
                <a:latin typeface="Arial (Body)"/>
                <a:ea typeface="ＭＳ Ｐゴシック" charset="0"/>
              </a:rPr>
              <a:t> </a:t>
            </a:r>
            <a:r xmlns:a="http://schemas.openxmlformats.org/drawingml/2006/main">
              <a:rPr lang="vi" sz="2000" kern="1200" dirty="0">
                <a:latin typeface="Arial (Body)"/>
                <a:ea typeface="ＭＳ Ｐゴシック" charset="0"/>
              </a:rPr>
              <a:t>Đ.</a:t>
            </a:r>
            <a:r xmlns:a="http://schemas.openxmlformats.org/drawingml/2006/main">
              <a:rPr lang="vi" sz="100" kern="1200" dirty="0">
                <a:latin typeface="Arial (Body)"/>
                <a:ea typeface="ＭＳ Ｐゴシック" charset="0"/>
              </a:rPr>
              <a:t> </a:t>
            </a:r>
            <a:r xmlns:a="http://schemas.openxmlformats.org/drawingml/2006/main">
              <a:rPr lang="vi" sz="2000" kern="1200" dirty="0">
                <a:latin typeface="Arial (Body)"/>
                <a:ea typeface="ＭＳ Ｐゴシック" charset="0"/>
              </a:rPr>
              <a:t>P sử dụng:</a:t>
            </a:r>
          </a:p>
          <a:p>
            <a:pPr xmlns:a="http://schemas.openxmlformats.org/drawingml/2006/main" marL="741553" lvl="1" indent="-284353">
              <a:buFont typeface="Arial" panose="020B0604020202020204" pitchFamily="34" charset="0"/>
              <a:buChar char="–"/>
              <a:defRPr/>
            </a:pPr>
            <a:r xmlns:a="http://schemas.openxmlformats.org/drawingml/2006/main">
              <a:rPr lang="vi" sz="2000" kern="1200" dirty="0">
                <a:latin typeface="Arial (Body)"/>
                <a:ea typeface="ＭＳ Ｐゴシック" charset="0"/>
              </a:rPr>
              <a:t>phát trực tuyến các ứng dụng đa phương tiện (chịu mất mát, nhạy cảm với tốc độ)</a:t>
            </a:r>
          </a:p>
          <a:p>
            <a:pPr xmlns:a="http://schemas.openxmlformats.org/drawingml/2006/main" marL="741553" lvl="1" indent="-284353">
              <a:buFont typeface="Arial" panose="020B0604020202020204" pitchFamily="34" charset="0"/>
              <a:buChar char="–"/>
              <a:defRPr/>
            </a:pPr>
            <a:r xmlns:a="http://schemas.openxmlformats.org/drawingml/2006/main">
              <a:rPr lang="vi" sz="2000" kern="1200" dirty="0">
                <a:latin typeface="Arial (Body)"/>
                <a:ea typeface="ＭＳ Ｐゴシック" charset="0"/>
              </a:rPr>
              <a:t>Đ.</a:t>
            </a:r>
            <a:r xmlns:a="http://schemas.openxmlformats.org/drawingml/2006/main">
              <a:rPr lang="vi" sz="100" kern="1200" dirty="0">
                <a:latin typeface="Arial (Body)"/>
                <a:ea typeface="ＭＳ Ｐゴシック" charset="0"/>
              </a:rPr>
              <a:t> </a:t>
            </a:r>
            <a:r xmlns:a="http://schemas.openxmlformats.org/drawingml/2006/main">
              <a:rPr lang="vi" sz="2000" kern="1200" dirty="0">
                <a:latin typeface="Arial (Body)"/>
                <a:ea typeface="ＭＳ Ｐゴシック" charset="0"/>
              </a:rPr>
              <a:t>N</a:t>
            </a:r>
            <a:r xmlns:a="http://schemas.openxmlformats.org/drawingml/2006/main">
              <a:rPr lang="vi" sz="100" kern="1200" dirty="0">
                <a:latin typeface="Arial (Body)"/>
                <a:ea typeface="ＭＳ Ｐゴシック" charset="0"/>
              </a:rPr>
              <a:t> </a:t>
            </a:r>
            <a:r xmlns:a="http://schemas.openxmlformats.org/drawingml/2006/main">
              <a:rPr lang="vi" sz="2000" kern="1200" dirty="0">
                <a:latin typeface="Arial (Body)"/>
                <a:ea typeface="ＭＳ Ｐゴシック" charset="0"/>
              </a:rPr>
              <a:t>S</a:t>
            </a:r>
          </a:p>
          <a:p>
            <a:pPr xmlns:a="http://schemas.openxmlformats.org/drawingml/2006/main" marL="741553" lvl="1" indent="-284353">
              <a:buFont typeface="Arial" panose="020B0604020202020204" pitchFamily="34" charset="0"/>
              <a:buChar char="–"/>
              <a:defRPr/>
            </a:pPr>
            <a:r xmlns:a="http://schemas.openxmlformats.org/drawingml/2006/main">
              <a:rPr lang="vi" sz="2000" kern="1200" dirty="0">
                <a:latin typeface="Arial (Body)"/>
                <a:ea typeface="ＭＳ Ｐゴシック" charset="0"/>
              </a:rPr>
              <a:t>S</a:t>
            </a:r>
            <a:r xmlns:a="http://schemas.openxmlformats.org/drawingml/2006/main">
              <a:rPr lang="vi" sz="100" kern="1200" dirty="0">
                <a:latin typeface="Arial (Body)"/>
                <a:ea typeface="ＭＳ Ｐゴシック" charset="0"/>
              </a:rPr>
              <a:t> </a:t>
            </a:r>
            <a:r xmlns:a="http://schemas.openxmlformats.org/drawingml/2006/main">
              <a:rPr lang="vi" sz="2000" kern="1200" dirty="0">
                <a:latin typeface="Arial (Body)"/>
                <a:ea typeface="ＭＳ Ｐゴシック" charset="0"/>
              </a:rPr>
              <a:t>N</a:t>
            </a:r>
            <a:r xmlns:a="http://schemas.openxmlformats.org/drawingml/2006/main">
              <a:rPr lang="vi" sz="100" kern="1200" dirty="0">
                <a:latin typeface="Arial (Body)"/>
                <a:ea typeface="ＭＳ Ｐゴシック" charset="0"/>
              </a:rPr>
              <a:t> </a:t>
            </a:r>
            <a:r xmlns:a="http://schemas.openxmlformats.org/drawingml/2006/main">
              <a:rPr lang="vi" sz="2000" kern="1200" dirty="0">
                <a:latin typeface="Arial (Body)"/>
                <a:ea typeface="ＭＳ Ｐゴシック" charset="0"/>
              </a:rPr>
              <a:t>m</a:t>
            </a:r>
            <a:r xmlns:a="http://schemas.openxmlformats.org/drawingml/2006/main">
              <a:rPr lang="vi" sz="100" kern="1200" dirty="0">
                <a:latin typeface="Arial (Body)"/>
                <a:ea typeface="ＭＳ Ｐゴシック" charset="0"/>
              </a:rPr>
              <a:t> </a:t>
            </a:r>
            <a:r xmlns:a="http://schemas.openxmlformats.org/drawingml/2006/main">
              <a:rPr lang="vi" sz="2000" kern="1200" dirty="0">
                <a:latin typeface="Arial (Body)"/>
                <a:ea typeface="ＭＳ Ｐゴシック" charset="0"/>
              </a:rPr>
              <a:t>P</a:t>
            </a:r>
          </a:p>
          <a:p>
            <a:pPr xmlns:a="http://schemas.openxmlformats.org/drawingml/2006/main" marL="255651" indent="-255651">
              <a:defRPr/>
            </a:pPr>
            <a:r xmlns:a="http://schemas.openxmlformats.org/drawingml/2006/main">
              <a:rPr lang="vi" sz="2000" kern="1200" dirty="0">
                <a:latin typeface="Arial (Body)"/>
                <a:ea typeface="ＭＳ Ｐゴシック" charset="0"/>
              </a:rPr>
              <a:t>truyền đáng tin cậy qua U</a:t>
            </a:r>
            <a:r xmlns:a="http://schemas.openxmlformats.org/drawingml/2006/main">
              <a:rPr lang="vi" sz="100" kern="1200" dirty="0">
                <a:latin typeface="Arial (Body)"/>
                <a:ea typeface="ＭＳ Ｐゴシック" charset="0"/>
              </a:rPr>
              <a:t> </a:t>
            </a:r>
            <a:r xmlns:a="http://schemas.openxmlformats.org/drawingml/2006/main">
              <a:rPr lang="vi" sz="2000" kern="1200" dirty="0">
                <a:latin typeface="Arial (Body)"/>
                <a:ea typeface="ＭＳ Ｐゴシック" charset="0"/>
              </a:rPr>
              <a:t>Đ.</a:t>
            </a:r>
            <a:r xmlns:a="http://schemas.openxmlformats.org/drawingml/2006/main">
              <a:rPr lang="vi" sz="100" kern="1200" dirty="0">
                <a:latin typeface="Arial (Body)"/>
                <a:ea typeface="ＭＳ Ｐゴシック" charset="0"/>
              </a:rPr>
              <a:t> </a:t>
            </a:r>
            <a:r xmlns:a="http://schemas.openxmlformats.org/drawingml/2006/main">
              <a:rPr lang="vi" sz="2000" kern="1200" dirty="0">
                <a:latin typeface="Arial (Body)"/>
                <a:ea typeface="ＭＳ Ｐゴシック" charset="0"/>
              </a:rPr>
              <a:t>P:</a:t>
            </a:r>
          </a:p>
          <a:p>
            <a:pPr xmlns:a="http://schemas.openxmlformats.org/drawingml/2006/main" marL="741553" lvl="1" indent="-284353">
              <a:buFont typeface="Arial" panose="020B0604020202020204" pitchFamily="34" charset="0"/>
              <a:buChar char="–"/>
              <a:defRPr/>
            </a:pPr>
            <a:r xmlns:a="http://schemas.openxmlformats.org/drawingml/2006/main">
              <a:rPr lang="vi" sz="2000" kern="1200" dirty="0">
                <a:latin typeface="Arial (Body)"/>
                <a:ea typeface="ＭＳ Ｐゴシック" charset="0"/>
              </a:rPr>
              <a:t>thêm độ tin cậy ở lớp ứng dụng</a:t>
            </a:r>
          </a:p>
          <a:p>
            <a:pPr xmlns:a="http://schemas.openxmlformats.org/drawingml/2006/main" marL="741553" lvl="1" indent="-284353">
              <a:buFont typeface="Arial" panose="020B0604020202020204" pitchFamily="34" charset="0"/>
              <a:buChar char="–"/>
              <a:defRPr/>
            </a:pPr>
            <a:r xmlns:a="http://schemas.openxmlformats.org/drawingml/2006/main">
              <a:rPr lang="vi" sz="2000" kern="1200" dirty="0">
                <a:latin typeface="Arial (Body)"/>
                <a:ea typeface="ＭＳ Ｐゴシック" charset="0"/>
              </a:rPr>
              <a:t>phục hồi lỗi ứng dụng cụ thể </a:t>
            </a:r>
            <a:r xmlns:a="http://schemas.openxmlformats.org/drawingml/2006/main">
              <a:rPr lang="vi" sz="2000" kern="1200" dirty="0" smtClean="0">
                <a:latin typeface="Arial (Body)"/>
                <a:ea typeface="ＭＳ Ｐゴシック" charset="0"/>
              </a:rPr>
              <a:t>!</a:t>
            </a:r>
            <a:endParaRPr xmlns:a="http://schemas.openxmlformats.org/drawingml/2006/main" lang="en-US" sz="20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xmlns:a="http://schemas.openxmlformats.org/drawingml/2006/main">
              <a:buFont typeface="Times New Roman"/>
              <a:buNone/>
              <a:defRPr/>
            </a:pP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bạn</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Đ.</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P: Tiêu đề phân đoạn </a:t>
            </a:r>
            <a:r xmlns:a="http://schemas.openxmlformats.org/drawingml/2006/main">
              <a:rPr lang="vi" sz="2000" b="0" dirty="0" smtClean="0">
                <a:solidFill>
                  <a:srgbClr val="007FA3"/>
                </a:solidFill>
                <a:latin typeface="Times New Roman" panose="02020603050405020304" pitchFamily="18" charset="0"/>
                <a:ea typeface="ＭＳ Ｐゴシック" charset="0"/>
                <a:cs typeface="+mj-cs"/>
                <a:sym typeface="Times New Roman"/>
              </a:rPr>
              <a:t>(1 trên 2)</a:t>
            </a:r>
            <a:endParaRPr xmlns:a="http://schemas.openxmlformats.org/drawingml/2006/main" lang="en-US" sz="2000" b="0" dirty="0">
              <a:solidFill>
                <a:srgbClr val="007FA3"/>
              </a:solidFill>
              <a:latin typeface="Times New Roman" panose="02020603050405020304" pitchFamily="18" charset="0"/>
              <a:ea typeface="ＭＳ Ｐゴシック" charset="0"/>
              <a:cs typeface="+mj-cs"/>
              <a:sym typeface="Times New Roman"/>
            </a:endParaRPr>
          </a:p>
        </p:txBody>
      </p:sp>
      <p:pic>
        <p:nvPicPr>
          <p:cNvPr id="65539" name="Picture 17" descr="A diagram of U D P segment format is a table with 3 rows. The width of the table is 32 bits. The third row is a large square. Rows 1 and 2 have 2 equal parts. Row 1, source port number, and destination port number. Row 2, length in bytes of U D P segment including header, and checksum. Row 3, application data, payloa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3050" y="1737032"/>
            <a:ext cx="6057900"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txBox="1">
            <a:spLocks noGrp="1"/>
          </p:cNvSpPr>
          <p:nvPr>
            <p:ph type="title"/>
          </p:nvPr>
        </p:nvSpPr>
        <p:spPr>
          <a:xfrm>
            <a:off x="457200" y="215900"/>
            <a:ext cx="8229600" cy="1096963"/>
          </a:xfrm>
        </p:spPr>
        <p:txBody>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bạn</a:t>
            </a:r>
            <a:r xmlns:a="http://schemas.openxmlformats.org/drawingml/2006/main">
              <a:rPr lang="vi"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Đ.</a:t>
            </a:r>
            <a:r xmlns:a="http://schemas.openxmlformats.org/drawingml/2006/main">
              <a:rPr lang="vi"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Tiêu đề phân đoạn </a:t>
            </a:r>
            <a:r xmlns:a="http://schemas.openxmlformats.org/drawingml/2006/main">
              <a:rPr lang="vi" altLang="en-US" sz="2000" b="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(2 trên 2)</a:t>
            </a:r>
            <a:endParaRPr xmlns:a="http://schemas.openxmlformats.org/drawingml/2006/main" lang="en-US" altLang="en-US" b="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p:txBody>
          <a:bodyPr/>
          <a:lstStyle/>
          <a:p>
            <a:pPr xmlns:a="http://schemas.openxmlformats.org/drawingml/2006/main" marL="0" indent="0">
              <a:buFont typeface="Arial" panose="020B0604020202020204" pitchFamily="34" charset="0"/>
              <a:buNone/>
              <a:defRPr/>
            </a:pPr>
            <a:r xmlns:a="http://schemas.openxmlformats.org/drawingml/2006/main">
              <a:rPr lang="vi" sz="2400" b="1" dirty="0">
                <a:solidFill>
                  <a:schemeClr val="tx1"/>
                </a:solidFill>
                <a:latin typeface="+mn-lt"/>
              </a:rPr>
              <a:t>tại sao lại có </a:t>
            </a:r>
            <a:r xmlns:a="http://schemas.openxmlformats.org/drawingml/2006/main">
              <a:rPr lang="vi" sz="2400" b="1" dirty="0" smtClean="0">
                <a:solidFill>
                  <a:schemeClr val="tx1"/>
                </a:solidFill>
                <a:latin typeface="+mn-lt"/>
              </a:rPr>
              <a:t>chữ U</a:t>
            </a:r>
            <a:r xmlns:a="http://schemas.openxmlformats.org/drawingml/2006/main">
              <a:rPr lang="vi" sz="100" b="1" dirty="0" smtClean="0">
                <a:solidFill>
                  <a:schemeClr val="tx1"/>
                </a:solidFill>
                <a:latin typeface="+mn-lt"/>
              </a:rPr>
              <a:t> </a:t>
            </a:r>
            <a:r xmlns:a="http://schemas.openxmlformats.org/drawingml/2006/main">
              <a:rPr lang="vi" sz="2400" b="1" dirty="0" smtClean="0">
                <a:solidFill>
                  <a:schemeClr val="tx1"/>
                </a:solidFill>
                <a:latin typeface="+mn-lt"/>
              </a:rPr>
              <a:t>Đ.</a:t>
            </a:r>
            <a:r xmlns:a="http://schemas.openxmlformats.org/drawingml/2006/main">
              <a:rPr lang="vi" sz="100" b="1" dirty="0" smtClean="0">
                <a:solidFill>
                  <a:schemeClr val="tx1"/>
                </a:solidFill>
                <a:latin typeface="+mn-lt"/>
              </a:rPr>
              <a:t> </a:t>
            </a:r>
            <a:r xmlns:a="http://schemas.openxmlformats.org/drawingml/2006/main">
              <a:rPr lang="vi" sz="2400" b="1" dirty="0" smtClean="0">
                <a:solidFill>
                  <a:schemeClr val="tx1"/>
                </a:solidFill>
                <a:latin typeface="+mn-lt"/>
              </a:rPr>
              <a:t>P?</a:t>
            </a:r>
          </a:p>
          <a:p>
            <a:pPr xmlns:a="http://schemas.openxmlformats.org/drawingml/2006/main">
              <a:defRPr/>
            </a:pPr>
            <a:r xmlns:a="http://schemas.openxmlformats.org/drawingml/2006/main">
              <a:rPr lang="vi" sz="2400" dirty="0">
                <a:latin typeface="+mn-lt"/>
              </a:rPr>
              <a:t>không thiết lập kết nối (có thể thêm độ trễ)</a:t>
            </a:r>
          </a:p>
          <a:p>
            <a:pPr xmlns:a="http://schemas.openxmlformats.org/drawingml/2006/main">
              <a:defRPr/>
            </a:pPr>
            <a:r xmlns:a="http://schemas.openxmlformats.org/drawingml/2006/main">
              <a:rPr lang="vi" sz="2400" dirty="0">
                <a:latin typeface="+mn-lt"/>
              </a:rPr>
              <a:t>đơn giản: không có trạng thái kết nối ở người gửi, người nhận</a:t>
            </a:r>
          </a:p>
          <a:p>
            <a:pPr xmlns:a="http://schemas.openxmlformats.org/drawingml/2006/main">
              <a:defRPr/>
            </a:pPr>
            <a:r xmlns:a="http://schemas.openxmlformats.org/drawingml/2006/main">
              <a:rPr lang="vi" sz="2400" dirty="0">
                <a:latin typeface="+mn-lt"/>
              </a:rPr>
              <a:t>kích thước tiêu đề nhỏ</a:t>
            </a:r>
          </a:p>
          <a:p>
            <a:pPr xmlns:a="http://schemas.openxmlformats.org/drawingml/2006/main">
              <a:defRPr/>
            </a:pPr>
            <a:r xmlns:a="http://schemas.openxmlformats.org/drawingml/2006/main">
              <a:rPr lang="vi" sz="2400" dirty="0">
                <a:latin typeface="+mn-lt"/>
              </a:rPr>
              <a:t>không kiểm soát tắc nghẽn: </a:t>
            </a:r>
            <a:r xmlns:a="http://schemas.openxmlformats.org/drawingml/2006/main">
              <a:rPr lang="vi" sz="2400" dirty="0" smtClean="0">
                <a:latin typeface="+mn-lt"/>
              </a:rPr>
              <a:t>U</a:t>
            </a:r>
            <a:r xmlns:a="http://schemas.openxmlformats.org/drawingml/2006/main">
              <a:rPr lang="vi" sz="100" dirty="0" smtClean="0">
                <a:latin typeface="+mn-lt"/>
              </a:rPr>
              <a:t> </a:t>
            </a:r>
            <a:r xmlns:a="http://schemas.openxmlformats.org/drawingml/2006/main">
              <a:rPr lang="vi" sz="2400" dirty="0" smtClean="0">
                <a:latin typeface="+mn-lt"/>
              </a:rPr>
              <a:t>Đ.</a:t>
            </a:r>
            <a:r xmlns:a="http://schemas.openxmlformats.org/drawingml/2006/main">
              <a:rPr lang="vi" sz="100" dirty="0" smtClean="0">
                <a:latin typeface="+mn-lt"/>
              </a:rPr>
              <a:t> </a:t>
            </a:r>
            <a:r xmlns:a="http://schemas.openxmlformats.org/drawingml/2006/main">
              <a:rPr lang="vi" sz="2400" dirty="0" smtClean="0">
                <a:latin typeface="+mn-lt"/>
              </a:rPr>
              <a:t>P </a:t>
            </a:r>
            <a:r xmlns:a="http://schemas.openxmlformats.org/drawingml/2006/main">
              <a:rPr lang="vi" sz="2400" dirty="0">
                <a:latin typeface="+mn-lt"/>
              </a:rPr>
              <a:t>có thể nổ nhanh như </a:t>
            </a:r>
            <a:r xmlns:a="http://schemas.openxmlformats.org/drawingml/2006/main">
              <a:rPr lang="vi" sz="2400" dirty="0" smtClean="0">
                <a:latin typeface="+mn-lt"/>
              </a:rPr>
              <a:t>mong muốn</a:t>
            </a:r>
            <a:endParaRPr xmlns:a="http://schemas.openxmlformats.org/drawingml/2006/main" lang="en-US" sz="2400" b="1" dirty="0">
              <a:solidFill>
                <a:schemeClr val="tx1"/>
              </a:solidFill>
              <a:latin typeface="+mn-l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xmlns:a="http://schemas.openxmlformats.org/drawingml/2006/main">
              <a:buFont typeface="Times New Roman"/>
              <a:buNone/>
              <a:defRPr/>
            </a:pP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bạn</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Đ.</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Tổng kiểm tra P</a:t>
            </a:r>
            <a:endParaRPr xmlns:a="http://schemas.openxmlformats.org/drawingml/2006/main" lang="en-US" sz="3400" b="1" dirty="0">
              <a:solidFill>
                <a:srgbClr val="007FA3"/>
              </a:solidFill>
              <a:latin typeface="Times New Roman" panose="02020603050405020304" pitchFamily="18" charset="0"/>
              <a:ea typeface="ＭＳ Ｐゴシック" charset="0"/>
              <a:cs typeface="+mj-cs"/>
              <a:sym typeface="Times New Roman"/>
            </a:endParaRPr>
          </a:p>
        </p:txBody>
      </p:sp>
      <p:sp>
        <p:nvSpPr>
          <p:cNvPr id="3" name="Content Placeholder 2"/>
          <p:cNvSpPr>
            <a:spLocks noGrp="1"/>
          </p:cNvSpPr>
          <p:nvPr>
            <p:ph idx="1"/>
          </p:nvPr>
        </p:nvSpPr>
        <p:spPr>
          <a:xfrm>
            <a:off x="457200" y="1600200"/>
            <a:ext cx="8229600" cy="492412"/>
          </a:xfrm>
        </p:spPr>
        <p:txBody>
          <a:bodyPr>
            <a:spAutoFit/>
          </a:bodyPr>
          <a:lstStyle/>
          <a:p>
            <a:pPr xmlns:a="http://schemas.openxmlformats.org/drawingml/2006/main" marL="0" indent="0">
              <a:spcBef>
                <a:spcPts val="1500"/>
              </a:spcBef>
              <a:buClr>
                <a:srgbClr val="007FA3"/>
              </a:buClr>
              <a:buSzPct val="100000"/>
              <a:defRPr/>
            </a:pPr>
            <a:r xmlns:a="http://schemas.openxmlformats.org/drawingml/2006/main">
              <a:rPr lang="vi" altLang="en-US" sz="2000" b="1" kern="1200" dirty="0">
                <a:latin typeface="+mn-lt"/>
                <a:ea typeface="ＭＳ Ｐゴシック" charset="-128"/>
                <a:cs typeface="+mn-cs"/>
                <a:sym typeface="Arial"/>
              </a:rPr>
              <a:t>Mục tiêu </a:t>
            </a:r>
            <a:r xmlns:a="http://schemas.openxmlformats.org/drawingml/2006/main">
              <a:rPr lang="vi" altLang="en-US" sz="2000" i="1" kern="1200" dirty="0">
                <a:latin typeface="+mn-lt"/>
                <a:ea typeface="ＭＳ Ｐゴシック" charset="-128"/>
                <a:cs typeface="+mn-cs"/>
                <a:sym typeface="Arial"/>
              </a:rPr>
              <a:t>: </a:t>
            </a:r>
            <a:r xmlns:a="http://schemas.openxmlformats.org/drawingml/2006/main">
              <a:rPr lang="vi" altLang="en-US" sz="2000" kern="1200" dirty="0">
                <a:latin typeface="+mn-lt"/>
                <a:ea typeface="ＭＳ Ｐゴシック" charset="-128"/>
                <a:cs typeface="+mn-cs"/>
                <a:sym typeface="Arial"/>
              </a:rPr>
              <a:t>phát hiện </a:t>
            </a:r>
            <a:r xmlns:a="http://schemas.openxmlformats.org/drawingml/2006/main">
              <a:rPr lang="vi" altLang="ja-JP" sz="2000" kern="1200" dirty="0" smtClean="0">
                <a:latin typeface="+mn-lt"/>
                <a:ea typeface="ＭＳ Ｐゴシック" charset="-128"/>
                <a:cs typeface="+mn-cs"/>
                <a:sym typeface="Arial"/>
              </a:rPr>
              <a:t>“lỗi” </a:t>
            </a:r>
            <a:r xmlns:a="http://schemas.openxmlformats.org/drawingml/2006/main">
              <a:rPr lang="vi" altLang="ja-JP" sz="2000" kern="1200" dirty="0">
                <a:latin typeface="+mn-lt"/>
                <a:ea typeface="ＭＳ Ｐゴシック" charset="-128"/>
                <a:cs typeface="+mn-cs"/>
                <a:sym typeface="Arial"/>
              </a:rPr>
              <a:t>( </a:t>
            </a:r>
            <a:r xmlns:a="http://schemas.openxmlformats.org/drawingml/2006/main">
              <a:rPr lang="vi" altLang="ja-JP" sz="2000" kern="1200" dirty="0" smtClean="0">
                <a:latin typeface="+mn-lt"/>
                <a:ea typeface="ＭＳ Ｐゴシック" charset="-128"/>
                <a:cs typeface="+mn-cs"/>
                <a:sym typeface="Arial"/>
              </a:rPr>
              <a:t>ví dụ, </a:t>
            </a:r>
            <a:r xmlns:a="http://schemas.openxmlformats.org/drawingml/2006/main">
              <a:rPr lang="vi" altLang="ja-JP" sz="2000" kern="1200" dirty="0">
                <a:latin typeface="+mn-lt"/>
                <a:ea typeface="ＭＳ Ｐゴシック" charset="-128"/>
                <a:cs typeface="+mn-cs"/>
                <a:sym typeface="Arial"/>
              </a:rPr>
              <a:t>các bit bị đảo lộn) trong </a:t>
            </a:r>
            <a:r xmlns:a="http://schemas.openxmlformats.org/drawingml/2006/main">
              <a:rPr lang="vi" altLang="ja-JP" sz="2000" kern="1200" dirty="0" smtClean="0">
                <a:latin typeface="+mn-lt"/>
                <a:ea typeface="ＭＳ Ｐゴシック" charset="-128"/>
                <a:cs typeface="+mn-cs"/>
                <a:sym typeface="Arial"/>
              </a:rPr>
              <a:t>phân đoạn được truyền</a:t>
            </a:r>
            <a:endParaRPr xmlns:a="http://schemas.openxmlformats.org/drawingml/2006/main" lang="en-US" altLang="ja-JP" sz="2000" kern="1200" dirty="0">
              <a:latin typeface="+mn-lt"/>
              <a:ea typeface="ＭＳ Ｐゴシック" charset="-128"/>
              <a:cs typeface="+mn-cs"/>
              <a:sym typeface="Arial"/>
            </a:endParaRPr>
          </a:p>
        </p:txBody>
      </p:sp>
      <p:sp>
        <p:nvSpPr>
          <p:cNvPr id="5" name="Content Placeholder 4"/>
          <p:cNvSpPr>
            <a:spLocks noGrp="1"/>
          </p:cNvSpPr>
          <p:nvPr>
            <p:ph idx="14"/>
          </p:nvPr>
        </p:nvSpPr>
        <p:spPr>
          <a:xfrm>
            <a:off x="619432" y="2286840"/>
            <a:ext cx="3642851" cy="3839482"/>
          </a:xfrm>
        </p:spPr>
        <p:txBody>
          <a:bodyPr wrap="square">
            <a:spAutoFit/>
          </a:bodyPr>
          <a:lstStyle/>
          <a:p>
            <a:pPr xmlns:a="http://schemas.openxmlformats.org/drawingml/2006/main" marL="0" indent="0">
              <a:spcBef>
                <a:spcPts val="1500"/>
              </a:spcBef>
              <a:buClr>
                <a:srgbClr val="007FA3"/>
              </a:buClr>
              <a:buSzPct val="100000"/>
              <a:defRPr/>
            </a:pPr>
            <a:r xmlns:a="http://schemas.openxmlformats.org/drawingml/2006/main">
              <a:rPr lang="vi" altLang="en-US" sz="2000" b="1" dirty="0">
                <a:latin typeface="+mn-lt"/>
                <a:ea typeface="ＭＳ Ｐゴシック" charset="-128"/>
                <a:sym typeface="Arial"/>
              </a:rPr>
              <a:t>người gửi:</a:t>
            </a:r>
          </a:p>
          <a:p>
            <a:pPr xmlns:a="http://schemas.openxmlformats.org/drawingml/2006/main" marL="255651" indent="-255651">
              <a:spcBef>
                <a:spcPts val="1500"/>
              </a:spcBef>
              <a:buClr>
                <a:srgbClr val="007FA3"/>
              </a:buClr>
              <a:buSzPct val="100000"/>
              <a:buFont typeface="Arial" panose="020B0604020202020204" pitchFamily="34" charset="0"/>
              <a:buChar char="•"/>
              <a:defRPr/>
            </a:pPr>
            <a:r xmlns:a="http://schemas.openxmlformats.org/drawingml/2006/main">
              <a:rPr lang="vi" altLang="en-US" sz="2000" dirty="0">
                <a:latin typeface="+mn-lt"/>
                <a:ea typeface="ＭＳ Ｐゴシック" charset="-128"/>
                <a:sym typeface="Arial"/>
              </a:rPr>
              <a:t>xử lý nội dung phân đoạn, bao gồm các trường tiêu đề </a:t>
            </a:r>
            <a:r xmlns:a="http://schemas.openxmlformats.org/drawingml/2006/main">
              <a:rPr lang="vi" altLang="en-US" sz="2000" dirty="0" smtClean="0">
                <a:latin typeface="+mn-lt"/>
                <a:ea typeface="ＭＳ Ｐゴシック" charset="-128"/>
                <a:sym typeface="Arial"/>
              </a:rPr>
              <a:t>, dưới dạng </a:t>
            </a:r>
            <a:r xmlns:a="http://schemas.openxmlformats.org/drawingml/2006/main">
              <a:rPr lang="vi" altLang="en-US" sz="2000" dirty="0">
                <a:latin typeface="+mn-lt"/>
                <a:ea typeface="ＭＳ Ｐゴシック" charset="-128"/>
                <a:sym typeface="Arial"/>
              </a:rPr>
              <a:t>chuỗi số nguyên 16 bit</a:t>
            </a:r>
          </a:p>
          <a:p>
            <a:pPr xmlns:a="http://schemas.openxmlformats.org/drawingml/2006/main" marL="255651" indent="-255651">
              <a:spcBef>
                <a:spcPts val="1500"/>
              </a:spcBef>
              <a:buClr>
                <a:srgbClr val="007FA3"/>
              </a:buClr>
              <a:buSzPct val="100000"/>
              <a:buFont typeface="Arial" panose="020B0604020202020204" pitchFamily="34" charset="0"/>
              <a:buChar char="•"/>
              <a:defRPr/>
            </a:pPr>
            <a:r xmlns:a="http://schemas.openxmlformats.org/drawingml/2006/main">
              <a:rPr lang="vi" altLang="en-US" sz="2000" dirty="0">
                <a:latin typeface="+mn-lt"/>
                <a:ea typeface="ＭＳ Ｐゴシック" charset="-128"/>
                <a:sym typeface="Arial"/>
              </a:rPr>
              <a:t>tổng kiểm tra: phép cộng ( </a:t>
            </a:r>
            <a:r xmlns:a="http://schemas.openxmlformats.org/drawingml/2006/main">
              <a:rPr lang="vi" altLang="ja-JP" sz="2000" dirty="0">
                <a:latin typeface="+mn-lt"/>
                <a:ea typeface="ＭＳ Ｐゴシック" charset="-128"/>
                <a:sym typeface="Arial"/>
              </a:rPr>
              <a:t>tổng bù của </a:t>
            </a:r>
            <a:r xmlns:a="http://schemas.openxmlformats.org/drawingml/2006/main">
              <a:rPr lang="vi" altLang="en-US" sz="2000" dirty="0" smtClean="0">
                <a:latin typeface="+mn-lt"/>
                <a:ea typeface="ＭＳ Ｐゴシック" charset="-128"/>
                <a:sym typeface="Arial"/>
              </a:rPr>
              <a:t>một </a:t>
            </a:r>
            <a:r xmlns:a="http://schemas.openxmlformats.org/drawingml/2006/main">
              <a:rPr lang="vi" altLang="ja-JP" sz="2000" dirty="0" smtClean="0">
                <a:latin typeface="+mn-lt"/>
                <a:ea typeface="ＭＳ Ｐゴシック" charset="-128"/>
                <a:sym typeface="Arial"/>
              </a:rPr>
              <a:t>' ) của nội dung phân đoạn</a:t>
            </a:r>
          </a:p>
          <a:p>
            <a:pPr xmlns:a="http://schemas.openxmlformats.org/drawingml/2006/main" marL="255651" indent="-255651">
              <a:spcBef>
                <a:spcPts val="1500"/>
              </a:spcBef>
              <a:buClr>
                <a:srgbClr val="007FA3"/>
              </a:buClr>
              <a:buSzPct val="100000"/>
              <a:buFont typeface="Arial" panose="020B0604020202020204" pitchFamily="34" charset="0"/>
              <a:buChar char="•"/>
              <a:defRPr/>
            </a:pPr>
            <a:r xmlns:a="http://schemas.openxmlformats.org/drawingml/2006/main">
              <a:rPr lang="vi" altLang="en-US" sz="2000" dirty="0">
                <a:latin typeface="+mn-lt"/>
                <a:ea typeface="ＭＳ Ｐゴシック" charset="-128"/>
                <a:sym typeface="Arial"/>
              </a:rPr>
              <a:t>người gửi đặt giá trị tổng kiểm tra vào </a:t>
            </a:r>
            <a:r xmlns:a="http://schemas.openxmlformats.org/drawingml/2006/main">
              <a:rPr lang="vi" altLang="en-US" sz="2000" dirty="0" smtClean="0">
                <a:latin typeface="+mn-lt"/>
                <a:ea typeface="ＭＳ Ｐゴシック" charset="-128"/>
                <a:sym typeface="Arial"/>
              </a:rPr>
              <a:t>U</a:t>
            </a:r>
            <a:r xmlns:a="http://schemas.openxmlformats.org/drawingml/2006/main">
              <a:rPr lang="vi" altLang="en-US" sz="100" dirty="0" smtClean="0">
                <a:latin typeface="+mn-lt"/>
                <a:ea typeface="ＭＳ Ｐゴシック" charset="-128"/>
                <a:sym typeface="Arial"/>
              </a:rPr>
              <a:t> </a:t>
            </a:r>
            <a:r xmlns:a="http://schemas.openxmlformats.org/drawingml/2006/main">
              <a:rPr lang="vi" altLang="en-US" sz="2000" dirty="0" smtClean="0">
                <a:latin typeface="+mn-lt"/>
                <a:ea typeface="ＭＳ Ｐゴシック" charset="-128"/>
                <a:sym typeface="Arial"/>
              </a:rPr>
              <a:t>Đ.</a:t>
            </a:r>
            <a:r xmlns:a="http://schemas.openxmlformats.org/drawingml/2006/main">
              <a:rPr lang="vi" altLang="en-US" sz="100" dirty="0" smtClean="0">
                <a:latin typeface="+mn-lt"/>
                <a:ea typeface="ＭＳ Ｐゴシック" charset="-128"/>
                <a:sym typeface="Arial"/>
              </a:rPr>
              <a:t> </a:t>
            </a:r>
            <a:r xmlns:a="http://schemas.openxmlformats.org/drawingml/2006/main">
              <a:rPr lang="vi" altLang="en-US" sz="2000" dirty="0" smtClean="0">
                <a:latin typeface="+mn-lt"/>
                <a:ea typeface="ＭＳ Ｐゴシック" charset="-128"/>
                <a:sym typeface="Arial"/>
              </a:rPr>
              <a:t>Trường tổng kiểm tra P</a:t>
            </a:r>
            <a:endParaRPr xmlns:a="http://schemas.openxmlformats.org/drawingml/2006/main" lang="en-US" altLang="en-US" sz="2000" dirty="0">
              <a:latin typeface="+mn-lt"/>
              <a:ea typeface="ＭＳ Ｐゴシック" charset="-128"/>
              <a:sym typeface="Arial"/>
            </a:endParaRPr>
          </a:p>
        </p:txBody>
      </p:sp>
      <p:sp>
        <p:nvSpPr>
          <p:cNvPr id="4" name="Content Placeholder 3"/>
          <p:cNvSpPr>
            <a:spLocks noGrp="1"/>
          </p:cNvSpPr>
          <p:nvPr>
            <p:ph idx="13"/>
          </p:nvPr>
        </p:nvSpPr>
        <p:spPr>
          <a:xfrm>
            <a:off x="4702964" y="2276713"/>
            <a:ext cx="3983836" cy="3801010"/>
          </a:xfrm>
        </p:spPr>
        <p:txBody>
          <a:bodyPr wrap="square">
            <a:spAutoFit/>
          </a:bodyPr>
          <a:lstStyle/>
          <a:p>
            <a:pPr xmlns:a="http://schemas.openxmlformats.org/drawingml/2006/main" marL="0" indent="0">
              <a:spcBef>
                <a:spcPts val="1500"/>
              </a:spcBef>
              <a:buClr>
                <a:srgbClr val="007FA3"/>
              </a:buClr>
              <a:buSzPct val="100000"/>
              <a:defRPr/>
            </a:pPr>
            <a:r xmlns:a="http://schemas.openxmlformats.org/drawingml/2006/main">
              <a:rPr lang="vi" altLang="en-US" sz="2000" b="1" dirty="0">
                <a:latin typeface="Arial (Body)"/>
                <a:ea typeface="ＭＳ Ｐゴシック" charset="-128"/>
                <a:sym typeface="Arial"/>
              </a:rPr>
              <a:t>người nhận:</a:t>
            </a:r>
          </a:p>
          <a:p>
            <a:pPr xmlns:a="http://schemas.openxmlformats.org/drawingml/2006/main" marL="255651" indent="-255651">
              <a:spcBef>
                <a:spcPts val="1500"/>
              </a:spcBef>
              <a:buClr>
                <a:srgbClr val="007FA3"/>
              </a:buClr>
              <a:buSzPct val="100000"/>
              <a:buFont typeface="Arial" panose="020B0604020202020204" pitchFamily="34" charset="0"/>
              <a:buChar char="•"/>
              <a:defRPr/>
            </a:pPr>
            <a:r xmlns:a="http://schemas.openxmlformats.org/drawingml/2006/main">
              <a:rPr lang="vi" altLang="en-US" sz="2000" dirty="0">
                <a:latin typeface="Arial (Body)"/>
                <a:ea typeface="ＭＳ Ｐゴシック" charset="-128"/>
                <a:sym typeface="Arial"/>
              </a:rPr>
              <a:t>tính toán tổng kiểm tra của phân khúc nhận được</a:t>
            </a:r>
          </a:p>
          <a:p>
            <a:pPr xmlns:a="http://schemas.openxmlformats.org/drawingml/2006/main" marL="255651" indent="-255651">
              <a:spcBef>
                <a:spcPts val="1500"/>
              </a:spcBef>
              <a:buClr>
                <a:srgbClr val="007FA3"/>
              </a:buClr>
              <a:buSzPct val="100000"/>
              <a:buFont typeface="Arial" panose="020B0604020202020204" pitchFamily="34" charset="0"/>
              <a:buChar char="•"/>
              <a:defRPr/>
            </a:pPr>
            <a:r xmlns:a="http://schemas.openxmlformats.org/drawingml/2006/main">
              <a:rPr lang="vi" altLang="en-US" sz="2000" dirty="0">
                <a:latin typeface="Arial (Body)"/>
                <a:ea typeface="ＭＳ Ｐゴシック" charset="-128"/>
                <a:sym typeface="Arial"/>
              </a:rPr>
              <a:t>kiểm tra xem tổng kiểm tra được tính toán có bằng giá trị trường tổng kiểm tra không:</a:t>
            </a:r>
          </a:p>
          <a:p>
            <a:pPr xmlns:a="http://schemas.openxmlformats.org/drawingml/2006/main" marL="741553" lvl="1" indent="-284353">
              <a:spcBef>
                <a:spcPts val="600"/>
              </a:spcBef>
              <a:buClr>
                <a:srgbClr val="007FA3"/>
              </a:buClr>
              <a:buSzPct val="100000"/>
              <a:buFont typeface="Arial" panose="020B0604020202020204" pitchFamily="34" charset="0"/>
              <a:buChar char="–"/>
              <a:defRPr/>
            </a:pPr>
            <a:r xmlns:a="http://schemas.openxmlformats.org/drawingml/2006/main">
              <a:rPr lang="vi" altLang="en-US" sz="2000" dirty="0" smtClean="0">
                <a:latin typeface="Arial (Body)"/>
                <a:ea typeface="ＭＳ Ｐゴシック" charset="-128"/>
                <a:sym typeface="Arial"/>
              </a:rPr>
              <a:t>KHÔNG - </a:t>
            </a:r>
            <a:r xmlns:a="http://schemas.openxmlformats.org/drawingml/2006/main">
              <a:rPr lang="vi" altLang="en-US" sz="2000" dirty="0">
                <a:latin typeface="Arial (Body)"/>
                <a:ea typeface="ＭＳ Ｐゴシック" charset="-128"/>
                <a:sym typeface="Arial"/>
              </a:rPr>
              <a:t>phát hiện lỗi</a:t>
            </a:r>
          </a:p>
          <a:p>
            <a:pPr xmlns:a="http://schemas.openxmlformats.org/drawingml/2006/main" marL="741553" lvl="1" indent="-284353">
              <a:spcBef>
                <a:spcPts val="600"/>
              </a:spcBef>
              <a:buClr>
                <a:srgbClr val="007FA3"/>
              </a:buClr>
              <a:buSzPct val="100000"/>
              <a:buFont typeface="Arial" panose="020B0604020202020204" pitchFamily="34" charset="0"/>
              <a:buChar char="–"/>
              <a:defRPr/>
            </a:pPr>
            <a:r xmlns:a="http://schemas.openxmlformats.org/drawingml/2006/main">
              <a:rPr lang="vi" altLang="en-US" sz="2000" dirty="0" smtClean="0">
                <a:latin typeface="Arial (Body)"/>
                <a:ea typeface="ＭＳ Ｐゴシック" charset="-128"/>
                <a:sym typeface="Arial"/>
              </a:rPr>
              <a:t>CÓ - </a:t>
            </a:r>
            <a:r xmlns:a="http://schemas.openxmlformats.org/drawingml/2006/main">
              <a:rPr lang="vi" altLang="en-US" sz="2000" dirty="0">
                <a:latin typeface="Arial (Body)"/>
                <a:ea typeface="ＭＳ Ｐゴシック" charset="-128"/>
                <a:sym typeface="Arial"/>
              </a:rPr>
              <a:t>không phát hiện lỗi. </a:t>
            </a:r>
            <a:r xmlns:a="http://schemas.openxmlformats.org/drawingml/2006/main">
              <a:rPr lang="vi" altLang="en-US" sz="2000" b="1" dirty="0">
                <a:latin typeface="Arial (Body)"/>
                <a:ea typeface="ＭＳ Ｐゴシック" charset="-128"/>
                <a:sym typeface="Arial"/>
              </a:rPr>
              <a:t>Nhưng có lẽ lỗi dù sao </a:t>
            </a:r>
            <a:r xmlns:a="http://schemas.openxmlformats.org/drawingml/2006/main">
              <a:rPr lang="vi" altLang="en-US" sz="2000" i="1" dirty="0">
                <a:latin typeface="Arial (Body)"/>
                <a:ea typeface="ＭＳ Ｐゴシック" charset="-128"/>
                <a:sym typeface="Arial"/>
              </a:rPr>
              <a:t>? </a:t>
            </a:r>
            <a:r xmlns:a="http://schemas.openxmlformats.org/drawingml/2006/main">
              <a:rPr lang="vi" altLang="en-US" sz="2000" dirty="0">
                <a:latin typeface="Arial (Body)"/>
                <a:ea typeface="ＭＳ Ｐゴシック" charset="-128"/>
                <a:sym typeface="Arial"/>
              </a:rPr>
              <a:t>Sau này nữa </a:t>
            </a:r>
            <a:r xmlns:a="http://schemas.openxmlformats.org/drawingml/2006/main">
              <a:rPr lang="vi" altLang="en-US" sz="2000" dirty="0" smtClean="0">
                <a:latin typeface="Arial (Body)"/>
                <a:ea typeface="ＭＳ Ｐゴシック" charset="-128"/>
                <a:sym typeface="Arial"/>
              </a:rPr>
              <a:t>….</a:t>
            </a:r>
            <a:endParaRPr xmlns:a="http://schemas.openxmlformats.org/drawingml/2006/main" lang="en-US" altLang="en-US" sz="2000" dirty="0">
              <a:latin typeface="Arial (Body)"/>
              <a:ea typeface="ＭＳ Ｐゴシック" charset="-128"/>
              <a:sym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txBox="1">
            <a:spLocks noGrp="1"/>
          </p:cNvSpPr>
          <p:nvPr>
            <p:ph type="title"/>
          </p:nvPr>
        </p:nvSpPr>
        <p:spPr>
          <a:xfrm>
            <a:off x="457200" y="215900"/>
            <a:ext cx="8229600" cy="1096963"/>
          </a:xfrm>
        </p:spPr>
        <p:txBody>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dirty="0" smtClean="0">
                <a:latin typeface="Times New Roman" panose="02020603050405020304" pitchFamily="18" charset="0"/>
                <a:cs typeface="Times New Roman" panose="02020603050405020304" pitchFamily="18" charset="0"/>
                <a:sym typeface="Times New Roman" panose="02020603050405020304" pitchFamily="18" charset="0"/>
              </a:rPr>
              <a:t>Lớp vận chuyển</a:t>
            </a:r>
          </a:p>
        </p:txBody>
      </p:sp>
      <p:sp>
        <p:nvSpPr>
          <p:cNvPr id="3" name="Text Placeholder 2"/>
          <p:cNvSpPr>
            <a:spLocks noGrp="1"/>
          </p:cNvSpPr>
          <p:nvPr>
            <p:ph type="body" idx="1"/>
          </p:nvPr>
        </p:nvSpPr>
        <p:spPr>
          <a:xfrm>
            <a:off x="457200" y="1600200"/>
            <a:ext cx="8229600" cy="4525963"/>
          </a:xfrm>
        </p:spPr>
        <p:txBody>
          <a:bodyPr/>
          <a:lstStyle/>
          <a:p>
            <a:pPr xmlns:a="http://schemas.openxmlformats.org/drawingml/2006/main" marL="0" indent="0">
              <a:buFont typeface="Arial" panose="020B0604020202020204" pitchFamily="34" charset="0"/>
              <a:buNone/>
              <a:defRPr/>
            </a:pPr>
            <a:r xmlns:a="http://schemas.openxmlformats.org/drawingml/2006/main">
              <a:rPr lang="vi" sz="2200" b="1" dirty="0">
                <a:solidFill>
                  <a:schemeClr val="tx1"/>
                </a:solidFill>
                <a:latin typeface="+mn-lt"/>
              </a:rPr>
              <a:t>mục tiêu của chúng tôi </a:t>
            </a:r>
            <a:r xmlns:a="http://schemas.openxmlformats.org/drawingml/2006/main">
              <a:rPr lang="vi" sz="2200" b="1" dirty="0" smtClean="0">
                <a:solidFill>
                  <a:schemeClr val="tx1"/>
                </a:solidFill>
                <a:latin typeface="+mn-lt"/>
              </a:rPr>
              <a:t>:</a:t>
            </a:r>
            <a:endParaRPr xmlns:a="http://schemas.openxmlformats.org/drawingml/2006/main" lang="en-US" sz="2200" b="1" dirty="0">
              <a:solidFill>
                <a:schemeClr val="tx1"/>
              </a:solidFill>
              <a:latin typeface="+mn-lt"/>
            </a:endParaRPr>
          </a:p>
          <a:p>
            <a:pPr xmlns:a="http://schemas.openxmlformats.org/drawingml/2006/main">
              <a:defRPr/>
            </a:pPr>
            <a:r xmlns:a="http://schemas.openxmlformats.org/drawingml/2006/main">
              <a:rPr lang="vi" sz="2200" dirty="0">
                <a:latin typeface="+mn-lt"/>
              </a:rPr>
              <a:t>hiểu các nguyên tắc đằng sau các dịch vụ lớp vận chuyển:</a:t>
            </a:r>
          </a:p>
          <a:p>
            <a:pPr xmlns:a="http://schemas.openxmlformats.org/drawingml/2006/main" lvl="1">
              <a:buFont typeface="Arial" panose="020B0604020202020204" pitchFamily="34" charset="0"/>
              <a:buChar char="–"/>
              <a:defRPr/>
            </a:pPr>
            <a:r xmlns:a="http://schemas.openxmlformats.org/drawingml/2006/main">
              <a:rPr lang="vi" sz="2200" dirty="0">
                <a:latin typeface="+mn-lt"/>
              </a:rPr>
              <a:t>ghép kênh, tách kênh</a:t>
            </a:r>
          </a:p>
          <a:p>
            <a:pPr xmlns:a="http://schemas.openxmlformats.org/drawingml/2006/main" lvl="1">
              <a:buFont typeface="Arial" panose="020B0604020202020204" pitchFamily="34" charset="0"/>
              <a:buChar char="–"/>
              <a:defRPr/>
            </a:pPr>
            <a:r xmlns:a="http://schemas.openxmlformats.org/drawingml/2006/main">
              <a:rPr lang="vi" sz="2200" dirty="0">
                <a:latin typeface="+mn-lt"/>
              </a:rPr>
              <a:t>truyền dữ liệu đáng tin cậy</a:t>
            </a:r>
          </a:p>
          <a:p>
            <a:pPr xmlns:a="http://schemas.openxmlformats.org/drawingml/2006/main" lvl="1">
              <a:buFont typeface="Arial" panose="020B0604020202020204" pitchFamily="34" charset="0"/>
              <a:buChar char="–"/>
              <a:defRPr/>
            </a:pPr>
            <a:r xmlns:a="http://schemas.openxmlformats.org/drawingml/2006/main">
              <a:rPr lang="vi" sz="2200" dirty="0">
                <a:latin typeface="+mn-lt"/>
              </a:rPr>
              <a:t>Kiểm soát lưu lượng</a:t>
            </a:r>
          </a:p>
          <a:p>
            <a:pPr xmlns:a="http://schemas.openxmlformats.org/drawingml/2006/main" lvl="1">
              <a:buFont typeface="Arial" panose="020B0604020202020204" pitchFamily="34" charset="0"/>
              <a:buChar char="–"/>
              <a:defRPr/>
            </a:pPr>
            <a:r xmlns:a="http://schemas.openxmlformats.org/drawingml/2006/main">
              <a:rPr lang="vi" sz="2200" dirty="0" smtClean="0">
                <a:latin typeface="+mn-lt"/>
              </a:rPr>
              <a:t>kiểm soát </a:t>
            </a:r>
            <a:endParaRPr xmlns:a="http://schemas.openxmlformats.org/drawingml/2006/main" lang="en-US" sz="2200" dirty="0">
              <a:latin typeface="+mn-lt"/>
            </a:endParaRPr>
            <a:r xmlns:a="http://schemas.openxmlformats.org/drawingml/2006/main">
              <a:rPr lang="vi" sz="2200" dirty="0">
                <a:latin typeface="+mn-lt"/>
              </a:rPr>
              <a:t>tắc nghẽn</a:t>
            </a:r>
          </a:p>
          <a:p>
            <a:pPr xmlns:a="http://schemas.openxmlformats.org/drawingml/2006/main">
              <a:defRPr/>
            </a:pPr>
            <a:r xmlns:a="http://schemas.openxmlformats.org/drawingml/2006/main">
              <a:rPr lang="vi" sz="2200" dirty="0">
                <a:latin typeface="+mn-lt"/>
              </a:rPr>
              <a:t>tìm hiểu về các giao thức lớp vận chuyển Internet:</a:t>
            </a:r>
          </a:p>
          <a:p>
            <a:pPr xmlns:a="http://schemas.openxmlformats.org/drawingml/2006/main" lvl="1">
              <a:buFont typeface="Arial" panose="020B0604020202020204" pitchFamily="34" charset="0"/>
              <a:buChar char="–"/>
              <a:defRPr/>
            </a:pPr>
            <a:r xmlns:a="http://schemas.openxmlformats.org/drawingml/2006/main">
              <a:rPr lang="vi" sz="2200" dirty="0" smtClean="0">
                <a:latin typeface="+mn-lt"/>
              </a:rPr>
              <a:t>bạn</a:t>
            </a:r>
            <a:r xmlns:a="http://schemas.openxmlformats.org/drawingml/2006/main">
              <a:rPr lang="vi" sz="100" dirty="0" smtClean="0">
                <a:latin typeface="+mn-lt"/>
              </a:rPr>
              <a:t> </a:t>
            </a:r>
            <a:r xmlns:a="http://schemas.openxmlformats.org/drawingml/2006/main">
              <a:rPr lang="vi" sz="2200" dirty="0" smtClean="0">
                <a:latin typeface="+mn-lt"/>
              </a:rPr>
              <a:t>Đ.</a:t>
            </a:r>
            <a:r xmlns:a="http://schemas.openxmlformats.org/drawingml/2006/main">
              <a:rPr lang="vi" sz="100" dirty="0" smtClean="0">
                <a:latin typeface="+mn-lt"/>
              </a:rPr>
              <a:t> </a:t>
            </a:r>
            <a:r xmlns:a="http://schemas.openxmlformats.org/drawingml/2006/main">
              <a:rPr lang="vi" sz="2200" dirty="0" smtClean="0">
                <a:latin typeface="+mn-lt"/>
              </a:rPr>
              <a:t>P </a:t>
            </a:r>
            <a:r xmlns:a="http://schemas.openxmlformats.org/drawingml/2006/main">
              <a:rPr lang="vi" sz="2200" dirty="0">
                <a:latin typeface="+mn-lt"/>
              </a:rPr>
              <a:t>: vận chuyển không kết nối</a:t>
            </a:r>
          </a:p>
          <a:p>
            <a:pPr xmlns:a="http://schemas.openxmlformats.org/drawingml/2006/main" lvl="1">
              <a:buFont typeface="Arial" panose="020B0604020202020204" pitchFamily="34" charset="0"/>
              <a:buChar char="–"/>
              <a:defRPr/>
            </a:pPr>
            <a:r xmlns:a="http://schemas.openxmlformats.org/drawingml/2006/main">
              <a:rPr lang="vi" sz="2200" dirty="0" smtClean="0">
                <a:latin typeface="+mn-lt"/>
              </a:rPr>
              <a:t>t</a:t>
            </a:r>
            <a:r xmlns:a="http://schemas.openxmlformats.org/drawingml/2006/main">
              <a:rPr lang="vi" sz="100" dirty="0" smtClean="0">
                <a:latin typeface="+mn-lt"/>
              </a:rPr>
              <a:t> </a:t>
            </a:r>
            <a:r xmlns:a="http://schemas.openxmlformats.org/drawingml/2006/main">
              <a:rPr lang="vi" sz="2200" dirty="0" smtClean="0">
                <a:latin typeface="+mn-lt"/>
              </a:rPr>
              <a:t>C</a:t>
            </a:r>
            <a:r xmlns:a="http://schemas.openxmlformats.org/drawingml/2006/main">
              <a:rPr lang="vi" sz="100" dirty="0" smtClean="0">
                <a:latin typeface="+mn-lt"/>
              </a:rPr>
              <a:t> </a:t>
            </a:r>
            <a:r xmlns:a="http://schemas.openxmlformats.org/drawingml/2006/main">
              <a:rPr lang="vi" sz="2200" dirty="0" smtClean="0">
                <a:latin typeface="+mn-lt"/>
              </a:rPr>
              <a:t>P </a:t>
            </a:r>
            <a:r xmlns:a="http://schemas.openxmlformats.org/drawingml/2006/main">
              <a:rPr lang="vi" sz="2200" dirty="0">
                <a:latin typeface="+mn-lt"/>
              </a:rPr>
              <a:t>: vận chuyển đáng tin cậy hướng kết nối</a:t>
            </a:r>
          </a:p>
          <a:p>
            <a:pPr xmlns:a="http://schemas.openxmlformats.org/drawingml/2006/main" lvl="1">
              <a:buFont typeface="Arial" panose="020B0604020202020204" pitchFamily="34" charset="0"/>
              <a:buChar char="–"/>
              <a:defRPr/>
            </a:pPr>
            <a:r xmlns:a="http://schemas.openxmlformats.org/drawingml/2006/main">
              <a:rPr lang="vi" sz="2200" dirty="0" smtClean="0">
                <a:latin typeface="+mn-lt"/>
              </a:rPr>
              <a:t>t</a:t>
            </a:r>
            <a:r xmlns:a="http://schemas.openxmlformats.org/drawingml/2006/main">
              <a:rPr lang="vi" sz="100" dirty="0" smtClean="0">
                <a:latin typeface="+mn-lt"/>
              </a:rPr>
              <a:t> </a:t>
            </a:r>
            <a:r xmlns:a="http://schemas.openxmlformats.org/drawingml/2006/main">
              <a:rPr lang="vi" sz="2200" dirty="0" smtClean="0">
                <a:latin typeface="+mn-lt"/>
              </a:rPr>
              <a:t>C</a:t>
            </a:r>
            <a:r xmlns:a="http://schemas.openxmlformats.org/drawingml/2006/main">
              <a:rPr lang="vi" sz="100" dirty="0" smtClean="0">
                <a:latin typeface="+mn-lt"/>
              </a:rPr>
              <a:t> </a:t>
            </a:r>
            <a:r xmlns:a="http://schemas.openxmlformats.org/drawingml/2006/main">
              <a:rPr lang="vi" sz="2200" dirty="0" smtClean="0">
                <a:latin typeface="+mn-lt"/>
              </a:rPr>
              <a:t>Kiểm soát </a:t>
            </a:r>
            <a:endParaRPr xmlns:a="http://schemas.openxmlformats.org/drawingml/2006/main" lang="en-US" sz="2200" dirty="0">
              <a:latin typeface="+mn-lt"/>
            </a:endParaRPr>
            <a:r xmlns:a="http://schemas.openxmlformats.org/drawingml/2006/main">
              <a:rPr lang="vi" sz="2200" dirty="0">
                <a:latin typeface="+mn-lt"/>
              </a:rPr>
              <a:t>tắc nghẽn </a:t>
            </a:r>
            <a:r xmlns:a="http://schemas.openxmlformats.org/drawingml/2006/main">
              <a:rPr lang="vi" sz="2200" dirty="0" smtClean="0">
                <a:latin typeface="+mn-lt"/>
              </a:rPr>
              <a:t>P</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xmlns:a="http://schemas.openxmlformats.org/drawingml/2006/main">
              <a:buFont typeface="Times New Roman"/>
              <a:buNone/>
              <a:defRPr/>
            </a:pP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Tổng kiểm tra Internet: Ví dụ</a:t>
            </a:r>
            <a:endParaRPr xmlns:a="http://schemas.openxmlformats.org/drawingml/2006/main" lang="en-US" sz="3400" b="1" dirty="0">
              <a:solidFill>
                <a:srgbClr val="007FA3"/>
              </a:solidFill>
              <a:latin typeface="Times New Roman" panose="02020603050405020304" pitchFamily="18" charset="0"/>
              <a:ea typeface="ＭＳ Ｐゴシック" charset="0"/>
              <a:cs typeface="+mj-cs"/>
              <a:sym typeface="Times New Roman"/>
            </a:endParaRPr>
          </a:p>
        </p:txBody>
      </p:sp>
      <p:sp>
        <p:nvSpPr>
          <p:cNvPr id="3" name="Content Placeholder 2"/>
          <p:cNvSpPr>
            <a:spLocks noGrp="1"/>
          </p:cNvSpPr>
          <p:nvPr>
            <p:ph idx="1"/>
          </p:nvPr>
        </p:nvSpPr>
        <p:spPr>
          <a:xfrm>
            <a:off x="457200" y="1600200"/>
            <a:ext cx="8229600" cy="554038"/>
          </a:xfrm>
        </p:spPr>
        <p:txBody>
          <a:bodyPr>
            <a:spAutoFit/>
          </a:bodyPr>
          <a:lstStyle/>
          <a:p>
            <a:pPr xmlns:a="http://schemas.openxmlformats.org/drawingml/2006/main" marL="0" indent="0">
              <a:spcBef>
                <a:spcPts val="1500"/>
              </a:spcBef>
              <a:buClr>
                <a:srgbClr val="007FA3"/>
              </a:buClr>
              <a:buSzPct val="100000"/>
              <a:defRPr/>
            </a:pPr>
            <a:r xmlns:a="http://schemas.openxmlformats.org/drawingml/2006/main">
              <a:rPr lang="vi" sz="2400" dirty="0" smtClean="0">
                <a:latin typeface="Arial (Body)"/>
                <a:ea typeface="ＭＳ Ｐゴシック" charset="0"/>
                <a:cs typeface="+mn-cs"/>
                <a:sym typeface="Arial"/>
              </a:rPr>
              <a:t>số nguyên </a:t>
            </a:r>
            <a:endParaRPr xmlns:a="http://schemas.openxmlformats.org/drawingml/2006/main" lang="en-US" sz="2400" dirty="0">
              <a:latin typeface="Arial (Body)"/>
              <a:ea typeface="ＭＳ Ｐゴシック" charset="0"/>
              <a:cs typeface="+mn-cs"/>
              <a:sym typeface="Arial"/>
            </a:endParaRPr>
            <a:r xmlns:a="http://schemas.openxmlformats.org/drawingml/2006/main">
              <a:rPr lang="vi" sz="2400" dirty="0">
                <a:latin typeface="Arial (Body)"/>
                <a:ea typeface="ＭＳ Ｐゴシック" charset="0"/>
                <a:cs typeface="+mn-cs"/>
                <a:sym typeface="Arial"/>
              </a:rPr>
              <a:t>16 bit</a:t>
            </a:r>
          </a:p>
        </p:txBody>
      </p:sp>
      <p:pic>
        <p:nvPicPr>
          <p:cNvPr id="69636" name="Picture 4" descr="3 groups of binary. Groups 1 and 3 have 2 rows each. Group 2 has 1 row. The first number in group 2 is circled, and has an arrow pointing to the end of the row, wraparound. Group 3, row 1, is sum. Group 3, row 2, is checksum. Group 1. Row 1. 1 1 1 0 0 1 1 0 0 1 1 0 0 1 1 0. Row 2. 1 1 0 1 0 1 0 1 0 1 0 1 0 1 0 1. Group 2, wraparound. Row 1. 1 1 0 1 1 1 0 1 1 1 0 1 1 1 0 1 1. Group 3. Row 1, sum. 1 0 1 1 1 0 1 1 1 0 1 1 1 1 0 0. Row 2, checksum. 0 1 0 0 0 1 0 0 0 1 0 0 0 0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8107" y="2434082"/>
            <a:ext cx="7827786" cy="241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Content Placeholder 7"/>
          <p:cNvSpPr txBox="1">
            <a:spLocks noGrp="1"/>
          </p:cNvSpPr>
          <p:nvPr>
            <p:ph idx="13"/>
          </p:nvPr>
        </p:nvSpPr>
        <p:spPr>
          <a:xfrm>
            <a:off x="457200" y="5334000"/>
            <a:ext cx="8229600" cy="923925"/>
          </a:xfrm>
        </p:spPr>
        <p:txBody>
          <a:bodyPr>
            <a:spAutoFit/>
          </a:bodyPr>
          <a:lstStyle/>
          <a:p>
            <a:pPr xmlns:a="http://schemas.openxmlformats.org/drawingml/2006/main" marL="0" indent="0">
              <a:spcBef>
                <a:spcPts val="1500"/>
              </a:spcBef>
              <a:buClr>
                <a:srgbClr val="007FA3"/>
              </a:buClr>
            </a:pPr>
            <a:r xmlns:a="http://schemas.openxmlformats.org/drawingml/2006/main">
              <a:rPr lang="vi" altLang="en-US" sz="2400" b="1" dirty="0" smtClean="0">
                <a:latin typeface="Arial (Body)"/>
                <a:ea typeface="MS PGothic" panose="020B0600070205080204" pitchFamily="34" charset="-128"/>
                <a:cs typeface="Arial" panose="020B0604020202020204" pitchFamily="34" charset="0"/>
              </a:rPr>
              <a:t>Lưu ý </a:t>
            </a:r>
            <a:r xmlns:a="http://schemas.openxmlformats.org/drawingml/2006/main">
              <a:rPr lang="vi" altLang="en-US" sz="2400" i="1"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khi cộng các số, cần thêm phần thực hiện từ bit quan trọng nhất vào kết quả</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xmlns:a="http://schemas.openxmlformats.org/drawingml/2006/main">
              <a:spcBef>
                <a:spcPct val="0"/>
              </a:spcBef>
            </a:pPr>
            <a:r xmlns:a="http://schemas.openxmlformats.org/drawingml/2006/main">
              <a:rPr lang="vi" altLang="en-US" dirty="0" smtClean="0">
                <a:ea typeface="ＭＳ Ｐゴシック" charset="-128"/>
              </a:rPr>
              <a:t>Mục tiêu </a:t>
            </a:r>
            <a:r xmlns:a="http://schemas.openxmlformats.org/drawingml/2006/main">
              <a:rPr lang="vi" altLang="en-US" dirty="0">
                <a:ea typeface="ＭＳ Ｐゴシック" charset="-128"/>
              </a:rPr>
              <a:t>học tập </a:t>
            </a:r>
            <a:r xmlns:a="http://schemas.openxmlformats.org/drawingml/2006/main">
              <a:rPr lang="vi" altLang="en-US" sz="2000" b="0" dirty="0" smtClean="0">
                <a:ea typeface="ＭＳ Ｐゴシック" charset="-128"/>
              </a:rPr>
              <a:t>(4 trên 10)</a:t>
            </a:r>
            <a:endParaRPr xmlns:a="http://schemas.openxmlformats.org/drawingml/2006/main"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13848"/>
            <a:ext cx="8229600" cy="4652963"/>
          </a:xfrm>
        </p:spPr>
        <p:txBody>
          <a:bodyPr/>
          <a:lstStyle/>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3.1 </a:t>
            </a:r>
            <a:r xmlns:a="http://schemas.openxmlformats.org/drawingml/2006/main">
              <a:rPr lang="vi" sz="1800" dirty="0">
                <a:solidFill>
                  <a:schemeClr val="tx1"/>
                </a:solidFill>
                <a:latin typeface="+mn-lt"/>
              </a:rPr>
              <a:t>dịch vụ tầng vận chuyển</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3.2 </a:t>
            </a:r>
            <a:r xmlns:a="http://schemas.openxmlformats.org/drawingml/2006/main">
              <a:rPr lang="vi" sz="1800" dirty="0">
                <a:solidFill>
                  <a:schemeClr val="tx1"/>
                </a:solidFill>
                <a:latin typeface="+mn-lt"/>
              </a:rPr>
              <a:t>ghép kênh và tách kênh</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3.3 </a:t>
            </a:r>
            <a:r xmlns:a="http://schemas.openxmlformats.org/drawingml/2006/main">
              <a:rPr lang="vi" sz="1800" dirty="0">
                <a:solidFill>
                  <a:schemeClr val="tx1"/>
                </a:solidFill>
                <a:latin typeface="+mn-lt"/>
              </a:rPr>
              <a:t>vận chuyển không kết nối </a:t>
            </a:r>
            <a:r xmlns:a="http://schemas.openxmlformats.org/drawingml/2006/main">
              <a:rPr lang="vi" sz="1800" dirty="0" smtClean="0">
                <a:solidFill>
                  <a:schemeClr val="tx1"/>
                </a:solidFill>
                <a:latin typeface="+mn-lt"/>
              </a:rPr>
              <a:t>: U</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Đ.</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P</a:t>
            </a:r>
            <a:endParaRPr xmlns:a="http://schemas.openxmlformats.org/drawingml/2006/main" lang="en-US" sz="1800" dirty="0">
              <a:solidFill>
                <a:schemeClr val="tx1"/>
              </a:solidFill>
              <a:latin typeface="+mn-lt"/>
            </a:endParaRP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3.4</a:t>
            </a:r>
            <a:r xmlns:a="http://schemas.openxmlformats.org/drawingml/2006/main">
              <a:rPr lang="vi" sz="1800" dirty="0">
                <a:solidFill>
                  <a:schemeClr val="tx1"/>
                </a:solidFill>
                <a:latin typeface="+mn-lt"/>
              </a:rPr>
              <a:t> </a:t>
            </a:r>
            <a:r xmlns:a="http://schemas.openxmlformats.org/drawingml/2006/main">
              <a:rPr lang="vi" sz="1800" b="1" dirty="0">
                <a:solidFill>
                  <a:schemeClr val="tx1"/>
                </a:solidFill>
                <a:latin typeface="+mn-lt"/>
              </a:rPr>
              <a:t>nguyên tắc truyền dữ liệu đáng tin </a:t>
            </a:r>
            <a:r xmlns:a="http://schemas.openxmlformats.org/drawingml/2006/main">
              <a:rPr lang="vi" sz="1800" b="1" dirty="0" smtClean="0">
                <a:solidFill>
                  <a:schemeClr val="tx1"/>
                </a:solidFill>
                <a:latin typeface="+mn-lt"/>
              </a:rPr>
              <a:t>cậy</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3.5 </a:t>
            </a:r>
            <a:r xmlns:a="http://schemas.openxmlformats.org/drawingml/2006/main">
              <a:rPr lang="vi" sz="1800" dirty="0">
                <a:solidFill>
                  <a:schemeClr val="tx1"/>
                </a:solidFill>
                <a:latin typeface="+mn-lt"/>
              </a:rPr>
              <a:t>vận chuyển hướng kết nối: </a:t>
            </a:r>
            <a:r xmlns:a="http://schemas.openxmlformats.org/drawingml/2006/main">
              <a:rPr lang="vi" sz="1800" dirty="0" smtClean="0">
                <a:solidFill>
                  <a:schemeClr val="tx1"/>
                </a:solidFill>
                <a:latin typeface="+mn-lt"/>
              </a:rPr>
              <a:t>T</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C</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P</a:t>
            </a:r>
            <a:endParaRPr xmlns:a="http://schemas.openxmlformats.org/drawingml/2006/main" lang="en-US" sz="1800" dirty="0">
              <a:solidFill>
                <a:schemeClr val="tx1"/>
              </a:solidFill>
              <a:latin typeface="+mn-lt"/>
            </a:endParaRP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cấu trúc phân đoạn</a:t>
            </a: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truyền dữ liệu đáng tin cậy</a:t>
            </a: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Kiểm soát lưu lượng</a:t>
            </a:r>
          </a:p>
          <a:p>
            <a:pPr xmlns:a="http://schemas.openxmlformats.org/drawingml/2006/main" lvl="1" indent="-285750">
              <a:buFont typeface="Arial" panose="020B0604020202020204" pitchFamily="34" charset="0"/>
              <a:buChar char="–"/>
              <a:defRPr/>
            </a:pPr>
            <a:r xmlns:a="http://schemas.openxmlformats.org/drawingml/2006/main">
              <a:rPr lang="vi" sz="1800" dirty="0" smtClean="0">
                <a:solidFill>
                  <a:schemeClr val="tx1"/>
                </a:solidFill>
                <a:latin typeface="+mn-lt"/>
              </a:rPr>
              <a:t>quản lý </a:t>
            </a:r>
            <a:r xmlns:a="http://schemas.openxmlformats.org/drawingml/2006/main">
              <a:rPr lang="vi" sz="1800" dirty="0">
                <a:solidFill>
                  <a:schemeClr val="tx1"/>
                </a:solidFill>
                <a:latin typeface="+mn-lt"/>
              </a:rPr>
              <a:t>kết nối</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3.6 </a:t>
            </a:r>
            <a:r xmlns:a="http://schemas.openxmlformats.org/drawingml/2006/main">
              <a:rPr lang="vi" sz="1800" dirty="0">
                <a:latin typeface="+mn-lt"/>
              </a:rPr>
              <a:t>nguyên tắc kiểm soát tắc nghẽn</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3,7T </a:t>
            </a:r>
            <a:r xmlns:a="http://schemas.openxmlformats.org/drawingml/2006/main">
              <a:rPr lang="vi" sz="1800" dirty="0">
                <a:latin typeface="+mn-lt"/>
              </a:rPr>
              <a:t>_</a:t>
            </a:r>
            <a:r xmlns:a="http://schemas.openxmlformats.org/drawingml/2006/main">
              <a:rPr lang="vi" sz="100" dirty="0">
                <a:latin typeface="+mn-lt"/>
              </a:rPr>
              <a:t> </a:t>
            </a:r>
            <a:r xmlns:a="http://schemas.openxmlformats.org/drawingml/2006/main">
              <a:rPr lang="vi" sz="1800" dirty="0">
                <a:latin typeface="+mn-lt"/>
              </a:rPr>
              <a:t>C</a:t>
            </a:r>
            <a:r xmlns:a="http://schemas.openxmlformats.org/drawingml/2006/main">
              <a:rPr lang="vi" sz="100" dirty="0">
                <a:latin typeface="+mn-lt"/>
              </a:rPr>
              <a:t> </a:t>
            </a:r>
            <a:r xmlns:a="http://schemas.openxmlformats.org/drawingml/2006/main">
              <a:rPr lang="vi" sz="1800" dirty="0" smtClean="0">
                <a:latin typeface="+mn-lt"/>
              </a:rPr>
              <a:t>Kiểm soát </a:t>
            </a:r>
            <a:endParaRPr xmlns:a="http://schemas.openxmlformats.org/drawingml/2006/main" lang="en-US" sz="1800" dirty="0">
              <a:solidFill>
                <a:schemeClr val="tx1"/>
              </a:solidFill>
              <a:latin typeface="+mn-lt"/>
            </a:endParaRPr>
            <a:r xmlns:a="http://schemas.openxmlformats.org/drawingml/2006/main">
              <a:rPr lang="vi" sz="1800" dirty="0">
                <a:latin typeface="+mn-lt"/>
              </a:rPr>
              <a:t>tắc nghẽn P</a:t>
            </a:r>
          </a:p>
        </p:txBody>
      </p:sp>
    </p:spTree>
    <p:extLst>
      <p:ext uri="{BB962C8B-B14F-4D97-AF65-F5344CB8AC3E}">
        <p14:creationId xmlns:p14="http://schemas.microsoft.com/office/powerpoint/2010/main" val="37179817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Nguyên tắc truyền dữ liệu đáng tin cậy</a:t>
            </a:r>
            <a:endParaRPr xmlns:a="http://schemas.openxmlformats.org/drawingml/2006/main" lang="en-US" sz="2000" dirty="0">
              <a:latin typeface="Times New Roman" panose="02020603050405020304" pitchFamily="18" charset="0"/>
              <a:ea typeface="ＭＳ Ｐゴシック" charset="0"/>
              <a:cs typeface="+mj-cs"/>
            </a:endParaRPr>
          </a:p>
        </p:txBody>
      </p:sp>
      <p:sp>
        <p:nvSpPr>
          <p:cNvPr id="3" name="Content Placeholder 2"/>
          <p:cNvSpPr>
            <a:spLocks noGrp="1"/>
          </p:cNvSpPr>
          <p:nvPr>
            <p:ph type="body" idx="1"/>
          </p:nvPr>
        </p:nvSpPr>
        <p:spPr>
          <a:xfrm>
            <a:off x="457200" y="1600200"/>
            <a:ext cx="8229600" cy="815975"/>
          </a:xfrm>
        </p:spPr>
        <p:txBody>
          <a:bodyPr>
            <a:spAutoFit/>
          </a:bodyPr>
          <a:lstStyle/>
          <a:p>
            <a:pPr xmlns:a="http://schemas.openxmlformats.org/drawingml/2006/main" marL="255651" indent="-255651">
              <a:buFont typeface="Arial" panose="020B0604020202020204" pitchFamily="34" charset="0"/>
              <a:buChar char="•"/>
              <a:defRPr/>
            </a:pPr>
            <a:r xmlns:a="http://schemas.openxmlformats.org/drawingml/2006/main">
              <a:rPr lang="vi" sz="1800" dirty="0">
                <a:latin typeface="Arial (Body)"/>
                <a:ea typeface="ＭＳ Ｐゴシック" charset="0"/>
                <a:cs typeface="+mn-cs"/>
              </a:rPr>
              <a:t>quan trọng trong các lớp ứng dụng, vận chuyển, liên kết</a:t>
            </a:r>
          </a:p>
          <a:p>
            <a:pPr xmlns:a="http://schemas.openxmlformats.org/drawingml/2006/main" marL="741553" lvl="1" indent="-284353">
              <a:buFont typeface="Arial" panose="020B0604020202020204" pitchFamily="34" charset="0"/>
              <a:buChar char="–"/>
              <a:defRPr/>
            </a:pPr>
            <a:r xmlns:a="http://schemas.openxmlformats.org/drawingml/2006/main">
              <a:rPr lang="vi" sz="1800" dirty="0">
                <a:latin typeface="Arial (Body)"/>
                <a:ea typeface="ＭＳ Ｐゴシック" charset="0"/>
              </a:rPr>
              <a:t>danh sách 10 chủ đề mạng quan trọng hàng đầu </a:t>
            </a:r>
            <a:r xmlns:a="http://schemas.openxmlformats.org/drawingml/2006/main">
              <a:rPr lang="vi" sz="1800" dirty="0" smtClean="0">
                <a:latin typeface="Arial (Body)"/>
                <a:ea typeface="ＭＳ Ｐゴシック" charset="0"/>
              </a:rPr>
              <a:t>!</a:t>
            </a:r>
            <a:endParaRPr xmlns:a="http://schemas.openxmlformats.org/drawingml/2006/main" lang="en-US" sz="1800" dirty="0">
              <a:latin typeface="Arial (Body)"/>
              <a:ea typeface="ＭＳ Ｐゴシック" charset="0"/>
              <a:cs typeface="+mn-cs"/>
            </a:endParaRPr>
          </a:p>
        </p:txBody>
      </p:sp>
      <p:pic>
        <p:nvPicPr>
          <p:cNvPr id="7" name="Picture 4" descr="A diagram has 2 similar parts, a, provided service, and b, service implementation. Each part is divided into 3 layers, application layer, transport layer, and network layer. There are 2 P C’s side by side at the top of both parts. In the layers below, packets and data are sent and received through channels. Part a, provided service. Below the left P C, is sending process. Below the right, is receiver process. These processes are in the top layer, application. From sending process, data is sent to the next layer, transport, through a reliable channel, and back up to the application layer, to receiver process. The data is received. No part of the diagram went into the third layer, network. Part b, service implementation. Arrows used in this part often have code beside them. 2 P C’s are above the top layer, application. Below the left P C, at the bottom of the top layer, application, an arrow carries data, and points to a box in the middle layer, transport. Code, r d t underscore send left parenthesis right parenthesis. The box states, reliable data transfer protocol, sending side. From the end of the box to the end of the transport layer, there is a double ended arrow. Code, u d t underscore send left parenthesis right parenthesis. A packet is sent to the bottom layer, network. From the end of that arrow, or the top of the network layer, a double ended arrow passes through an unreliable channel, and points back up to the top of the network layer, on the right side. From this arrow, or the bottom of the middle layer, transport, a double ended arrow points to a box in the transport layer. Code, r d t underscore r c t left parenthesis right parenthesis. A packet is received. The box states, reliable data transfer protocol, receiving side. From the top of the box, an arrow points to the top layer, application, below the P C. Code, deliver underscore data. Data is delivere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95563" y="2551113"/>
            <a:ext cx="39528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type="body" idx="2"/>
          </p:nvPr>
        </p:nvSpPr>
        <p:spPr>
          <a:xfrm>
            <a:off x="457200" y="5612528"/>
            <a:ext cx="8229600" cy="738187"/>
          </a:xfrm>
        </p:spPr>
        <p:txBody>
          <a:bodyPr>
            <a:spAutoFit/>
          </a:bodyPr>
          <a:lstStyle/>
          <a:p>
            <a:pPr xmlns:a="http://schemas.openxmlformats.org/drawingml/2006/main" marL="255651" indent="-255651">
              <a:buFont typeface="Arial" panose="020B0604020202020204" pitchFamily="34" charset="0"/>
              <a:buChar char="•"/>
              <a:defRPr/>
            </a:pPr>
            <a:r xmlns:a="http://schemas.openxmlformats.org/drawingml/2006/main">
              <a:rPr lang="vi" sz="1800" dirty="0">
                <a:latin typeface="Arial (Body)"/>
                <a:ea typeface="ＭＳ Ｐゴシック" charset="0"/>
                <a:cs typeface="+mn-cs"/>
              </a:rPr>
              <a:t>đặc điểm của kênh không đáng tin cậy sẽ xác định độ phức tạp của giao thức truyền dữ liệu đáng tin cậy ( </a:t>
            </a:r>
            <a:r xmlns:a="http://schemas.openxmlformats.org/drawingml/2006/main">
              <a:rPr lang="vi" sz="1800" dirty="0" smtClean="0">
                <a:latin typeface="Arial (Body)"/>
                <a:ea typeface="ＭＳ Ｐゴシック" charset="0"/>
                <a:cs typeface="+mn-cs"/>
              </a:rPr>
              <a:t>r</a:t>
            </a:r>
            <a:r xmlns:a="http://schemas.openxmlformats.org/drawingml/2006/main">
              <a:rPr lang="vi" sz="100" dirty="0" smtClean="0">
                <a:latin typeface="Arial (Body)"/>
                <a:ea typeface="ＭＳ Ｐゴシック" charset="0"/>
                <a:cs typeface="+mn-cs"/>
              </a:rPr>
              <a:t> </a:t>
            </a:r>
            <a:r xmlns:a="http://schemas.openxmlformats.org/drawingml/2006/main">
              <a:rPr lang="vi" sz="1800" dirty="0" smtClean="0">
                <a:latin typeface="Arial (Body)"/>
                <a:ea typeface="ＭＳ Ｐゴシック" charset="0"/>
                <a:cs typeface="+mn-cs"/>
              </a:rPr>
              <a:t>đ</a:t>
            </a:r>
            <a:r xmlns:a="http://schemas.openxmlformats.org/drawingml/2006/main">
              <a:rPr lang="vi" sz="100" dirty="0" smtClean="0">
                <a:latin typeface="Arial (Body)"/>
                <a:ea typeface="ＭＳ Ｐゴシック" charset="0"/>
                <a:cs typeface="+mn-cs"/>
              </a:rPr>
              <a:t> </a:t>
            </a:r>
            <a:r xmlns:a="http://schemas.openxmlformats.org/drawingml/2006/main">
              <a:rPr lang="vi" sz="1800" dirty="0" smtClean="0">
                <a:latin typeface="Arial (Body)"/>
                <a:ea typeface="ＭＳ Ｐゴシック" charset="0"/>
                <a:cs typeface="+mn-cs"/>
              </a:rPr>
              <a:t>t)</a:t>
            </a:r>
            <a:endParaRPr xmlns:a="http://schemas.openxmlformats.org/drawingml/2006/main" lang="en-US" sz="1800" dirty="0">
              <a:latin typeface="Arial (Body)"/>
              <a:ea typeface="ＭＳ Ｐゴシック" charset="0"/>
              <a:cs typeface="+mn-cs"/>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txBox="1">
            <a:spLocks noGrp="1"/>
          </p:cNvSpPr>
          <p:nvPr>
            <p:ph type="title"/>
          </p:nvPr>
        </p:nvSpPr>
        <p:spPr>
          <a:xfrm>
            <a:off x="457199" y="215900"/>
            <a:ext cx="8436077" cy="1096963"/>
          </a:xfrm>
        </p:spPr>
        <p:txBody>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Truyền dữ liệu đáng tin cậy: Bắt đầu </a:t>
            </a:r>
            <a:r xmlns:a="http://schemas.openxmlformats.org/drawingml/2006/main">
              <a:rPr lang="vi" altLang="en-US" sz="2000" b="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(1 trên 2)</a:t>
            </a:r>
          </a:p>
        </p:txBody>
      </p:sp>
      <p:pic>
        <p:nvPicPr>
          <p:cNvPr id="2" name="Picture 1" descr="A diagram of data transfer has 2 similar parts, send side and receive side, connected through an unreliable channel. Each part has a box, with data moving above to the part, and a packet moving below away from the part and through the channel. Some of the arrows have code beside them and notes. Part 1, send side. An arrow with data beside it points to the box. Code, r d t underscore send left parenthesis right parenthesis. Notes, called from above. For example, by app. Passed data to deliver to receiver upper layer. The box states, reliable data, transfer protocol, sending side. From the bottom of box a double ended arrow points to the end of this part, send side. A packet is beside the arrow. Code, u d t underscore send left parenthesis right parenthesis. Notes, called by r d t, to transfer packet over unreliable channel to receiver. The packet passes through the unreliable channel and up to part 2. Part 2, receive side. The unreliable channel links to a box. A packet is below the box. Code, r d t underscore r c v left parenthesis right parenthesis. Notes, called when packet arrives on r c v side of channel. The box states, reliable data, transfer protocol, receiving side. The box links up to data. Data is beside the arrow. Code, deliver underscore data left parenthesis right parenthesis. Notes, called by r d t to deliver data to upper."/>
          <p:cNvPicPr>
            <a:picLocks noChangeAspect="1"/>
          </p:cNvPicPr>
          <p:nvPr/>
        </p:nvPicPr>
        <p:blipFill>
          <a:blip r:embed="rId2"/>
          <a:stretch>
            <a:fillRect/>
          </a:stretch>
        </p:blipFill>
        <p:spPr>
          <a:xfrm>
            <a:off x="950722" y="1834347"/>
            <a:ext cx="7242557" cy="4118218"/>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465574" cy="707856"/>
          </a:xfrm>
        </p:spPr>
        <p:txBody>
          <a:bodyPr wrap="square">
            <a:spAutoFit/>
          </a:bodyPr>
          <a:lstStyle/>
          <a:p>
            <a:pPr xmlns:a="http://schemas.openxmlformats.org/drawingml/2006/main">
              <a:buFont typeface="Times New Roman"/>
              <a:buNone/>
              <a:defRPr/>
            </a:pP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Truyền dữ liệu đáng tin cậy: Bắt đầu </a:t>
            </a:r>
            <a:r xmlns:a="http://schemas.openxmlformats.org/drawingml/2006/main">
              <a:rPr lang="vi" sz="2000" dirty="0" smtClean="0">
                <a:solidFill>
                  <a:srgbClr val="007FA3"/>
                </a:solidFill>
                <a:latin typeface="Times New Roman" panose="02020603050405020304" pitchFamily="18" charset="0"/>
                <a:ea typeface="ＭＳ Ｐゴシック" charset="0"/>
                <a:cs typeface="+mj-cs"/>
                <a:sym typeface="Times New Roman"/>
              </a:rPr>
              <a:t>(2 trên 2)</a:t>
            </a:r>
            <a:endParaRPr xmlns:a="http://schemas.openxmlformats.org/drawingml/2006/main" lang="en-US" sz="2000" dirty="0">
              <a:solidFill>
                <a:srgbClr val="007FA3"/>
              </a:solidFill>
              <a:latin typeface="Times New Roman" panose="02020603050405020304" pitchFamily="18" charset="0"/>
              <a:ea typeface="ＭＳ Ｐゴシック" charset="0"/>
              <a:cs typeface="+mj-cs"/>
              <a:sym typeface="Times New Roman"/>
            </a:endParaRPr>
          </a:p>
        </p:txBody>
      </p:sp>
      <p:sp>
        <p:nvSpPr>
          <p:cNvPr id="75779" name="Content Placeholder 2"/>
          <p:cNvSpPr txBox="1">
            <a:spLocks noGrp="1"/>
          </p:cNvSpPr>
          <p:nvPr>
            <p:ph idx="1"/>
          </p:nvPr>
        </p:nvSpPr>
        <p:spPr>
          <a:xfrm>
            <a:off x="457200" y="1600200"/>
            <a:ext cx="8229600" cy="2686050"/>
          </a:xfrm>
        </p:spPr>
        <p:txBody>
          <a:bodyPr>
            <a:spAutoFit/>
          </a:bodyPr>
          <a:lstStyle/>
          <a:p>
            <a:pPr xmlns:a="http://schemas.openxmlformats.org/drawingml/2006/main" marL="0" indent="0">
              <a:spcBef>
                <a:spcPts val="1500"/>
              </a:spcBef>
              <a:defRPr/>
            </a:pPr>
            <a:r xmlns:a="http://schemas.openxmlformats.org/drawingml/2006/main">
              <a:rPr lang="vi" altLang="en-US" sz="2000" b="1" dirty="0" smtClean="0">
                <a:latin typeface="Arial (Body)"/>
                <a:ea typeface="ＭＳ Ｐゴシック" charset="-128"/>
                <a:cs typeface="Arial" panose="020B0604020202020204" pitchFamily="34" charset="0"/>
              </a:rPr>
              <a:t>chúng tôi </a:t>
            </a:r>
            <a:r xmlns:a="http://schemas.openxmlformats.org/drawingml/2006/main">
              <a:rPr lang="vi" altLang="ja-JP" sz="2000" b="1" dirty="0" smtClean="0">
                <a:latin typeface="Arial (Body)"/>
                <a:ea typeface="ＭＳ Ｐゴシック" charset="-128"/>
                <a:cs typeface="Arial" panose="020B0604020202020204" pitchFamily="34" charset="0"/>
              </a:rPr>
              <a:t>sẽ:</a:t>
            </a:r>
          </a:p>
          <a:p>
            <a:pPr xmlns:a="http://schemas.openxmlformats.org/drawingml/2006/main">
              <a:spcBef>
                <a:spcPts val="1500"/>
              </a:spcBef>
              <a:buFontTx/>
              <a:buChar char="•"/>
              <a:defRPr/>
            </a:pPr>
            <a:r xmlns:a="http://schemas.openxmlformats.org/drawingml/2006/main">
              <a:rPr lang="vi" altLang="en-US" sz="2000" dirty="0" smtClean="0">
                <a:latin typeface="Arial (Body)"/>
                <a:ea typeface="ＭＳ Ｐゴシック" charset="-128"/>
                <a:cs typeface="Arial" panose="020B0604020202020204" pitchFamily="34" charset="0"/>
              </a:rPr>
              <a:t>từng bước phát triển bên gửi, bên nhận của giao thức </a:t>
            </a:r>
            <a:r xmlns:a="http://schemas.openxmlformats.org/drawingml/2006/main">
              <a:rPr lang="vi" altLang="en-US" sz="2000" dirty="0" smtClean="0">
                <a:latin typeface="Arial (Body)"/>
                <a:ea typeface="ＭＳ Ｐゴシック" charset="-128"/>
                <a:cs typeface="Arial" panose="020B0604020202020204" pitchFamily="34" charset="0"/>
              </a:rPr>
              <a:t>truyền </a:t>
            </a:r>
            <a:r xmlns:a="http://schemas.openxmlformats.org/drawingml/2006/main">
              <a:rPr lang="vi" altLang="en-US" sz="2000" b="1" dirty="0" smtClean="0">
                <a:latin typeface="Arial (Body)"/>
                <a:ea typeface="ＭＳ Ｐゴシック" charset="-128"/>
                <a:cs typeface="Arial" panose="020B0604020202020204" pitchFamily="34" charset="0"/>
              </a:rPr>
              <a:t>d </a:t>
            </a:r>
            <a:r xmlns:a="http://schemas.openxmlformats.org/drawingml/2006/main">
              <a:rPr lang="vi" altLang="en-US" sz="2000" dirty="0" smtClean="0">
                <a:latin typeface="Arial (Body)"/>
                <a:ea typeface="ＭＳ Ｐゴシック" charset="-128"/>
                <a:cs typeface="Arial" panose="020B0604020202020204" pitchFamily="34" charset="0"/>
              </a:rPr>
              <a:t>ata </a:t>
            </a:r>
            <a:r xmlns:a="http://schemas.openxmlformats.org/drawingml/2006/main">
              <a:rPr lang="vi" altLang="en-US" sz="2000" b="1" dirty="0" smtClean="0">
                <a:latin typeface="Arial (Body)"/>
                <a:ea typeface="ＭＳ Ｐゴシック" charset="-128"/>
                <a:cs typeface="Arial" panose="020B0604020202020204" pitchFamily="34" charset="0"/>
              </a:rPr>
              <a:t>t </a:t>
            </a:r>
            <a:r xmlns:a="http://schemas.openxmlformats.org/drawingml/2006/main">
              <a:rPr lang="vi" altLang="en-US" sz="2000" dirty="0" smtClean="0">
                <a:latin typeface="Arial (Body)"/>
                <a:ea typeface="ＭＳ Ｐゴシック" charset="-128"/>
                <a:cs typeface="Arial" panose="020B0604020202020204" pitchFamily="34" charset="0"/>
              </a:rPr>
              <a:t>tin cậy ( </a:t>
            </a:r>
            <a:r xmlns:a="http://schemas.openxmlformats.org/drawingml/2006/main">
              <a:rPr lang="vi" altLang="en-US" sz="2000" b="1" dirty="0" smtClean="0">
                <a:latin typeface="Arial (Body)"/>
                <a:ea typeface="ＭＳ Ｐゴシック" charset="-128"/>
                <a:cs typeface="Arial" panose="020B0604020202020204" pitchFamily="34" charset="0"/>
              </a:rPr>
              <a:t>r</a:t>
            </a:r>
            <a:r xmlns:a="http://schemas.openxmlformats.org/drawingml/2006/main">
              <a:rPr lang="vi" altLang="en-US" sz="100" dirty="0" smtClean="0">
                <a:latin typeface="Arial (Body)"/>
                <a:ea typeface="ＭＳ Ｐゴシック" charset="-128"/>
                <a:cs typeface="Arial" panose="020B0604020202020204" pitchFamily="34" charset="0"/>
              </a:rPr>
              <a:t> </a:t>
            </a:r>
            <a:r xmlns:a="http://schemas.openxmlformats.org/drawingml/2006/main">
              <a:rPr lang="vi" altLang="en-US" sz="2000" dirty="0" smtClean="0">
                <a:latin typeface="Arial (Body)"/>
                <a:ea typeface="ＭＳ Ｐゴシック" charset="-128"/>
                <a:cs typeface="Arial" panose="020B0604020202020204" pitchFamily="34" charset="0"/>
              </a:rPr>
              <a:t>đ</a:t>
            </a:r>
            <a:r xmlns:a="http://schemas.openxmlformats.org/drawingml/2006/main">
              <a:rPr lang="vi" altLang="en-US" sz="100" dirty="0" smtClean="0">
                <a:latin typeface="Arial (Body)"/>
                <a:ea typeface="ＭＳ Ｐゴシック" charset="-128"/>
                <a:cs typeface="Arial" panose="020B0604020202020204" pitchFamily="34" charset="0"/>
              </a:rPr>
              <a:t> </a:t>
            </a:r>
            <a:r xmlns:a="http://schemas.openxmlformats.org/drawingml/2006/main">
              <a:rPr lang="vi" altLang="en-US" sz="2000" dirty="0" smtClean="0">
                <a:latin typeface="Arial (Body)"/>
                <a:ea typeface="ＭＳ Ｐゴシック" charset="-128"/>
                <a:cs typeface="Arial" panose="020B0604020202020204" pitchFamily="34" charset="0"/>
              </a:rPr>
              <a:t>t)</a:t>
            </a:r>
          </a:p>
          <a:p>
            <a:pPr xmlns:a="http://schemas.openxmlformats.org/drawingml/2006/main">
              <a:spcBef>
                <a:spcPts val="1500"/>
              </a:spcBef>
              <a:buFontTx/>
              <a:buChar char="•"/>
              <a:defRPr/>
            </a:pPr>
            <a:r xmlns:a="http://schemas.openxmlformats.org/drawingml/2006/main">
              <a:rPr lang="vi" altLang="en-US" sz="2000" dirty="0" smtClean="0">
                <a:latin typeface="Arial (Body)"/>
                <a:ea typeface="ＭＳ Ｐゴシック" charset="-128"/>
                <a:cs typeface="Arial" panose="020B0604020202020204" pitchFamily="34" charset="0"/>
              </a:rPr>
              <a:t>chỉ xem xét truyền dữ liệu một chiều</a:t>
            </a:r>
          </a:p>
          <a:p>
            <a:pPr xmlns:a="http://schemas.openxmlformats.org/drawingml/2006/main" marL="741363" lvl="1" indent="-284163">
              <a:spcBef>
                <a:spcPts val="600"/>
              </a:spcBef>
              <a:buFontTx/>
              <a:buChar char="–"/>
              <a:defRPr/>
            </a:pPr>
            <a:r xmlns:a="http://schemas.openxmlformats.org/drawingml/2006/main">
              <a:rPr lang="vi" altLang="en-US" sz="2000" dirty="0" smtClean="0">
                <a:latin typeface="Arial (Body)"/>
                <a:ea typeface="ＭＳ Ｐゴシック" charset="-128"/>
                <a:cs typeface="Arial" panose="020B0604020202020204" pitchFamily="34" charset="0"/>
              </a:rPr>
              <a:t>nhưng thông tin kiểm soát sẽ chảy theo cả hai hướng!</a:t>
            </a:r>
          </a:p>
          <a:p>
            <a:pPr xmlns:a="http://schemas.openxmlformats.org/drawingml/2006/main">
              <a:spcBef>
                <a:spcPts val="1500"/>
              </a:spcBef>
              <a:buFontTx/>
              <a:buChar char="•"/>
              <a:defRPr/>
            </a:pPr>
            <a:r xmlns:a="http://schemas.openxmlformats.org/drawingml/2006/main">
              <a:rPr lang="vi" altLang="en-US" sz="2000" dirty="0" smtClean="0">
                <a:latin typeface="Arial (Body)"/>
                <a:ea typeface="ＭＳ Ｐゴシック" charset="-128"/>
                <a:cs typeface="Arial" panose="020B0604020202020204" pitchFamily="34" charset="0"/>
              </a:rPr>
              <a:t>sử dụng máy trạng thái hữu hạn (F</a:t>
            </a:r>
            <a:r xmlns:a="http://schemas.openxmlformats.org/drawingml/2006/main">
              <a:rPr lang="vi" altLang="en-US" sz="100" dirty="0" smtClean="0">
                <a:latin typeface="Arial (Body)"/>
                <a:ea typeface="ＭＳ Ｐゴシック" charset="-128"/>
                <a:cs typeface="Arial" panose="020B0604020202020204" pitchFamily="34" charset="0"/>
              </a:rPr>
              <a:t> </a:t>
            </a:r>
            <a:r xmlns:a="http://schemas.openxmlformats.org/drawingml/2006/main">
              <a:rPr lang="vi" altLang="en-US" sz="2000" dirty="0" smtClean="0">
                <a:latin typeface="Arial (Body)"/>
                <a:ea typeface="ＭＳ Ｐゴシック" charset="-128"/>
                <a:cs typeface="Arial" panose="020B0604020202020204" pitchFamily="34" charset="0"/>
              </a:rPr>
              <a:t>S</a:t>
            </a:r>
            <a:r xmlns:a="http://schemas.openxmlformats.org/drawingml/2006/main">
              <a:rPr lang="vi" altLang="en-US" sz="100" dirty="0" smtClean="0">
                <a:latin typeface="Arial (Body)"/>
                <a:ea typeface="ＭＳ Ｐゴシック" charset="-128"/>
                <a:cs typeface="Arial" panose="020B0604020202020204" pitchFamily="34" charset="0"/>
              </a:rPr>
              <a:t> </a:t>
            </a:r>
            <a:r xmlns:a="http://schemas.openxmlformats.org/drawingml/2006/main">
              <a:rPr lang="vi" altLang="en-US" sz="2000" dirty="0" smtClean="0">
                <a:latin typeface="Arial (Body)"/>
                <a:ea typeface="ＭＳ Ｐゴシック" charset="-128"/>
                <a:cs typeface="Arial" panose="020B0604020202020204" pitchFamily="34" charset="0"/>
              </a:rPr>
              <a:t>M) để chỉ định người gửi, người nhận</a:t>
            </a:r>
          </a:p>
        </p:txBody>
      </p:sp>
      <p:pic>
        <p:nvPicPr>
          <p:cNvPr id="76804" name="Picture 2" descr="A diagram has 2 states. A state, when in this, state, next state uniquely determined by next event. From state 1, an arrow points diagonally down right. Arrow, event over actions. From state 1, an arrow points to state 2. Arrow, start fraction event causing state transition over actions taken on state transition end fraction. From state 2, an arrow points below it."/>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16038" y="4481513"/>
            <a:ext cx="6511925"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
            <a:ext cx="8229600" cy="1169988"/>
          </a:xfrm>
        </p:spPr>
        <p:txBody>
          <a:bodyPr>
            <a:spAutoFit/>
          </a:bodyPr>
          <a:lstStyle/>
          <a:p>
            <a:pPr xmlns:a="http://schemas.openxmlformats.org/drawingml/2006/main">
              <a:defRPr/>
            </a:pPr>
            <a:r xmlns:a="http://schemas.openxmlformats.org/drawingml/2006/main">
              <a:rPr lang="vi" sz="3200" b="1" dirty="0" smtClean="0">
                <a:solidFill>
                  <a:schemeClr val="tx2"/>
                </a:solidFill>
                <a:latin typeface="Times New Roman" panose="02020603050405020304" pitchFamily="18" charset="0"/>
                <a:ea typeface="ＭＳ Ｐゴシック" charset="0"/>
                <a:cs typeface="+mj-cs"/>
              </a:rPr>
              <a:t>r</a:t>
            </a:r>
            <a:r xmlns:a="http://schemas.openxmlformats.org/drawingml/2006/main">
              <a:rPr lang="vi" sz="100" b="1" dirty="0" smtClean="0">
                <a:solidFill>
                  <a:schemeClr val="tx2"/>
                </a:solidFill>
                <a:latin typeface="Times New Roman" panose="02020603050405020304" pitchFamily="18" charset="0"/>
                <a:ea typeface="ＭＳ Ｐゴシック" charset="0"/>
                <a:cs typeface="+mj-cs"/>
              </a:rPr>
              <a:t> </a:t>
            </a:r>
            <a:r xmlns:a="http://schemas.openxmlformats.org/drawingml/2006/main">
              <a:rPr lang="vi" sz="3200" b="1" dirty="0" smtClean="0">
                <a:solidFill>
                  <a:schemeClr val="tx2"/>
                </a:solidFill>
                <a:latin typeface="Times New Roman" panose="02020603050405020304" pitchFamily="18" charset="0"/>
                <a:ea typeface="ＭＳ Ｐゴシック" charset="0"/>
                <a:cs typeface="+mj-cs"/>
              </a:rPr>
              <a:t>đ</a:t>
            </a:r>
            <a:r xmlns:a="http://schemas.openxmlformats.org/drawingml/2006/main">
              <a:rPr lang="vi" sz="100" b="1" dirty="0" smtClean="0">
                <a:solidFill>
                  <a:schemeClr val="tx2"/>
                </a:solidFill>
                <a:latin typeface="Times New Roman" panose="02020603050405020304" pitchFamily="18" charset="0"/>
                <a:ea typeface="ＭＳ Ｐゴシック" charset="0"/>
                <a:cs typeface="+mj-cs"/>
              </a:rPr>
              <a:t> </a:t>
            </a:r>
            <a:r xmlns:a="http://schemas.openxmlformats.org/drawingml/2006/main">
              <a:rPr lang="vi" sz="3200" b="1" dirty="0" smtClean="0">
                <a:solidFill>
                  <a:schemeClr val="tx2"/>
                </a:solidFill>
                <a:latin typeface="Times New Roman" panose="02020603050405020304" pitchFamily="18" charset="0"/>
                <a:ea typeface="ＭＳ Ｐゴシック" charset="0"/>
                <a:cs typeface="+mj-cs"/>
              </a:rPr>
              <a:t>t1.0: </a:t>
            </a:r>
            <a:r xmlns:a="http://schemas.openxmlformats.org/drawingml/2006/main">
              <a:rPr lang="vi" sz="3200" b="1" dirty="0">
                <a:solidFill>
                  <a:schemeClr val="tx2"/>
                </a:solidFill>
                <a:latin typeface="Times New Roman" panose="02020603050405020304" pitchFamily="18" charset="0"/>
                <a:ea typeface="ＭＳ Ｐゴシック" charset="0"/>
                <a:cs typeface="+mj-cs"/>
              </a:rPr>
              <a:t>Chuyển đáng tin cậy qua kênh đáng tin cậy</a:t>
            </a:r>
          </a:p>
        </p:txBody>
      </p:sp>
      <p:sp>
        <p:nvSpPr>
          <p:cNvPr id="3" name="Content Placeholder 2"/>
          <p:cNvSpPr>
            <a:spLocks noGrp="1"/>
          </p:cNvSpPr>
          <p:nvPr>
            <p:ph idx="1"/>
          </p:nvPr>
        </p:nvSpPr>
        <p:spPr>
          <a:xfrm>
            <a:off x="457200" y="1600200"/>
            <a:ext cx="8229600" cy="2716098"/>
          </a:xfrm>
        </p:spPr>
        <p:txBody>
          <a:bodyPr wrap="square">
            <a:spAutoFit/>
          </a:bodyPr>
          <a:lstStyle/>
          <a:p>
            <a:pPr xmlns:a="http://schemas.openxmlformats.org/drawingml/2006/main" marL="255600" indent="-255600">
              <a:spcBef>
                <a:spcPts val="1500"/>
              </a:spcBef>
              <a:buClr>
                <a:schemeClr val="tx2"/>
              </a:buClr>
              <a:buFont typeface="Arial" panose="020B0604020202020204" pitchFamily="34" charset="0"/>
              <a:buChar char="•"/>
              <a:defRPr/>
            </a:pPr>
            <a:r xmlns:a="http://schemas.openxmlformats.org/drawingml/2006/main">
              <a:rPr lang="vi" sz="2200" dirty="0" smtClean="0">
                <a:latin typeface="Arial (Body)"/>
                <a:ea typeface="ＭＳ Ｐゴシック" charset="0"/>
                <a:cs typeface="+mn-cs"/>
              </a:rPr>
              <a:t>kênh cơ bản hoàn toàn đáng tin cậy</a:t>
            </a:r>
          </a:p>
          <a:p>
            <a:pPr xmlns:a="http://schemas.openxmlformats.org/drawingml/2006/main" marL="741553" lvl="1" indent="-284353">
              <a:spcBef>
                <a:spcPts val="600"/>
              </a:spcBef>
              <a:buClr>
                <a:schemeClr val="tx2"/>
              </a:buClr>
              <a:buFont typeface="Arial" panose="020B0604020202020204" pitchFamily="34" charset="0"/>
              <a:buChar char="–"/>
              <a:defRPr/>
            </a:pPr>
            <a:r xmlns:a="http://schemas.openxmlformats.org/drawingml/2006/main">
              <a:rPr lang="vi" sz="2200" dirty="0" smtClean="0">
                <a:latin typeface="Arial (Body)"/>
                <a:ea typeface="ＭＳ Ｐゴシック" charset="0"/>
              </a:rPr>
              <a:t>không có chút lỗi</a:t>
            </a:r>
          </a:p>
          <a:p>
            <a:pPr xmlns:a="http://schemas.openxmlformats.org/drawingml/2006/main" marL="741553" lvl="1" indent="-284353">
              <a:spcBef>
                <a:spcPts val="600"/>
              </a:spcBef>
              <a:buClr>
                <a:schemeClr val="tx2"/>
              </a:buClr>
              <a:buFont typeface="Arial" panose="020B0604020202020204" pitchFamily="34" charset="0"/>
              <a:buChar char="–"/>
              <a:defRPr/>
            </a:pPr>
            <a:r xmlns:a="http://schemas.openxmlformats.org/drawingml/2006/main">
              <a:rPr lang="vi" sz="2200" dirty="0" smtClean="0">
                <a:latin typeface="Arial (Body)"/>
                <a:ea typeface="ＭＳ Ｐゴシック" charset="0"/>
              </a:rPr>
              <a:t>không bị mất gói tin</a:t>
            </a:r>
          </a:p>
          <a:p>
            <a:pPr xmlns:a="http://schemas.openxmlformats.org/drawingml/2006/main" marL="255600" indent="-255600">
              <a:spcBef>
                <a:spcPts val="1500"/>
              </a:spcBef>
              <a:buClr>
                <a:schemeClr val="tx2"/>
              </a:buClr>
              <a:buFont typeface="Arial" panose="020B0604020202020204" pitchFamily="34" charset="0"/>
              <a:buChar char="•"/>
              <a:defRPr/>
            </a:pPr>
            <a:r xmlns:a="http://schemas.openxmlformats.org/drawingml/2006/main">
              <a:rPr lang="vi" sz="2200" dirty="0" smtClean="0">
                <a:latin typeface="Arial (Body)"/>
                <a:ea typeface="ＭＳ Ｐゴシック" charset="0"/>
                <a:cs typeface="+mn-cs"/>
              </a:rPr>
              <a:t>riêng F</a:t>
            </a:r>
            <a:r xmlns:a="http://schemas.openxmlformats.org/drawingml/2006/main">
              <a:rPr lang="vi" sz="100" dirty="0" smtClean="0">
                <a:latin typeface="Arial (Body)"/>
                <a:ea typeface="ＭＳ Ｐゴシック" charset="0"/>
                <a:cs typeface="+mn-cs"/>
              </a:rPr>
              <a:t> </a:t>
            </a:r>
            <a:r xmlns:a="http://schemas.openxmlformats.org/drawingml/2006/main">
              <a:rPr lang="vi" sz="2200" dirty="0" smtClean="0">
                <a:latin typeface="Arial (Body)"/>
                <a:ea typeface="ＭＳ Ｐゴシック" charset="0"/>
                <a:cs typeface="+mn-cs"/>
              </a:rPr>
              <a:t>S</a:t>
            </a:r>
            <a:r xmlns:a="http://schemas.openxmlformats.org/drawingml/2006/main">
              <a:rPr lang="vi" sz="100" dirty="0" smtClean="0">
                <a:latin typeface="Arial (Body)"/>
                <a:ea typeface="ＭＳ Ｐゴシック" charset="0"/>
                <a:cs typeface="+mn-cs"/>
              </a:rPr>
              <a:t> </a:t>
            </a:r>
            <a:r xmlns:a="http://schemas.openxmlformats.org/drawingml/2006/main">
              <a:rPr lang="vi" sz="2200" dirty="0" smtClean="0">
                <a:latin typeface="Arial (Body)"/>
                <a:ea typeface="ＭＳ Ｐゴシック" charset="0"/>
                <a:cs typeface="+mn-cs"/>
              </a:rPr>
              <a:t>m</a:t>
            </a:r>
            <a:r xmlns:a="http://schemas.openxmlformats.org/drawingml/2006/main">
              <a:rPr lang="vi" sz="100" dirty="0" smtClean="0">
                <a:latin typeface="Arial (Body)"/>
                <a:ea typeface="ＭＳ Ｐゴシック" charset="0"/>
                <a:cs typeface="+mn-cs"/>
              </a:rPr>
              <a:t> </a:t>
            </a:r>
            <a:r xmlns:a="http://schemas.openxmlformats.org/drawingml/2006/main">
              <a:rPr lang="vi" sz="2200" dirty="0" smtClean="0">
                <a:latin typeface="Arial (Body)"/>
                <a:ea typeface="ＭＳ Ｐゴシック" charset="0"/>
                <a:cs typeface="+mn-cs"/>
              </a:rPr>
              <a:t>s cho người gửi, người nhận:</a:t>
            </a:r>
          </a:p>
          <a:p>
            <a:pPr xmlns:a="http://schemas.openxmlformats.org/drawingml/2006/main" marL="741553" lvl="1" indent="-284353">
              <a:spcBef>
                <a:spcPts val="600"/>
              </a:spcBef>
              <a:buClr>
                <a:schemeClr val="tx2"/>
              </a:buClr>
              <a:buFont typeface="Arial" panose="020B0604020202020204" pitchFamily="34" charset="0"/>
              <a:buChar char="–"/>
              <a:defRPr/>
            </a:pPr>
            <a:r xmlns:a="http://schemas.openxmlformats.org/drawingml/2006/main">
              <a:rPr lang="vi" sz="2200" dirty="0" smtClean="0">
                <a:latin typeface="Arial (Body)"/>
                <a:ea typeface="ＭＳ Ｐゴシック" charset="0"/>
              </a:rPr>
              <a:t>người gửi gửi dữ liệu vào kênh bên dưới</a:t>
            </a:r>
          </a:p>
          <a:p>
            <a:pPr xmlns:a="http://schemas.openxmlformats.org/drawingml/2006/main" marL="741553" lvl="1" indent="-284353">
              <a:spcBef>
                <a:spcPts val="600"/>
              </a:spcBef>
              <a:buClr>
                <a:schemeClr val="tx2"/>
              </a:buClr>
              <a:buFont typeface="Arial" panose="020B0604020202020204" pitchFamily="34" charset="0"/>
              <a:buChar char="–"/>
              <a:defRPr/>
            </a:pPr>
            <a:r xmlns:a="http://schemas.openxmlformats.org/drawingml/2006/main">
              <a:rPr lang="vi" sz="2200" dirty="0" smtClean="0">
                <a:latin typeface="Arial (Body)"/>
                <a:ea typeface="ＭＳ Ｐゴシック" charset="0"/>
              </a:rPr>
              <a:t>người nhận đọc dữ liệu từ kênh bên dưới</a:t>
            </a:r>
            <a:endParaRPr xmlns:a="http://schemas.openxmlformats.org/drawingml/2006/main" lang="en-US" sz="2200" dirty="0">
              <a:latin typeface="Arial (Body)"/>
              <a:ea typeface="ＭＳ Ｐゴシック" charset="0"/>
            </a:endParaRPr>
          </a:p>
        </p:txBody>
      </p:sp>
      <p:sp>
        <p:nvSpPr>
          <p:cNvPr id="5" name="Content Placeholder 4"/>
          <p:cNvSpPr>
            <a:spLocks noGrp="1"/>
          </p:cNvSpPr>
          <p:nvPr>
            <p:ph idx="13"/>
          </p:nvPr>
        </p:nvSpPr>
        <p:spPr>
          <a:xfrm>
            <a:off x="542536" y="4419534"/>
            <a:ext cx="1371600" cy="384316"/>
          </a:xfrm>
        </p:spPr>
        <p:txBody>
          <a:bodyPr/>
          <a:lstStyle/>
          <a:p>
            <a:pPr xmlns:a="http://schemas.openxmlformats.org/drawingml/2006/main">
              <a:defRPr/>
            </a:pPr>
            <a:r xmlns:a="http://schemas.openxmlformats.org/drawingml/2006/main">
              <a:rPr lang="vi" sz="2200" b="1" dirty="0" smtClean="0">
                <a:latin typeface="+mn-lt"/>
              </a:rPr>
              <a:t>người gửi</a:t>
            </a:r>
            <a:endParaRPr xmlns:a="http://schemas.openxmlformats.org/drawingml/2006/main" lang="en-US" sz="2200" dirty="0">
              <a:latin typeface="+mn-lt"/>
            </a:endParaRPr>
          </a:p>
        </p:txBody>
      </p:sp>
      <p:pic>
        <p:nvPicPr>
          <p:cNvPr id="77829" name="Picture 6" descr="A diagram of the sender. There is a circle with arrows, and 3 lines of code. The circle states, wait for call from above. An arrow loops out and points back to the circle. Beside this arrow is the code. There is a line separating the first line of code from the other 2. Line 1. r d t underscore send left parenthesis data right parenthesis. Line 2. packet = make underscore p k t left parenthesis data right parenthesis. Line 3. u d t underscore send left parenthesis packet right parenthesi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536" y="5009706"/>
            <a:ext cx="3926666" cy="12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5"/>
          <p:cNvSpPr>
            <a:spLocks noGrp="1"/>
          </p:cNvSpPr>
          <p:nvPr>
            <p:ph idx="14"/>
          </p:nvPr>
        </p:nvSpPr>
        <p:spPr>
          <a:xfrm>
            <a:off x="4902717" y="4421672"/>
            <a:ext cx="1371600" cy="401522"/>
          </a:xfrm>
        </p:spPr>
        <p:txBody>
          <a:bodyPr/>
          <a:lstStyle/>
          <a:p>
            <a:pPr xmlns:a="http://schemas.openxmlformats.org/drawingml/2006/main">
              <a:defRPr/>
            </a:pPr>
            <a:r xmlns:a="http://schemas.openxmlformats.org/drawingml/2006/main">
              <a:rPr lang="vi" sz="2200" b="1" dirty="0" smtClean="0">
                <a:latin typeface="+mn-lt"/>
              </a:rPr>
              <a:t>người nhận</a:t>
            </a:r>
            <a:endParaRPr xmlns:a="http://schemas.openxmlformats.org/drawingml/2006/main" lang="en-US" sz="2200" dirty="0">
              <a:latin typeface="+mn-lt"/>
            </a:endParaRPr>
          </a:p>
        </p:txBody>
      </p:sp>
      <p:pic>
        <p:nvPicPr>
          <p:cNvPr id="77831" name="Picture 7" descr="A diagram of the receiver. There is a circle with arrows, and 3 lines of code. The circle states, wait for call from below. An arrow loops out and points back to the circle. Beside this arrow is the code. Beside this arrow is the code. There is a line separating the first line of code from the other 2. Line 1. r d t underscore r c v left parenthesis packet right parenthesis. Line 2. extract left parenthesis packet comma data right parenthesis. Line 3. deliver underscore data left parenthesis data right parenthesi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99398" y="5014596"/>
            <a:ext cx="3772742" cy="122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buFont typeface="Times New Roman"/>
              <a:buNone/>
              <a:defRPr/>
            </a:pP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r</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đ</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t2.0: Kênh có lỗi bit </a:t>
            </a:r>
            <a:r xmlns:a="http://schemas.openxmlformats.org/drawingml/2006/main">
              <a:rPr lang="vi" sz="2000" dirty="0" smtClean="0">
                <a:solidFill>
                  <a:srgbClr val="007FA3"/>
                </a:solidFill>
                <a:latin typeface="Times New Roman" panose="02020603050405020304" pitchFamily="18" charset="0"/>
                <a:ea typeface="ＭＳ Ｐゴシック" charset="0"/>
                <a:cs typeface="+mj-cs"/>
                <a:sym typeface="Times New Roman"/>
              </a:rPr>
              <a:t>(1 trên 2)</a:t>
            </a:r>
            <a:endParaRPr xmlns:a="http://schemas.openxmlformats.org/drawingml/2006/main" lang="en-US" sz="2000" dirty="0">
              <a:solidFill>
                <a:srgbClr val="007FA3"/>
              </a:solidFill>
              <a:latin typeface="Times New Roman" panose="02020603050405020304" pitchFamily="18" charset="0"/>
              <a:ea typeface="ＭＳ Ｐゴシック" charset="0"/>
              <a:cs typeface="+mj-cs"/>
              <a:sym typeface="Times New Roman"/>
            </a:endParaRPr>
          </a:p>
        </p:txBody>
      </p:sp>
      <p:sp>
        <p:nvSpPr>
          <p:cNvPr id="3" name="Content Placeholder 2"/>
          <p:cNvSpPr>
            <a:spLocks noGrp="1"/>
          </p:cNvSpPr>
          <p:nvPr>
            <p:ph idx="1"/>
          </p:nvPr>
        </p:nvSpPr>
        <p:spPr>
          <a:xfrm>
            <a:off x="457200" y="1600406"/>
            <a:ext cx="8229600" cy="1561936"/>
          </a:xfrm>
        </p:spPr>
        <p:txBody>
          <a:bodyPr>
            <a:spAutoFit/>
          </a:bodyPr>
          <a:lstStyle/>
          <a:p>
            <a:pPr xmlns:a="http://schemas.openxmlformats.org/drawingml/2006/main" marL="255651" indent="-255651">
              <a:spcBef>
                <a:spcPts val="1500"/>
              </a:spcBef>
              <a:buClr>
                <a:srgbClr val="007FA3"/>
              </a:buClr>
              <a:buSzPct val="100000"/>
              <a:buFont typeface="Arial" panose="020B0604020202020204" pitchFamily="34" charset="0"/>
              <a:buChar char="•"/>
              <a:defRPr/>
            </a:pPr>
            <a:r xmlns:a="http://schemas.openxmlformats.org/drawingml/2006/main">
              <a:rPr lang="vi" sz="2400" dirty="0">
                <a:latin typeface="Arial (Body)"/>
                <a:cs typeface="+mn-cs"/>
                <a:sym typeface="Arial"/>
              </a:rPr>
              <a:t>kênh bên dưới có thể lật bit trong gói</a:t>
            </a:r>
          </a:p>
          <a:p>
            <a:pPr xmlns:a="http://schemas.openxmlformats.org/drawingml/2006/main" marL="741553" lvl="1" indent="-284353">
              <a:spcBef>
                <a:spcPts val="600"/>
              </a:spcBef>
              <a:buClr>
                <a:srgbClr val="007FA3"/>
              </a:buClr>
              <a:buSzPct val="100000"/>
              <a:buFont typeface="Arial" panose="020B0604020202020204" pitchFamily="34" charset="0"/>
              <a:buChar char="–"/>
              <a:defRPr/>
            </a:pPr>
            <a:r xmlns:a="http://schemas.openxmlformats.org/drawingml/2006/main">
              <a:rPr lang="vi" sz="2400" dirty="0">
                <a:latin typeface="Arial (Body)"/>
                <a:sym typeface="Arial"/>
              </a:rPr>
              <a:t>tổng kiểm tra để phát hiện lỗi bit</a:t>
            </a:r>
          </a:p>
          <a:p>
            <a:pPr xmlns:a="http://schemas.openxmlformats.org/drawingml/2006/main" marL="255651" indent="-255651">
              <a:spcBef>
                <a:spcPts val="1500"/>
              </a:spcBef>
              <a:buClr>
                <a:srgbClr val="007FA3"/>
              </a:buClr>
              <a:buSzPct val="100000"/>
              <a:buFont typeface="Arial" panose="020B0604020202020204" pitchFamily="34" charset="0"/>
              <a:buChar char="•"/>
              <a:defRPr/>
            </a:pPr>
            <a:r xmlns:a="http://schemas.openxmlformats.org/drawingml/2006/main">
              <a:rPr lang="vi" sz="2400" b="1" dirty="0">
                <a:latin typeface="Arial (Body)"/>
                <a:cs typeface="+mn-cs"/>
                <a:sym typeface="Arial"/>
              </a:rPr>
              <a:t>câu </a:t>
            </a:r>
            <a:r xmlns:a="http://schemas.openxmlformats.org/drawingml/2006/main">
              <a:rPr lang="vi" sz="2400" dirty="0">
                <a:latin typeface="Arial (Body)"/>
                <a:cs typeface="+mn-cs"/>
                <a:sym typeface="Arial"/>
              </a:rPr>
              <a:t>hỏi: làm thế nào để phục hồi từ các lỗi </a:t>
            </a:r>
            <a:r xmlns:a="http://schemas.openxmlformats.org/drawingml/2006/main">
              <a:rPr lang="vi" sz="2400" dirty="0" smtClean="0">
                <a:latin typeface="Arial (Body)"/>
                <a:cs typeface="+mn-cs"/>
                <a:sym typeface="Arial"/>
              </a:rPr>
              <a:t>:</a:t>
            </a:r>
            <a:endParaRPr xmlns:a="http://schemas.openxmlformats.org/drawingml/2006/main" lang="en-US" sz="2400" dirty="0">
              <a:latin typeface="Arial (Body)"/>
              <a:sym typeface="Arial"/>
            </a:endParaRPr>
          </a:p>
        </p:txBody>
      </p:sp>
      <p:sp>
        <p:nvSpPr>
          <p:cNvPr id="4" name="Content Placeholder 3"/>
          <p:cNvSpPr>
            <a:spLocks noGrp="1"/>
          </p:cNvSpPr>
          <p:nvPr>
            <p:ph idx="13"/>
          </p:nvPr>
        </p:nvSpPr>
        <p:spPr>
          <a:xfrm>
            <a:off x="457200" y="3300505"/>
            <a:ext cx="7580672" cy="923299"/>
          </a:xfrm>
        </p:spPr>
        <p:txBody>
          <a:bodyPr wrap="square">
            <a:spAutoFit/>
          </a:bodyPr>
          <a:lstStyle/>
          <a:p>
            <a:pPr xmlns:a="http://schemas.openxmlformats.org/drawingml/2006/main" marL="2492375" indent="-944563">
              <a:spcBef>
                <a:spcPts val="1500"/>
              </a:spcBef>
              <a:buClr>
                <a:srgbClr val="007FA3"/>
              </a:buClr>
              <a:buSzPct val="100000"/>
              <a:defRPr/>
            </a:pPr>
            <a:r xmlns:a="http://schemas.openxmlformats.org/drawingml/2006/main">
              <a:rPr lang="vi" altLang="en-US" sz="2400" b="1" kern="1200" dirty="0">
                <a:latin typeface="Arial (Body)"/>
                <a:ea typeface="ＭＳ Ｐゴシック" charset="-128"/>
                <a:cs typeface="+mn-cs"/>
                <a:sym typeface="Arial"/>
              </a:rPr>
              <a:t>Làm thế nào để con người phục hồi từ </a:t>
            </a:r>
            <a:r xmlns:a="http://schemas.openxmlformats.org/drawingml/2006/main">
              <a:rPr lang="vi" altLang="ja-JP" sz="2400" b="1" kern="1200" dirty="0" smtClean="0">
                <a:latin typeface="Arial (Body)"/>
                <a:ea typeface="ＭＳ Ｐゴシック" charset="-128"/>
                <a:cs typeface="+mn-cs"/>
                <a:sym typeface="Arial"/>
              </a:rPr>
              <a:t>"lỗi" </a:t>
            </a:r>
            <a:r xmlns:a="http://schemas.openxmlformats.org/drawingml/2006/main">
              <a:rPr lang="vi" altLang="en-US" sz="2400" b="1" kern="1200" dirty="0" smtClean="0">
                <a:latin typeface="Arial (Body)"/>
                <a:ea typeface="ＭＳ Ｐゴシック" charset="-128"/>
                <a:cs typeface="+mn-cs"/>
                <a:sym typeface="Arial"/>
              </a:rPr>
              <a:t>trong khi </a:t>
            </a:r>
            <a:r xmlns:a="http://schemas.openxmlformats.org/drawingml/2006/main">
              <a:rPr lang="vi" altLang="en-US" sz="2400" b="1" kern="1200" dirty="0">
                <a:latin typeface="Arial (Body)"/>
                <a:ea typeface="ＭＳ Ｐゴシック" charset="-128"/>
                <a:cs typeface="+mn-cs"/>
                <a:sym typeface="Arial"/>
              </a:rPr>
              <a:t>trò chuyện?</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xmlns:a="http://schemas.openxmlformats.org/drawingml/2006/main">
              <a:spcBef>
                <a:spcPct val="0"/>
              </a:spcBef>
              <a:buClrTx/>
              <a:defRPr/>
            </a:pPr>
            <a:r xmlns:a="http://schemas.openxmlformats.org/drawingml/2006/main">
              <a:rPr lang="vi" dirty="0" smtClean="0">
                <a:latin typeface="Times New Roman" panose="02020603050405020304" pitchFamily="18" charset="0"/>
                <a:ea typeface="ＭＳ Ｐゴシック" charset="0"/>
                <a:cs typeface="+mj-cs"/>
              </a:rPr>
              <a:t>r</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đ</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t2.0: Kênh có lỗi bit </a:t>
            </a:r>
            <a:r xmlns:a="http://schemas.openxmlformats.org/drawingml/2006/main">
              <a:rPr lang="vi" sz="2000" b="0" dirty="0" smtClean="0">
                <a:latin typeface="Times New Roman" panose="02020603050405020304" pitchFamily="18" charset="0"/>
                <a:ea typeface="ＭＳ Ｐゴシック" charset="0"/>
                <a:cs typeface="+mj-cs"/>
              </a:rPr>
              <a:t>(2 trên 2)</a:t>
            </a:r>
            <a:endParaRPr xmlns:a="http://schemas.openxmlformats.org/drawingml/2006/main" lang="en-US" sz="2000" b="0" dirty="0">
              <a:latin typeface="Times New Roman" panose="02020603050405020304" pitchFamily="18" charset="0"/>
              <a:ea typeface="ＭＳ Ｐゴシック" charset="0"/>
              <a:cs typeface="+mj-cs"/>
            </a:endParaRPr>
          </a:p>
        </p:txBody>
      </p:sp>
      <p:sp>
        <p:nvSpPr>
          <p:cNvPr id="3" name="Text Placeholder 2"/>
          <p:cNvSpPr>
            <a:spLocks noGrp="1"/>
          </p:cNvSpPr>
          <p:nvPr>
            <p:ph type="body" idx="1"/>
          </p:nvPr>
        </p:nvSpPr>
        <p:spPr/>
        <p:txBody>
          <a:bodyPr>
            <a:spAutoFit/>
          </a:bodyPr>
          <a:lstStyle/>
          <a:p>
            <a:pPr xmlns:a="http://schemas.openxmlformats.org/drawingml/2006/main" marL="255651" indent="-255651">
              <a:buFont typeface="Arial" panose="020B0604020202020204" pitchFamily="34" charset="0"/>
              <a:buChar char="•"/>
              <a:defRPr/>
            </a:pPr>
            <a:r xmlns:a="http://schemas.openxmlformats.org/drawingml/2006/main">
              <a:rPr lang="vi" sz="2000" dirty="0" smtClean="0">
                <a:solidFill>
                  <a:srgbClr val="000000"/>
                </a:solidFill>
                <a:latin typeface="Arial (Body)"/>
                <a:ea typeface="ＭＳ Ｐゴシック" charset="0"/>
                <a:cs typeface="+mn-cs"/>
              </a:rPr>
              <a:t>kênh bên dưới có thể lật bit trong gói</a:t>
            </a:r>
          </a:p>
          <a:p>
            <a:pPr xmlns:a="http://schemas.openxmlformats.org/drawingml/2006/main" marL="741553" lvl="1" indent="-284353">
              <a:buFont typeface="Arial" panose="020B0604020202020204" pitchFamily="34" charset="0"/>
              <a:buChar char="–"/>
              <a:defRPr/>
            </a:pPr>
            <a:r xmlns:a="http://schemas.openxmlformats.org/drawingml/2006/main">
              <a:rPr lang="vi" sz="2000" dirty="0" smtClean="0">
                <a:solidFill>
                  <a:srgbClr val="000000"/>
                </a:solidFill>
                <a:latin typeface="Arial (Body)"/>
                <a:ea typeface="ＭＳ Ｐゴシック" charset="0"/>
              </a:rPr>
              <a:t>tổng kiểm tra để phát hiện lỗi bit</a:t>
            </a:r>
          </a:p>
          <a:p>
            <a:pPr xmlns:a="http://schemas.openxmlformats.org/drawingml/2006/main" marL="255651" indent="-255651">
              <a:buFont typeface="Arial" panose="020B0604020202020204" pitchFamily="34" charset="0"/>
              <a:buChar char="•"/>
              <a:defRPr/>
            </a:pPr>
            <a:r xmlns:a="http://schemas.openxmlformats.org/drawingml/2006/main">
              <a:rPr lang="vi" sz="2000" b="1" dirty="0" smtClean="0">
                <a:solidFill>
                  <a:srgbClr val="000000"/>
                </a:solidFill>
                <a:latin typeface="Arial (Body)"/>
                <a:ea typeface="ＭＳ Ｐゴシック" charset="0"/>
                <a:cs typeface="+mn-cs"/>
              </a:rPr>
              <a:t>câu </a:t>
            </a:r>
            <a:r xmlns:a="http://schemas.openxmlformats.org/drawingml/2006/main">
              <a:rPr lang="vi" sz="2000" dirty="0" smtClean="0">
                <a:solidFill>
                  <a:srgbClr val="000000"/>
                </a:solidFill>
                <a:latin typeface="Arial (Body)"/>
                <a:ea typeface="ＭＳ Ｐゴシック" charset="0"/>
                <a:cs typeface="+mn-cs"/>
              </a:rPr>
              <a:t>hỏi: làm thế nào để phục hồi từ các lỗi:</a:t>
            </a:r>
          </a:p>
          <a:p>
            <a:pPr xmlns:a="http://schemas.openxmlformats.org/drawingml/2006/main" marL="741553" lvl="1" indent="-284353">
              <a:buFont typeface="Arial" panose="020B0604020202020204" pitchFamily="34" charset="0"/>
              <a:buChar char="–"/>
              <a:defRPr/>
            </a:pPr>
            <a:r xmlns:a="http://schemas.openxmlformats.org/drawingml/2006/main">
              <a:rPr lang="vi" sz="2000" b="1" dirty="0" smtClean="0">
                <a:solidFill>
                  <a:srgbClr val="000000"/>
                </a:solidFill>
                <a:latin typeface="Arial (Body)"/>
                <a:ea typeface="ＭＳ Ｐゴシック" charset="0"/>
              </a:rPr>
              <a:t>lời cảm ơn (A</a:t>
            </a:r>
            <a:r xmlns:a="http://schemas.openxmlformats.org/drawingml/2006/main">
              <a:rPr lang="vi" sz="100" b="1" dirty="0" smtClean="0">
                <a:solidFill>
                  <a:srgbClr val="000000"/>
                </a:solidFill>
                <a:latin typeface="Arial (Body)"/>
                <a:ea typeface="ＭＳ Ｐゴシック" charset="0"/>
              </a:rPr>
              <a:t> </a:t>
            </a:r>
            <a:r xmlns:a="http://schemas.openxmlformats.org/drawingml/2006/main">
              <a:rPr lang="vi" sz="2000" b="1" dirty="0" smtClean="0">
                <a:solidFill>
                  <a:srgbClr val="000000"/>
                </a:solidFill>
                <a:latin typeface="Arial (Body)"/>
                <a:ea typeface="ＭＳ Ｐゴシック" charset="0"/>
              </a:rPr>
              <a:t>C</a:t>
            </a:r>
            <a:r xmlns:a="http://schemas.openxmlformats.org/drawingml/2006/main">
              <a:rPr lang="vi" sz="100" b="1" dirty="0" smtClean="0">
                <a:solidFill>
                  <a:srgbClr val="000000"/>
                </a:solidFill>
                <a:latin typeface="Arial (Body)"/>
                <a:ea typeface="ＭＳ Ｐゴシック" charset="0"/>
              </a:rPr>
              <a:t> </a:t>
            </a:r>
            <a:r xmlns:a="http://schemas.openxmlformats.org/drawingml/2006/main">
              <a:rPr lang="vi" sz="2000" b="1" dirty="0" smtClean="0">
                <a:solidFill>
                  <a:srgbClr val="000000"/>
                </a:solidFill>
                <a:latin typeface="Arial (Body)"/>
                <a:ea typeface="ＭＳ Ｐゴシック" charset="0"/>
              </a:rPr>
              <a:t>K</a:t>
            </a:r>
            <a:r xmlns:a="http://schemas.openxmlformats.org/drawingml/2006/main">
              <a:rPr lang="vi" sz="100" b="1" dirty="0" smtClean="0">
                <a:solidFill>
                  <a:srgbClr val="000000"/>
                </a:solidFill>
                <a:latin typeface="Arial (Body)"/>
                <a:ea typeface="ＭＳ Ｐゴシック" charset="0"/>
              </a:rPr>
              <a:t> </a:t>
            </a:r>
            <a:r xmlns:a="http://schemas.openxmlformats.org/drawingml/2006/main">
              <a:rPr lang="vi" sz="2000" b="1" dirty="0" smtClean="0">
                <a:solidFill>
                  <a:srgbClr val="000000"/>
                </a:solidFill>
                <a:latin typeface="Arial (Body)"/>
                <a:ea typeface="ＭＳ Ｐゴシック" charset="0"/>
              </a:rPr>
              <a:t>s </a:t>
            </a:r>
            <a:r xmlns:a="http://schemas.openxmlformats.org/drawingml/2006/main">
              <a:rPr lang="vi" sz="2000" i="1" dirty="0" smtClean="0">
                <a:solidFill>
                  <a:srgbClr val="000000"/>
                </a:solidFill>
                <a:latin typeface="Arial (Body)"/>
                <a:ea typeface="ＭＳ Ｐゴシック" charset="0"/>
              </a:rPr>
              <a:t>) </a:t>
            </a:r>
            <a:r xmlns:a="http://schemas.openxmlformats.org/drawingml/2006/main">
              <a:rPr lang="vi" sz="2000" b="1"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người nhận thông báo rõ ràng cho người gửi rằng pkt đã nhận được O</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K</a:t>
            </a:r>
          </a:p>
          <a:p>
            <a:pPr xmlns:a="http://schemas.openxmlformats.org/drawingml/2006/main" marL="741553" lvl="1" indent="-284353">
              <a:buFont typeface="Arial" panose="020B0604020202020204" pitchFamily="34" charset="0"/>
              <a:buChar char="–"/>
              <a:defRPr/>
            </a:pPr>
            <a:r xmlns:a="http://schemas.openxmlformats.org/drawingml/2006/main">
              <a:rPr lang="vi" sz="2000" b="1" dirty="0" smtClean="0">
                <a:solidFill>
                  <a:srgbClr val="000000"/>
                </a:solidFill>
                <a:latin typeface="Arial (Body)"/>
                <a:ea typeface="ＭＳ Ｐゴシック" charset="0"/>
              </a:rPr>
              <a:t>xác nhận tiêu cực (N</a:t>
            </a:r>
            <a:r xmlns:a="http://schemas.openxmlformats.org/drawingml/2006/main">
              <a:rPr lang="vi" sz="100" b="1" dirty="0" smtClean="0">
                <a:solidFill>
                  <a:srgbClr val="000000"/>
                </a:solidFill>
                <a:latin typeface="Arial (Body)"/>
                <a:ea typeface="ＭＳ Ｐゴシック" charset="0"/>
              </a:rPr>
              <a:t> </a:t>
            </a:r>
            <a:r xmlns:a="http://schemas.openxmlformats.org/drawingml/2006/main">
              <a:rPr lang="vi" sz="2000" b="1" dirty="0" smtClean="0">
                <a:solidFill>
                  <a:srgbClr val="000000"/>
                </a:solidFill>
                <a:latin typeface="Arial (Body)"/>
                <a:ea typeface="ＭＳ Ｐゴシック" charset="0"/>
              </a:rPr>
              <a:t>Một</a:t>
            </a:r>
            <a:r xmlns:a="http://schemas.openxmlformats.org/drawingml/2006/main">
              <a:rPr lang="vi" sz="100" b="1" dirty="0" smtClean="0">
                <a:solidFill>
                  <a:srgbClr val="000000"/>
                </a:solidFill>
                <a:latin typeface="Arial (Body)"/>
                <a:ea typeface="ＭＳ Ｐゴシック" charset="0"/>
              </a:rPr>
              <a:t> </a:t>
            </a:r>
            <a:r xmlns:a="http://schemas.openxmlformats.org/drawingml/2006/main">
              <a:rPr lang="vi" sz="2000" b="1" dirty="0" smtClean="0">
                <a:solidFill>
                  <a:srgbClr val="000000"/>
                </a:solidFill>
                <a:latin typeface="Arial (Body)"/>
                <a:ea typeface="ＭＳ Ｐゴシック" charset="0"/>
              </a:rPr>
              <a:t>K</a:t>
            </a:r>
            <a:r xmlns:a="http://schemas.openxmlformats.org/drawingml/2006/main">
              <a:rPr lang="vi" sz="100" b="1" dirty="0" smtClean="0">
                <a:solidFill>
                  <a:srgbClr val="000000"/>
                </a:solidFill>
                <a:latin typeface="Arial (Body)"/>
                <a:ea typeface="ＭＳ Ｐゴシック" charset="0"/>
              </a:rPr>
              <a:t> </a:t>
            </a:r>
            <a:r xmlns:a="http://schemas.openxmlformats.org/drawingml/2006/main">
              <a:rPr lang="vi" sz="2000" b="1" dirty="0" smtClean="0">
                <a:solidFill>
                  <a:srgbClr val="000000"/>
                </a:solidFill>
                <a:latin typeface="Arial (Body)"/>
                <a:ea typeface="ＭＳ Ｐゴシック" charset="0"/>
              </a:rPr>
              <a:t>s </a:t>
            </a:r>
            <a:r xmlns:a="http://schemas.openxmlformats.org/drawingml/2006/main">
              <a:rPr lang="vi" sz="2000" i="1" dirty="0" smtClean="0">
                <a:solidFill>
                  <a:srgbClr val="000000"/>
                </a:solidFill>
                <a:latin typeface="Arial (Body)"/>
                <a:ea typeface="ＭＳ Ｐゴシック" charset="0"/>
              </a:rPr>
              <a:t>) </a:t>
            </a:r>
            <a:r xmlns:a="http://schemas.openxmlformats.org/drawingml/2006/main">
              <a:rPr lang="vi" sz="2000" b="1"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người nhận thông báo rõ ràng cho người gửi rằng gói có lỗi</a:t>
            </a:r>
          </a:p>
          <a:p>
            <a:pPr xmlns:a="http://schemas.openxmlformats.org/drawingml/2006/main" marL="741553" lvl="1" indent="-284353">
              <a:buFont typeface="Arial" panose="020B0604020202020204" pitchFamily="34" charset="0"/>
              <a:buChar char="–"/>
              <a:defRPr/>
            </a:pPr>
            <a:r xmlns:a="http://schemas.openxmlformats.org/drawingml/2006/main">
              <a:rPr lang="vi" sz="2000" dirty="0" smtClean="0">
                <a:solidFill>
                  <a:srgbClr val="000000"/>
                </a:solidFill>
                <a:latin typeface="Arial (Body)"/>
                <a:ea typeface="ＭＳ Ｐゴシック" charset="0"/>
              </a:rPr>
              <a:t>bên gửi truyền lại gói khi nhận được N</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Một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K</a:t>
            </a:r>
          </a:p>
          <a:p>
            <a:pPr xmlns:a="http://schemas.openxmlformats.org/drawingml/2006/main" marL="255651" indent="-255651">
              <a:buFont typeface="Arial" panose="020B0604020202020204" pitchFamily="34" charset="0"/>
              <a:buChar char="•"/>
              <a:defRPr/>
            </a:pPr>
            <a:r xmlns:a="http://schemas.openxmlformats.org/drawingml/2006/main">
              <a:rPr lang="vi" sz="2000" dirty="0" smtClean="0">
                <a:solidFill>
                  <a:srgbClr val="000000"/>
                </a:solidFill>
                <a:latin typeface="Arial (Body)"/>
                <a:ea typeface="ＭＳ Ｐゴシック" charset="0"/>
                <a:cs typeface="+mn-cs"/>
              </a:rPr>
              <a:t>cơ chế mới trong </a:t>
            </a:r>
            <a:r xmlns:a="http://schemas.openxmlformats.org/drawingml/2006/main">
              <a:rPr lang="vi" sz="2000" b="1" dirty="0" smtClean="0">
                <a:solidFill>
                  <a:srgbClr val="000000"/>
                </a:solidFill>
                <a:latin typeface="Courier New" panose="02070309020205020404" pitchFamily="49" charset="0"/>
                <a:ea typeface="ＭＳ Ｐゴシック" charset="0"/>
                <a:cs typeface="Courier New" panose="02070309020205020404" pitchFamily="49" charset="0"/>
              </a:rPr>
              <a:t>r</a:t>
            </a:r>
            <a:r xmlns:a="http://schemas.openxmlformats.org/drawingml/2006/main">
              <a:rPr lang="vi" sz="100" b="1" dirty="0" smtClean="0">
                <a:solidFill>
                  <a:srgbClr val="000000"/>
                </a:solidFill>
                <a:latin typeface="Courier New" panose="02070309020205020404" pitchFamily="49" charset="0"/>
                <a:ea typeface="ＭＳ Ｐゴシック" charset="0"/>
                <a:cs typeface="Courier New" panose="02070309020205020404" pitchFamily="49" charset="0"/>
              </a:rPr>
              <a:t> </a:t>
            </a:r>
            <a:r xmlns:a="http://schemas.openxmlformats.org/drawingml/2006/main">
              <a:rPr lang="vi" sz="2000" b="1" dirty="0" smtClean="0">
                <a:solidFill>
                  <a:srgbClr val="000000"/>
                </a:solidFill>
                <a:latin typeface="Courier New" panose="02070309020205020404" pitchFamily="49" charset="0"/>
                <a:ea typeface="ＭＳ Ｐゴシック" charset="0"/>
                <a:cs typeface="Courier New" panose="02070309020205020404" pitchFamily="49" charset="0"/>
              </a:rPr>
              <a:t>đ</a:t>
            </a:r>
            <a:r xmlns:a="http://schemas.openxmlformats.org/drawingml/2006/main">
              <a:rPr lang="vi" sz="100" b="1" dirty="0" smtClean="0">
                <a:solidFill>
                  <a:srgbClr val="000000"/>
                </a:solidFill>
                <a:latin typeface="Courier New" panose="02070309020205020404" pitchFamily="49" charset="0"/>
                <a:ea typeface="ＭＳ Ｐゴシック" charset="0"/>
                <a:cs typeface="Courier New" panose="02070309020205020404" pitchFamily="49" charset="0"/>
              </a:rPr>
              <a:t> </a:t>
            </a:r>
            <a:r xmlns:a="http://schemas.openxmlformats.org/drawingml/2006/main">
              <a:rPr lang="vi" sz="2000" b="1" dirty="0" smtClean="0">
                <a:solidFill>
                  <a:srgbClr val="000000"/>
                </a:solidFill>
                <a:latin typeface="Courier New" panose="02070309020205020404" pitchFamily="49" charset="0"/>
                <a:ea typeface="ＭＳ Ｐゴシック" charset="0"/>
                <a:cs typeface="Courier New" panose="02070309020205020404" pitchFamily="49" charset="0"/>
              </a:rPr>
              <a:t>t2.0 </a:t>
            </a:r>
            <a:r xmlns:a="http://schemas.openxmlformats.org/drawingml/2006/main">
              <a:rPr lang="vi" sz="2000" dirty="0" smtClean="0">
                <a:solidFill>
                  <a:srgbClr val="000000"/>
                </a:solidFill>
                <a:latin typeface="Arial (Body)"/>
                <a:ea typeface="ＭＳ Ｐゴシック" charset="0"/>
                <a:cs typeface="+mn-cs"/>
              </a:rPr>
              <a:t>(ngoài </a:t>
            </a:r>
            <a:r xmlns:a="http://schemas.openxmlformats.org/drawingml/2006/main">
              <a:rPr lang="vi" sz="2000" b="1" dirty="0" smtClean="0">
                <a:solidFill>
                  <a:srgbClr val="000000"/>
                </a:solidFill>
                <a:latin typeface="Courier New" panose="02070309020205020404" pitchFamily="49" charset="0"/>
                <a:ea typeface="ＭＳ Ｐゴシック" charset="0"/>
                <a:cs typeface="Courier New" panose="02070309020205020404" pitchFamily="49" charset="0"/>
              </a:rPr>
              <a:t>r</a:t>
            </a:r>
            <a:r xmlns:a="http://schemas.openxmlformats.org/drawingml/2006/main">
              <a:rPr lang="vi" sz="100" b="1" dirty="0" smtClean="0">
                <a:solidFill>
                  <a:srgbClr val="000000"/>
                </a:solidFill>
                <a:latin typeface="Courier New" panose="02070309020205020404" pitchFamily="49" charset="0"/>
                <a:ea typeface="ＭＳ Ｐゴシック" charset="0"/>
                <a:cs typeface="Courier New" panose="02070309020205020404" pitchFamily="49" charset="0"/>
              </a:rPr>
              <a:t> </a:t>
            </a:r>
            <a:r xmlns:a="http://schemas.openxmlformats.org/drawingml/2006/main">
              <a:rPr lang="vi" sz="2000" b="1" dirty="0" smtClean="0">
                <a:solidFill>
                  <a:srgbClr val="000000"/>
                </a:solidFill>
                <a:latin typeface="Courier New" panose="02070309020205020404" pitchFamily="49" charset="0"/>
                <a:ea typeface="ＭＳ Ｐゴシック" charset="0"/>
                <a:cs typeface="Courier New" panose="02070309020205020404" pitchFamily="49" charset="0"/>
              </a:rPr>
              <a:t>đ</a:t>
            </a:r>
            <a:r xmlns:a="http://schemas.openxmlformats.org/drawingml/2006/main">
              <a:rPr lang="vi" sz="100" b="1" dirty="0" smtClean="0">
                <a:solidFill>
                  <a:srgbClr val="000000"/>
                </a:solidFill>
                <a:latin typeface="Courier New" panose="02070309020205020404" pitchFamily="49" charset="0"/>
                <a:ea typeface="ＭＳ Ｐゴシック" charset="0"/>
                <a:cs typeface="Courier New" panose="02070309020205020404" pitchFamily="49" charset="0"/>
              </a:rPr>
              <a:t> </a:t>
            </a:r>
            <a:r xmlns:a="http://schemas.openxmlformats.org/drawingml/2006/main">
              <a:rPr lang="vi" sz="2000" b="1" dirty="0" smtClean="0">
                <a:solidFill>
                  <a:srgbClr val="000000"/>
                </a:solidFill>
                <a:latin typeface="Courier New" panose="02070309020205020404" pitchFamily="49" charset="0"/>
                <a:ea typeface="ＭＳ Ｐゴシック" charset="0"/>
                <a:cs typeface="Courier New" panose="02070309020205020404" pitchFamily="49" charset="0"/>
              </a:rPr>
              <a:t>t1.0 </a:t>
            </a:r>
            <a:r xmlns:a="http://schemas.openxmlformats.org/drawingml/2006/main">
              <a:rPr lang="vi" sz="2000" dirty="0" smtClean="0">
                <a:solidFill>
                  <a:srgbClr val="000000"/>
                </a:solidFill>
                <a:latin typeface="Arial (Body)"/>
                <a:ea typeface="ＭＳ Ｐゴシック" charset="0"/>
                <a:cs typeface="+mn-cs"/>
              </a:rPr>
              <a:t>):</a:t>
            </a:r>
          </a:p>
          <a:p>
            <a:pPr xmlns:a="http://schemas.openxmlformats.org/drawingml/2006/main" marL="741553" lvl="1" indent="-284353">
              <a:buFont typeface="Arial" panose="020B0604020202020204" pitchFamily="34" charset="0"/>
              <a:buChar char="–"/>
              <a:defRPr/>
            </a:pPr>
            <a:r xmlns:a="http://schemas.openxmlformats.org/drawingml/2006/main">
              <a:rPr lang="vi" sz="2000" dirty="0" smtClean="0">
                <a:solidFill>
                  <a:srgbClr val="000000"/>
                </a:solidFill>
                <a:latin typeface="Arial (Body)"/>
                <a:ea typeface="ＭＳ Ｐゴシック" charset="0"/>
              </a:rPr>
              <a:t>phát hiện lỗi</a:t>
            </a:r>
          </a:p>
          <a:p>
            <a:pPr xmlns:a="http://schemas.openxmlformats.org/drawingml/2006/main" marL="741553" lvl="1" indent="-284353">
              <a:buFont typeface="Arial" panose="020B0604020202020204" pitchFamily="34" charset="0"/>
              <a:buChar char="–"/>
              <a:defRPr/>
            </a:pPr>
            <a:r xmlns:a="http://schemas.openxmlformats.org/drawingml/2006/main">
              <a:rPr lang="vi" sz="2000" dirty="0" smtClean="0">
                <a:solidFill>
                  <a:srgbClr val="000000"/>
                </a:solidFill>
                <a:latin typeface="Arial (Body)"/>
                <a:ea typeface="ＭＳ Ｐゴシック" charset="0"/>
              </a:rPr>
              <a:t>phản hồi: thông điệp điều khiển ( </a:t>
            </a:r>
            <a:r xmlns:a="http://schemas.openxmlformats.org/drawingml/2006/main">
              <a:rPr lang="vi" sz="2000" dirty="0" smtClean="0">
                <a:solidFill>
                  <a:srgbClr val="000000"/>
                </a:solidFill>
                <a:latin typeface="Arial (Body)"/>
                <a:ea typeface="ＭＳ Ｐゴシック" charset="0"/>
              </a:rPr>
              <a:t>A</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K, N</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Một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K </a:t>
            </a:r>
            <a:r xmlns:a="http://schemas.openxmlformats.org/drawingml/2006/main">
              <a:rPr lang="vi" sz="2000" dirty="0" smtClean="0">
                <a:solidFill>
                  <a:srgbClr val="000000"/>
                </a:solidFill>
                <a:latin typeface="Arial (Body)"/>
                <a:ea typeface="ＭＳ Ｐゴシック" charset="0"/>
              </a:rPr>
              <a:t>) từ người nhận đến người gửi</a:t>
            </a:r>
            <a:endParaRPr xmlns:a="http://schemas.openxmlformats.org/drawingml/2006/main" lang="en-US" sz="2000" dirty="0">
              <a:solidFill>
                <a:srgbClr val="000000"/>
              </a:solidFill>
              <a:latin typeface="Arial (Body)"/>
              <a:ea typeface="ＭＳ Ｐゴシック"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r</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đ</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t2.0: F</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S</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Đặc điểm kỹ thuật M</a:t>
            </a:r>
            <a:endParaRPr xmlns:a="http://schemas.openxmlformats.org/drawingml/2006/main" lang="en-US" sz="2000" b="0" dirty="0">
              <a:latin typeface="Times New Roman" panose="02020603050405020304" pitchFamily="18" charset="0"/>
              <a:ea typeface="ＭＳ Ｐゴシック" charset="0"/>
              <a:cs typeface="+mj-cs"/>
            </a:endParaRPr>
          </a:p>
        </p:txBody>
      </p:sp>
      <p:sp>
        <p:nvSpPr>
          <p:cNvPr id="3" name="Text Placeholder 2"/>
          <p:cNvSpPr>
            <a:spLocks noGrp="1"/>
          </p:cNvSpPr>
          <p:nvPr>
            <p:ph type="body" idx="1"/>
          </p:nvPr>
        </p:nvSpPr>
        <p:spPr>
          <a:xfrm>
            <a:off x="593725" y="1600200"/>
            <a:ext cx="1365250" cy="479425"/>
          </a:xfrm>
        </p:spPr>
        <p:txBody>
          <a:bodyPr/>
          <a:lstStyle/>
          <a:p>
            <a:pPr xmlns:a="http://schemas.openxmlformats.org/drawingml/2006/main" marL="0" indent="0">
              <a:buFont typeface="Arial" panose="020B0604020202020204" pitchFamily="34" charset="0"/>
              <a:buNone/>
              <a:defRPr/>
            </a:pPr>
            <a:r xmlns:a="http://schemas.openxmlformats.org/drawingml/2006/main">
              <a:rPr lang="vi" sz="2400" b="1" dirty="0" smtClean="0">
                <a:latin typeface="+mn-lt"/>
              </a:rPr>
              <a:t>người gửi</a:t>
            </a:r>
            <a:endParaRPr xmlns:a="http://schemas.openxmlformats.org/drawingml/2006/main" lang="en-US" sz="2400" b="1" dirty="0">
              <a:latin typeface="+mn-lt"/>
            </a:endParaRPr>
          </a:p>
        </p:txBody>
      </p:sp>
      <p:pic>
        <p:nvPicPr>
          <p:cNvPr id="82948" name="Picture 3" descr="A diagram of the sender. There are 2 circles side by side linked with arrows. Each arrow has lines of code. Circle 1, wait for call from above. An arrow points to circle 2. The code with the arrow has three lines, as follows. A line separates the first line from the other 2 lines. Line 1. r d t underscore send left parenthesis data right parenthesis. Line 2. s n d p k t = make underscore p k t left parenthesis data comma checksum right parenthesis. Line 3. u d t underscore send left parenthesis s n d p k t right parenthesis. Circle 2, wait for A C K or N A K. An arrow loops out and back to circle 2. The arrow has 3 lines of code as follows. A line separates the first 2 lines from the other line. Line 1. r d t underscore r c v left parenthesis r c v p k t right parenthesis ampersand ampersand. Line 2. indent, is N A K left parenthesis r c v p k t right parenthesis. Line 3. u d t underscore send left parenthesis s n d p k t right parenthesis. An arrow points back to circle 1 from circle 2. The arrow’s code has 3 lines as follows. A line separates the 2 lines of code. Line 1. r d t underscore r c v left parenthesis r c v p k t right parenthesis ampersand ampersand is A C K left parenthesis r c v p k t right parenthesis. Line 2, indented once. Lambda."/>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3725" y="2366963"/>
            <a:ext cx="5278438" cy="300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idx="2"/>
          </p:nvPr>
        </p:nvSpPr>
        <p:spPr>
          <a:xfrm>
            <a:off x="6408738" y="1605169"/>
            <a:ext cx="1454150" cy="446087"/>
          </a:xfrm>
        </p:spPr>
        <p:txBody>
          <a:bodyPr/>
          <a:lstStyle/>
          <a:p>
            <a:pPr xmlns:a="http://schemas.openxmlformats.org/drawingml/2006/main" marL="0" indent="0">
              <a:buFont typeface="Arial"/>
              <a:buNone/>
              <a:defRPr/>
            </a:pPr>
            <a:r xmlns:a="http://schemas.openxmlformats.org/drawingml/2006/main">
              <a:rPr lang="vi" sz="2400" b="1" dirty="0" smtClean="0">
                <a:latin typeface="+mn-lt"/>
              </a:rPr>
              <a:t>người nhận</a:t>
            </a:r>
            <a:endParaRPr xmlns:a="http://schemas.openxmlformats.org/drawingml/2006/main" lang="en-US" sz="2400" dirty="0">
              <a:latin typeface="+mn-lt"/>
            </a:endParaRPr>
          </a:p>
        </p:txBody>
      </p:sp>
      <p:pic>
        <p:nvPicPr>
          <p:cNvPr id="82950" name="Picture 4" descr="A diagram of the receiver. There is 1 circle with 2 looped arrows on the top and bottom of the circle. Each arrow has lines of code. The receiver reads as follows. Wait for call from below. An arrow loops over the top of the receiver with 3 lines of code as follows. A line separates the first 2 lines of code from the other line of code. Line 1. r d t underscore r c v left parenthesis r c v p k t right parenthesis ampersand ampersand. Line 2. Indent, corrupt left parenthesis r c v p k t right parenthesis. Line 3. u d t underscore send left parenthesis N A K right parenthesis. An arrow loops below the bottom the receiver with 5 lines of code as follows. A line separates the first 2 lines of code from the last 3 lines of code. Line 1. r d t underscore r c v left parenthesis r c v p k t right parenthesis ampersand ampersand. Line 2. Indent, not corrupt left parenthesis r c v p k t right parenthesis. Line 3. extract left parenthesis r c v p k t comma data right parenthesis. Line 4. deliver underscore data left parenthesis data right parenthesis. Line 5. u d t underscore send left parenthesis A C K right parenthesi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81738" y="2366963"/>
            <a:ext cx="2230437" cy="38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r</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đ</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t2.0: Hoạt động không có lỗi</a:t>
            </a:r>
            <a:endParaRPr xmlns:a="http://schemas.openxmlformats.org/drawingml/2006/main" lang="en-US" dirty="0">
              <a:latin typeface="Times New Roman" panose="02020603050405020304" pitchFamily="18" charset="0"/>
              <a:ea typeface="ＭＳ Ｐゴシック" charset="0"/>
              <a:cs typeface="+mj-cs"/>
            </a:endParaRPr>
          </a:p>
        </p:txBody>
      </p:sp>
      <p:pic>
        <p:nvPicPr>
          <p:cNvPr id="83971" name="Picture 2" descr="A diagram of sender and receiver. They are linked with arrows between lines of code. Sender. There are 2 circles side by side linked with arrows. Each arrow has lines of code. Circle 1, wait for call from above. This circle is highlighted. From the top left, an arrow points at the circle. From the top of the circle, an arrow points to circle 2. Arrow 1, code. There are 3 lines of code. A line separates the first line from the other 2 lines. Line 1. r d t underscore send left parenthesis data right parenthesis. Line 2. s n d p k t = make underscore p k t left parenthesis data comma checksum right parenthesis. Line 3. u d t underscore send left parenthesis s n d p k t right parenthesis. With an arrow, these 3 lines of code is linked to a line of code from the receiver. The receiver code linked is, r d t underscore r c v left parenthesis r c v p k t right parenthesis ampersand ampersand. Circle 2, wait for A C K or N A K. From the top right of circle 2, a circular arrow loops out and back to the bottom right of circle 2. Arrow 2, code. There are 3 lines of code. A line separates the first 2 lines from the other line. Line 1. r d t underscore r c v left parenthesis r c v p k t right parenthesis ampersand ampersand. Line 2. indent, is N A K left parenthesis r c v p k t right parenthesis. Line 3. u d t underscore send left parenthesis s n d p k t right parenthesis. From the bottom of circle 2, an arrow points back to the bottom of circle 1. Arrow 3, code. There are 2 lines of code. A line separates the 2 lines of code. Line 1. r d t underscore r c v left parenthesis r c v p k t right parenthesis ampersand ampersand is A C K left parenthesis r c v p k t right parenthesis. Line 2. Indent, lambda. With an arrow pointing to these 2 lines of code, the code is linked to 4 lines of code in the receiver. These 4 lines of code follow the last line of code of the receiver, that is already linked to a different part of the sender. Receiver. There is 1 circle with 2 looped arrows on the top and bottom of the circle. Each arrow has lines of code. Circle, wait for call from below. From the top left, an arrow points to the circle. From the top left of the circle, an arrow loops out and points back to the top right of the circle. Arrow, code. There are 3 lines of code. A line separates the first 2 lines of code from the other line of code. Line 1. r d t underscore r c v left parenthesis r c v p k t right parenthesis ampersand ampersand. Line 2. Indent, corrupt left parenthesis r c v p k t right parenthesis. Line 3. u d t underscore send left parenthesis N A K right parenthesis. From the bottom left of the circle, an arrow loops out and points back to the bottom right of the circle. Arrow, code. There are 5 lines of code. The first line is linked to code of arrow 1 in the sender. The remaining lines are pointing to code of arrow 3 in the sender. A line separates the first 2 lines of code from the last 3 lines of code. Line 1. r d t underscore r c v left parenthesis r c v p k t right parenthesis ampersand ampersand. Line 2. Indent, not corrupt left parenthesis r c v p k t right parenthesis. Line 3. extract left parenthesis r c v p k t comma data right parenthesis. Line 4. deliver underscore data left parenthesis data right parenthesis. Line 5. u d t underscore send left parenthesis A C K right parenthesi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00" y="1603375"/>
            <a:ext cx="7239000" cy="446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xmlns:a="http://schemas.openxmlformats.org/drawingml/2006/main">
              <a:spcBef>
                <a:spcPct val="0"/>
              </a:spcBef>
            </a:pPr>
            <a:r xmlns:a="http://schemas.openxmlformats.org/drawingml/2006/main">
              <a:rPr lang="vi" altLang="en-US" dirty="0" smtClean="0">
                <a:ea typeface="ＭＳ Ｐゴシック" charset="-128"/>
              </a:rPr>
              <a:t>Mục tiêu </a:t>
            </a:r>
            <a:r xmlns:a="http://schemas.openxmlformats.org/drawingml/2006/main">
              <a:rPr lang="vi" altLang="en-US" dirty="0">
                <a:ea typeface="ＭＳ Ｐゴシック" charset="-128"/>
              </a:rPr>
              <a:t>học tập </a:t>
            </a:r>
            <a:r xmlns:a="http://schemas.openxmlformats.org/drawingml/2006/main">
              <a:rPr lang="vi" altLang="en-US" sz="2000" b="0" dirty="0">
                <a:ea typeface="ＭＳ Ｐゴシック" charset="-128"/>
              </a:rPr>
              <a:t>(1 </a:t>
            </a:r>
            <a:r xmlns:a="http://schemas.openxmlformats.org/drawingml/2006/main">
              <a:rPr lang="vi" altLang="en-US" sz="2000" b="0" dirty="0" smtClean="0">
                <a:ea typeface="ＭＳ Ｐゴシック" charset="-128"/>
              </a:rPr>
              <a:t>trên 10)</a:t>
            </a:r>
            <a:endParaRPr xmlns:a="http://schemas.openxmlformats.org/drawingml/2006/main"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3.1</a:t>
            </a:r>
            <a:r xmlns:a="http://schemas.openxmlformats.org/drawingml/2006/main">
              <a:rPr lang="vi" sz="1800" dirty="0">
                <a:solidFill>
                  <a:schemeClr val="tx1"/>
                </a:solidFill>
                <a:latin typeface="+mn-lt"/>
              </a:rPr>
              <a:t> </a:t>
            </a:r>
            <a:r xmlns:a="http://schemas.openxmlformats.org/drawingml/2006/main">
              <a:rPr lang="vi" sz="1800" b="1" dirty="0">
                <a:solidFill>
                  <a:schemeClr val="tx1"/>
                </a:solidFill>
                <a:latin typeface="+mn-lt"/>
              </a:rPr>
              <a:t>dịch vụ tầng vận chuyển</a:t>
            </a:r>
          </a:p>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3.2 </a:t>
            </a:r>
            <a:r xmlns:a="http://schemas.openxmlformats.org/drawingml/2006/main">
              <a:rPr lang="vi" sz="1800" dirty="0">
                <a:solidFill>
                  <a:schemeClr val="tx1"/>
                </a:solidFill>
                <a:latin typeface="+mn-lt"/>
              </a:rPr>
              <a:t>ghép kênh và tách kênh</a:t>
            </a:r>
          </a:p>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3.3 </a:t>
            </a:r>
            <a:r xmlns:a="http://schemas.openxmlformats.org/drawingml/2006/main">
              <a:rPr lang="vi" sz="1800" dirty="0">
                <a:solidFill>
                  <a:schemeClr val="tx1"/>
                </a:solidFill>
                <a:latin typeface="+mn-lt"/>
              </a:rPr>
              <a:t>vận chuyển không kết nối </a:t>
            </a:r>
            <a:r xmlns:a="http://schemas.openxmlformats.org/drawingml/2006/main">
              <a:rPr lang="vi" sz="1800" dirty="0" smtClean="0">
                <a:solidFill>
                  <a:schemeClr val="tx1"/>
                </a:solidFill>
                <a:latin typeface="+mn-lt"/>
              </a:rPr>
              <a:t>: U</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Đ.</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P</a:t>
            </a:r>
            <a:endParaRPr xmlns:a="http://schemas.openxmlformats.org/drawingml/2006/main" lang="en-US" sz="1800" dirty="0">
              <a:solidFill>
                <a:schemeClr val="tx1"/>
              </a:solidFill>
              <a:latin typeface="+mn-lt"/>
            </a:endParaRPr>
          </a:p>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3.4 </a:t>
            </a:r>
            <a:r xmlns:a="http://schemas.openxmlformats.org/drawingml/2006/main">
              <a:rPr lang="vi" sz="1800" dirty="0">
                <a:solidFill>
                  <a:schemeClr val="tx1"/>
                </a:solidFill>
                <a:latin typeface="+mn-lt"/>
              </a:rPr>
              <a:t>nguyên tắc truyền dữ liệu đáng tin </a:t>
            </a:r>
            <a:r xmlns:a="http://schemas.openxmlformats.org/drawingml/2006/main">
              <a:rPr lang="vi" sz="1800" dirty="0" smtClean="0">
                <a:solidFill>
                  <a:schemeClr val="tx1"/>
                </a:solidFill>
                <a:latin typeface="+mn-lt"/>
              </a:rPr>
              <a:t>cậy</a:t>
            </a:r>
          </a:p>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3.5 </a:t>
            </a:r>
            <a:r xmlns:a="http://schemas.openxmlformats.org/drawingml/2006/main">
              <a:rPr lang="vi" sz="1800" dirty="0">
                <a:solidFill>
                  <a:schemeClr val="tx1"/>
                </a:solidFill>
                <a:latin typeface="+mn-lt"/>
              </a:rPr>
              <a:t>vận chuyển hướng kết nối: </a:t>
            </a:r>
            <a:r xmlns:a="http://schemas.openxmlformats.org/drawingml/2006/main">
              <a:rPr lang="vi" sz="1800" dirty="0" smtClean="0">
                <a:solidFill>
                  <a:schemeClr val="tx1"/>
                </a:solidFill>
                <a:latin typeface="+mn-lt"/>
              </a:rPr>
              <a:t>T</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C</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P</a:t>
            </a:r>
            <a:endParaRPr xmlns:a="http://schemas.openxmlformats.org/drawingml/2006/main" lang="en-US" sz="1800" dirty="0">
              <a:solidFill>
                <a:schemeClr val="tx1"/>
              </a:solidFill>
              <a:latin typeface="+mn-lt"/>
            </a:endParaRP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cấu trúc phân khúc</a:t>
            </a: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truyền dữ liệu đáng tin cậy</a:t>
            </a: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Kiểm soát lưu lượng</a:t>
            </a:r>
          </a:p>
          <a:p>
            <a:pPr xmlns:a="http://schemas.openxmlformats.org/drawingml/2006/main" lvl="1" indent="-285750">
              <a:buFont typeface="Arial" panose="020B0604020202020204" pitchFamily="34" charset="0"/>
              <a:buChar char="–"/>
              <a:defRPr/>
            </a:pPr>
            <a:r xmlns:a="http://schemas.openxmlformats.org/drawingml/2006/main">
              <a:rPr lang="vi" sz="1800" dirty="0" smtClean="0">
                <a:solidFill>
                  <a:schemeClr val="tx1"/>
                </a:solidFill>
                <a:latin typeface="+mn-lt"/>
              </a:rPr>
              <a:t>quản lý </a:t>
            </a:r>
            <a:r xmlns:a="http://schemas.openxmlformats.org/drawingml/2006/main">
              <a:rPr lang="vi" sz="1800" dirty="0">
                <a:solidFill>
                  <a:schemeClr val="tx1"/>
                </a:solidFill>
                <a:latin typeface="+mn-lt"/>
              </a:rPr>
              <a:t>kết nối</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3.6 </a:t>
            </a:r>
            <a:r xmlns:a="http://schemas.openxmlformats.org/drawingml/2006/main">
              <a:rPr lang="vi" sz="1800" dirty="0">
                <a:latin typeface="+mn-lt"/>
              </a:rPr>
              <a:t>nguyên tắc kiểm soát tắc nghẽn</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3,7T </a:t>
            </a:r>
            <a:r xmlns:a="http://schemas.openxmlformats.org/drawingml/2006/main">
              <a:rPr lang="vi" sz="1800" dirty="0">
                <a:latin typeface="+mn-lt"/>
              </a:rPr>
              <a:t>_</a:t>
            </a:r>
            <a:r xmlns:a="http://schemas.openxmlformats.org/drawingml/2006/main">
              <a:rPr lang="vi" sz="100" dirty="0">
                <a:latin typeface="+mn-lt"/>
              </a:rPr>
              <a:t> </a:t>
            </a:r>
            <a:r xmlns:a="http://schemas.openxmlformats.org/drawingml/2006/main">
              <a:rPr lang="vi" sz="1800" dirty="0">
                <a:latin typeface="+mn-lt"/>
              </a:rPr>
              <a:t>C</a:t>
            </a:r>
            <a:r xmlns:a="http://schemas.openxmlformats.org/drawingml/2006/main">
              <a:rPr lang="vi" sz="100" dirty="0">
                <a:latin typeface="+mn-lt"/>
              </a:rPr>
              <a:t> </a:t>
            </a:r>
            <a:r xmlns:a="http://schemas.openxmlformats.org/drawingml/2006/main">
              <a:rPr lang="vi" sz="1800" dirty="0" smtClean="0">
                <a:latin typeface="+mn-lt"/>
              </a:rPr>
              <a:t>Kiểm soát </a:t>
            </a:r>
            <a:endParaRPr xmlns:a="http://schemas.openxmlformats.org/drawingml/2006/main" lang="en-US" sz="1800" dirty="0">
              <a:solidFill>
                <a:schemeClr val="tx1"/>
              </a:solidFill>
              <a:latin typeface="+mn-lt"/>
            </a:endParaRPr>
            <a:r xmlns:a="http://schemas.openxmlformats.org/drawingml/2006/main">
              <a:rPr lang="vi" sz="1800" dirty="0">
                <a:latin typeface="+mn-lt"/>
              </a:rPr>
              <a:t>tắc nghẽn P</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r</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đ</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t2.0: Kịch bản lỗi</a:t>
            </a:r>
            <a:endParaRPr xmlns:a="http://schemas.openxmlformats.org/drawingml/2006/main" lang="en-US" dirty="0">
              <a:latin typeface="Times New Roman" panose="02020603050405020304" pitchFamily="18" charset="0"/>
              <a:ea typeface="ＭＳ Ｐゴシック" charset="0"/>
              <a:cs typeface="+mj-cs"/>
            </a:endParaRPr>
          </a:p>
        </p:txBody>
      </p:sp>
      <p:pic>
        <p:nvPicPr>
          <p:cNvPr id="84995" name="Picture 2" descr="A diagram of sender and receiver. They are linked with arrows between lines of code. Sender. There are 2 circles side by side linked with arrows. Each arrow has lines of code. Circle 1, wait for call from above. This circle is highlighted. From the top left, an arrow points at the circle. From the top of the circle, an arrow points to circle 2. Arrow 1, code. There are 3 lines of code. A line separates the first line from the other 2 lines. Line 1. r d t underscore send left parenthesis data right parenthesis. Line 2. s n d p k t = make underscore p k t left parenthesis data comma checksum right parenthesis. Line 3. u d t underscore send left parenthesis s n d p k t right parenthesis. With an arrow, these 3 lines of code are linked to a line of code from above the receiver. The receiver code linked is, r d t underscore r c v left parenthesis r c v p k t right parenthesis ampersand ampersand. Circle 2, wait for A C K or N A K. From the top right of circle 2, a circular arrow loops out and back to the bottom right of circle 2. Arrow 2, code. There are 3 lines of code. A line separates the first 2 lines from the other line. Line 1. r d t underscore r c v left parenthesis r c v p k t right parenthesis ampersand ampersand. Line 2. indent, is N A K left parenthesis r c v p k t right parenthesis. Line 3. u d t underscore send left parenthesis s n d p k t right parenthesis. Line 1 of this code is linked to the third and last line of code above the receiver. The receiver code points to the sender code. The last 2 lines of code from sender, arrow 2, is linked by an arrow pointing to the first line of code below the sender. From the bottom of circle 2, an arrow points back to the bottom of circle 1. Arrow 3, code. There are 2 lines of code. A line separates the 2 lines of code. Line 1. r d t underscore r c v left parenthesis r c v p k t right parenthesis ampersand ampersand is A C K left parenthesis r c v p k t right parenthesis. Line 2. Indent, lambda. With an arrow pointing to these 2 lines of code, the code is linked to last 4 lines of code below the receiver. Receiver. There is 1 circle with 2 looped arrows on the top and bottom of the circle. Each arrow has lines of code. Circle, wait for call from below. From the top left, an arrow points to the circle. From the top left of the circle, an arrow loops out and points back to the top right of the circle. Arrow 4, code. There are 3 lines of code. A line separates the first 2 lines of code from the other line of code. Line 1. r d t underscore r c v left parenthesis r c v p k t right parenthesis ampersand ampersand. Line 2. Indent, corrupt left parenthesis r c v p k t right parenthesis. Line 3. u d t underscore send left parenthesis N A K right parenthesis. The first line of code is linked with by an arrow, to the 3 lines of code from sender, arrow 1. The arrow points from the sender to the receiver. The last line of receiver code is linked by an arrow pointing to the first line of code from sender, arrow 2. From the bottom left of the circle, an arrow loops out and points back to the bottom right of the circle. Arrow 5, code. There are 5 lines of code. The first line is linked to the last 2 lines of code in sender, arrow 2. The remaining lines are pointing to code of sender, arrow 3. A line separates the first 2 lines of code from the last 3 lines of code. Line 1. r d t underscore r c v left parenthesis r c v p k t right parenthesis ampersand ampersand. Line 2. Indent, not corrupt left parenthesis r c v p k t right parenthesis. Line 3. extract left parenthesis r c v p k t comma data right parenthesis. Line 4. deliver underscore data left parenthesis data right parenthesis. Line 5. u d t underscore send left parenthesis A C K right parenthesi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5988" y="1611773"/>
            <a:ext cx="7312025" cy="451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xmlns:a="http://schemas.openxmlformats.org/drawingml/2006/main">
              <a:buFont typeface="Times New Roman"/>
              <a:buNone/>
              <a:defRPr/>
            </a:pP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r</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đ</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t2.0 có một lỗ hổng nghiêm trọng!</a:t>
            </a:r>
            <a:endParaRPr xmlns:a="http://schemas.openxmlformats.org/drawingml/2006/main" lang="en-US" sz="3400" b="1" dirty="0">
              <a:solidFill>
                <a:srgbClr val="007FA3"/>
              </a:solidFill>
              <a:latin typeface="Times New Roman" panose="02020603050405020304" pitchFamily="18" charset="0"/>
              <a:ea typeface="ＭＳ Ｐゴシック" charset="0"/>
              <a:cs typeface="+mj-cs"/>
              <a:sym typeface="Times New Roman"/>
            </a:endParaRPr>
          </a:p>
        </p:txBody>
      </p:sp>
      <p:sp>
        <p:nvSpPr>
          <p:cNvPr id="3" name="Content Placeholder 2"/>
          <p:cNvSpPr>
            <a:spLocks noGrp="1"/>
          </p:cNvSpPr>
          <p:nvPr>
            <p:ph idx="1"/>
          </p:nvPr>
        </p:nvSpPr>
        <p:spPr>
          <a:xfrm>
            <a:off x="457200" y="1600200"/>
            <a:ext cx="3929063" cy="2600325"/>
          </a:xfrm>
        </p:spPr>
        <p:txBody>
          <a:bodyPr>
            <a:spAutoFit/>
          </a:bodyPr>
          <a:lstStyle/>
          <a:p>
            <a:pPr xmlns:a="http://schemas.openxmlformats.org/drawingml/2006/main" marL="0" indent="0">
              <a:spcBef>
                <a:spcPts val="0"/>
              </a:spcBef>
              <a:buClr>
                <a:srgbClr val="007FA3"/>
              </a:buClr>
              <a:buSzPct val="100000"/>
              <a:defRPr/>
            </a:pPr>
            <a:r xmlns:a="http://schemas.openxmlformats.org/drawingml/2006/main">
              <a:rPr lang="vi" altLang="en-US" sz="2200" b="1" dirty="0">
                <a:latin typeface="Arial (Body)"/>
                <a:ea typeface="ＭＳ Ｐゴシック" charset="-128"/>
                <a:sym typeface="Arial"/>
              </a:rPr>
              <a:t>điều gì xảy ra nếu </a:t>
            </a:r>
            <a:r xmlns:a="http://schemas.openxmlformats.org/drawingml/2006/main">
              <a:rPr lang="vi" altLang="en-US" sz="2200" b="1" dirty="0" smtClean="0">
                <a:latin typeface="Arial (Body)"/>
                <a:ea typeface="ＭＳ Ｐゴシック" charset="-128"/>
                <a:sym typeface="Arial"/>
              </a:rPr>
              <a:t>A</a:t>
            </a:r>
            <a:r xmlns:a="http://schemas.openxmlformats.org/drawingml/2006/main">
              <a:rPr lang="vi" altLang="en-US" sz="100" b="1" dirty="0" smtClean="0">
                <a:latin typeface="Arial (Body)"/>
                <a:ea typeface="ＭＳ Ｐゴシック" charset="-128"/>
                <a:sym typeface="Arial"/>
              </a:rPr>
              <a:t> </a:t>
            </a:r>
            <a:r xmlns:a="http://schemas.openxmlformats.org/drawingml/2006/main">
              <a:rPr lang="vi" altLang="en-US" sz="2200" b="1" dirty="0" smtClean="0">
                <a:latin typeface="Arial (Body)"/>
                <a:ea typeface="ＭＳ Ｐゴシック" charset="-128"/>
                <a:sym typeface="Arial"/>
              </a:rPr>
              <a:t>C</a:t>
            </a:r>
            <a:r xmlns:a="http://schemas.openxmlformats.org/drawingml/2006/main">
              <a:rPr lang="vi" altLang="en-US" sz="100" b="1" dirty="0" smtClean="0">
                <a:latin typeface="Arial (Body)"/>
                <a:ea typeface="ＭＳ Ｐゴシック" charset="-128"/>
                <a:sym typeface="Arial"/>
              </a:rPr>
              <a:t> </a:t>
            </a:r>
            <a:r xmlns:a="http://schemas.openxmlformats.org/drawingml/2006/main">
              <a:rPr lang="vi" altLang="en-US" sz="2200" b="1" dirty="0" smtClean="0">
                <a:latin typeface="Arial (Body)"/>
                <a:ea typeface="ＭＳ Ｐゴシック" charset="-128"/>
                <a:sym typeface="Arial"/>
              </a:rPr>
              <a:t>K/N</a:t>
            </a:r>
            <a:r xmlns:a="http://schemas.openxmlformats.org/drawingml/2006/main">
              <a:rPr lang="vi" altLang="en-US" sz="100" b="1" dirty="0" smtClean="0">
                <a:latin typeface="Arial (Body)"/>
                <a:ea typeface="ＭＳ Ｐゴシック" charset="-128"/>
                <a:sym typeface="Arial"/>
              </a:rPr>
              <a:t> </a:t>
            </a:r>
            <a:r xmlns:a="http://schemas.openxmlformats.org/drawingml/2006/main">
              <a:rPr lang="vi" altLang="en-US" sz="2200" b="1" dirty="0" smtClean="0">
                <a:latin typeface="Arial (Body)"/>
                <a:ea typeface="ＭＳ Ｐゴシック" charset="-128"/>
                <a:sym typeface="Arial"/>
              </a:rPr>
              <a:t>Một</a:t>
            </a:r>
            <a:r xmlns:a="http://schemas.openxmlformats.org/drawingml/2006/main">
              <a:rPr lang="vi" altLang="en-US" sz="100" b="1" dirty="0" smtClean="0">
                <a:latin typeface="Arial (Body)"/>
                <a:ea typeface="ＭＳ Ｐゴシック" charset="-128"/>
                <a:sym typeface="Arial"/>
              </a:rPr>
              <a:t> </a:t>
            </a:r>
            <a:r xmlns:a="http://schemas.openxmlformats.org/drawingml/2006/main">
              <a:rPr lang="vi" altLang="en-US" sz="2200" b="1" dirty="0" smtClean="0">
                <a:latin typeface="Arial (Body)"/>
                <a:ea typeface="ＭＳ Ｐゴシック" charset="-128"/>
                <a:sym typeface="Arial"/>
              </a:rPr>
              <a:t>K </a:t>
            </a:r>
            <a:r xmlns:a="http://schemas.openxmlformats.org/drawingml/2006/main">
              <a:rPr lang="vi" altLang="en-US" sz="2200" b="1" dirty="0" smtClean="0">
                <a:latin typeface="Arial (Body)"/>
                <a:ea typeface="ＭＳ Ｐゴシック" charset="-128"/>
                <a:sym typeface="Arial"/>
              </a:rPr>
              <a:t>hư </a:t>
            </a:r>
            <a:r xmlns:a="http://schemas.openxmlformats.org/drawingml/2006/main">
              <a:rPr lang="vi" altLang="en-US" sz="2200" b="1" dirty="0">
                <a:latin typeface="Arial (Body)"/>
                <a:ea typeface="ＭＳ Ｐゴシック" charset="-128"/>
                <a:sym typeface="Arial"/>
              </a:rPr>
              <a:t>?</a:t>
            </a:r>
          </a:p>
          <a:p>
            <a:pPr xmlns:a="http://schemas.openxmlformats.org/drawingml/2006/main" marL="255651" indent="-255651">
              <a:spcBef>
                <a:spcPts val="1500"/>
              </a:spcBef>
              <a:buClr>
                <a:srgbClr val="007FA3"/>
              </a:buClr>
              <a:buSzPct val="100000"/>
              <a:buFont typeface="Arial" panose="020B0604020202020204" pitchFamily="34" charset="0"/>
              <a:buChar char="•"/>
              <a:defRPr/>
            </a:pPr>
            <a:r xmlns:a="http://schemas.openxmlformats.org/drawingml/2006/main">
              <a:rPr lang="vi" altLang="en-US" sz="2200" dirty="0">
                <a:latin typeface="Arial (Body)"/>
                <a:ea typeface="ＭＳ Ｐゴシック" charset="-128"/>
                <a:sym typeface="Arial"/>
              </a:rPr>
              <a:t>người gửi </a:t>
            </a:r>
            <a:r xmlns:a="http://schemas.openxmlformats.org/drawingml/2006/main">
              <a:rPr lang="vi" altLang="en-US" sz="2200" dirty="0" smtClean="0">
                <a:latin typeface="Arial (Body)"/>
                <a:ea typeface="ＭＳ Ｐゴシック" charset="-128"/>
                <a:sym typeface="Arial"/>
              </a:rPr>
              <a:t>không biết </a:t>
            </a:r>
            <a:r xmlns:a="http://schemas.openxmlformats.org/drawingml/2006/main">
              <a:rPr lang="vi" altLang="ja-JP" sz="2200" dirty="0" smtClean="0">
                <a:latin typeface="Arial (Body)"/>
                <a:ea typeface="ＭＳ Ｐゴシック" charset="-128"/>
                <a:sym typeface="Arial"/>
              </a:rPr>
              <a:t>chuyện </a:t>
            </a:r>
            <a:r xmlns:a="http://schemas.openxmlformats.org/drawingml/2006/main">
              <a:rPr lang="vi" altLang="ja-JP" sz="2200" dirty="0">
                <a:latin typeface="Arial (Body)"/>
                <a:ea typeface="ＭＳ Ｐゴシック" charset="-128"/>
                <a:sym typeface="Arial"/>
              </a:rPr>
              <a:t>gì đã xảy ra ở người nhận!</a:t>
            </a:r>
          </a:p>
          <a:p>
            <a:pPr xmlns:a="http://schemas.openxmlformats.org/drawingml/2006/main" marL="255651" indent="-255651">
              <a:spcBef>
                <a:spcPts val="1500"/>
              </a:spcBef>
              <a:buClr>
                <a:srgbClr val="007FA3"/>
              </a:buClr>
              <a:buSzPct val="100000"/>
              <a:buFont typeface="Arial" panose="020B0604020202020204" pitchFamily="34" charset="0"/>
              <a:buChar char="•"/>
              <a:defRPr/>
            </a:pPr>
            <a:r xmlns:a="http://schemas.openxmlformats.org/drawingml/2006/main">
              <a:rPr lang="vi" altLang="en-US" sz="2200" dirty="0" smtClean="0">
                <a:latin typeface="Arial (Body)"/>
                <a:ea typeface="ＭＳ Ｐゴシック" charset="-128"/>
                <a:sym typeface="Arial"/>
              </a:rPr>
              <a:t>Không thể chỉ </a:t>
            </a:r>
            <a:r xmlns:a="http://schemas.openxmlformats.org/drawingml/2006/main">
              <a:rPr lang="vi" altLang="ja-JP" sz="2200" dirty="0" smtClean="0">
                <a:latin typeface="Arial (Body)"/>
                <a:ea typeface="ＭＳ Ｐゴシック" charset="-128"/>
                <a:sym typeface="Arial"/>
              </a:rPr>
              <a:t>truyền </a:t>
            </a:r>
            <a:r xmlns:a="http://schemas.openxmlformats.org/drawingml/2006/main">
              <a:rPr lang="vi" altLang="ja-JP" sz="2200" dirty="0">
                <a:latin typeface="Arial (Body)"/>
                <a:ea typeface="ＭＳ Ｐゴシック" charset="-128"/>
                <a:sym typeface="Arial"/>
              </a:rPr>
              <a:t>lại: có thể </a:t>
            </a:r>
            <a:r xmlns:a="http://schemas.openxmlformats.org/drawingml/2006/main">
              <a:rPr lang="vi" altLang="ja-JP" sz="2200" dirty="0" smtClean="0">
                <a:latin typeface="Arial (Body)"/>
                <a:ea typeface="ＭＳ Ｐゴシック" charset="-128"/>
                <a:sym typeface="Arial"/>
              </a:rPr>
              <a:t>trùng lặp</a:t>
            </a:r>
            <a:endParaRPr xmlns:a="http://schemas.openxmlformats.org/drawingml/2006/main" lang="en-US" altLang="en-US" sz="2200" dirty="0">
              <a:latin typeface="Arial (Body)"/>
              <a:ea typeface="ＭＳ Ｐゴシック" charset="-128"/>
              <a:sym typeface="Arial"/>
            </a:endParaRPr>
          </a:p>
        </p:txBody>
      </p:sp>
      <p:sp>
        <p:nvSpPr>
          <p:cNvPr id="86020" name="Content Placeholder 3"/>
          <p:cNvSpPr txBox="1">
            <a:spLocks noGrp="1"/>
          </p:cNvSpPr>
          <p:nvPr>
            <p:ph idx="13"/>
          </p:nvPr>
        </p:nvSpPr>
        <p:spPr>
          <a:xfrm>
            <a:off x="4903788" y="1600200"/>
            <a:ext cx="3783012" cy="3132138"/>
          </a:xfrm>
        </p:spPr>
        <p:txBody>
          <a:bodyPr>
            <a:spAutoFit/>
          </a:bodyPr>
          <a:lstStyle/>
          <a:p>
            <a:pPr xmlns:a="http://schemas.openxmlformats.org/drawingml/2006/main" marL="0" indent="0">
              <a:spcBef>
                <a:spcPts val="0"/>
              </a:spcBef>
              <a:buClr>
                <a:srgbClr val="007FA3"/>
              </a:buClr>
              <a:defRPr/>
            </a:pPr>
            <a:r xmlns:a="http://schemas.openxmlformats.org/drawingml/2006/main">
              <a:rPr lang="vi" altLang="en-US" sz="2200" b="1" dirty="0" smtClean="0">
                <a:latin typeface="Arial (Body)"/>
                <a:ea typeface="ＭＳ Ｐゴシック" charset="-128"/>
                <a:cs typeface="Arial" panose="020B0604020202020204" pitchFamily="34" charset="0"/>
              </a:rPr>
              <a:t>xử lý trùng lặp:</a:t>
            </a:r>
          </a:p>
          <a:p>
            <a:pPr xmlns:a="http://schemas.openxmlformats.org/drawingml/2006/main">
              <a:spcBef>
                <a:spcPts val="1500"/>
              </a:spcBef>
              <a:buClr>
                <a:srgbClr val="007FA3"/>
              </a:buClr>
              <a:buFontTx/>
              <a:buChar char="•"/>
              <a:defRPr/>
            </a:pPr>
            <a:r xmlns:a="http://schemas.openxmlformats.org/drawingml/2006/main">
              <a:rPr lang="vi" altLang="en-US" sz="2200" dirty="0" smtClean="0">
                <a:latin typeface="Arial (Body)"/>
                <a:ea typeface="ＭＳ Ｐゴシック" charset="-128"/>
                <a:cs typeface="Arial" panose="020B0604020202020204" pitchFamily="34" charset="0"/>
              </a:rPr>
              <a:t>bên gửi truyền lại pkt hiện tại nếu </a:t>
            </a:r>
            <a:r xmlns:a="http://schemas.openxmlformats.org/drawingml/2006/main">
              <a:rPr lang="vi" altLang="en-US" sz="2200" dirty="0" smtClean="0">
                <a:latin typeface="Arial (Body)"/>
                <a:ea typeface="ＭＳ Ｐゴシック" charset="-128"/>
                <a:cs typeface="Arial" panose="020B0604020202020204" pitchFamily="34" charset="0"/>
              </a:rPr>
              <a:t>A</a:t>
            </a:r>
            <a:r xmlns:a="http://schemas.openxmlformats.org/drawingml/2006/main">
              <a:rPr lang="vi" altLang="en-US" sz="100" dirty="0" smtClean="0">
                <a:latin typeface="Arial (Body)"/>
                <a:ea typeface="ＭＳ Ｐゴシック" charset="-128"/>
                <a:cs typeface="Arial" panose="020B0604020202020204" pitchFamily="34" charset="0"/>
              </a:rPr>
              <a:t> </a:t>
            </a:r>
            <a:r xmlns:a="http://schemas.openxmlformats.org/drawingml/2006/main">
              <a:rPr lang="vi" altLang="en-US" sz="2200" dirty="0" smtClean="0">
                <a:latin typeface="Arial (Body)"/>
                <a:ea typeface="ＭＳ Ｐゴシック" charset="-128"/>
                <a:cs typeface="Arial" panose="020B0604020202020204" pitchFamily="34" charset="0"/>
              </a:rPr>
              <a:t>C</a:t>
            </a:r>
            <a:r xmlns:a="http://schemas.openxmlformats.org/drawingml/2006/main">
              <a:rPr lang="vi" altLang="en-US" sz="100" dirty="0" smtClean="0">
                <a:latin typeface="Arial (Body)"/>
                <a:ea typeface="ＭＳ Ｐゴシック" charset="-128"/>
                <a:cs typeface="Arial" panose="020B0604020202020204" pitchFamily="34" charset="0"/>
              </a:rPr>
              <a:t> </a:t>
            </a:r>
            <a:r xmlns:a="http://schemas.openxmlformats.org/drawingml/2006/main">
              <a:rPr lang="vi" altLang="en-US" sz="2200" dirty="0" smtClean="0">
                <a:latin typeface="Arial (Body)"/>
                <a:ea typeface="ＭＳ Ｐゴシック" charset="-128"/>
                <a:cs typeface="Arial" panose="020B0604020202020204" pitchFamily="34" charset="0"/>
              </a:rPr>
              <a:t>K/N</a:t>
            </a:r>
            <a:r xmlns:a="http://schemas.openxmlformats.org/drawingml/2006/main">
              <a:rPr lang="vi" altLang="en-US" sz="100" dirty="0" smtClean="0">
                <a:latin typeface="Arial (Body)"/>
                <a:ea typeface="ＭＳ Ｐゴシック" charset="-128"/>
                <a:cs typeface="Arial" panose="020B0604020202020204" pitchFamily="34" charset="0"/>
              </a:rPr>
              <a:t> </a:t>
            </a:r>
            <a:r xmlns:a="http://schemas.openxmlformats.org/drawingml/2006/main">
              <a:rPr lang="vi" altLang="en-US" sz="2200" dirty="0" smtClean="0">
                <a:latin typeface="Arial (Body)"/>
                <a:ea typeface="ＭＳ Ｐゴシック" charset="-128"/>
                <a:cs typeface="Arial" panose="020B0604020202020204" pitchFamily="34" charset="0"/>
              </a:rPr>
              <a:t>Một</a:t>
            </a:r>
            <a:r xmlns:a="http://schemas.openxmlformats.org/drawingml/2006/main">
              <a:rPr lang="vi" altLang="en-US" sz="100" dirty="0" smtClean="0">
                <a:latin typeface="Arial (Body)"/>
                <a:ea typeface="ＭＳ Ｐゴシック" charset="-128"/>
                <a:cs typeface="Arial" panose="020B0604020202020204" pitchFamily="34" charset="0"/>
              </a:rPr>
              <a:t> </a:t>
            </a:r>
            <a:r xmlns:a="http://schemas.openxmlformats.org/drawingml/2006/main">
              <a:rPr lang="vi" altLang="en-US" sz="2200" dirty="0" smtClean="0">
                <a:latin typeface="Arial (Body)"/>
                <a:ea typeface="ＭＳ Ｐゴシック" charset="-128"/>
                <a:cs typeface="Arial" panose="020B0604020202020204" pitchFamily="34" charset="0"/>
              </a:rPr>
              <a:t>K </a:t>
            </a:r>
            <a:r xmlns:a="http://schemas.openxmlformats.org/drawingml/2006/main">
              <a:rPr lang="vi" altLang="en-US" sz="2200" dirty="0" smtClean="0">
                <a:latin typeface="Arial (Body)"/>
                <a:ea typeface="ＭＳ Ｐゴシック" charset="-128"/>
                <a:cs typeface="Arial" panose="020B0604020202020204" pitchFamily="34" charset="0"/>
              </a:rPr>
              <a:t>hỏng</a:t>
            </a:r>
          </a:p>
          <a:p>
            <a:pPr xmlns:a="http://schemas.openxmlformats.org/drawingml/2006/main">
              <a:spcBef>
                <a:spcPts val="1500"/>
              </a:spcBef>
              <a:buClr>
                <a:srgbClr val="007FA3"/>
              </a:buClr>
              <a:buFontTx/>
              <a:buChar char="•"/>
              <a:defRPr/>
            </a:pPr>
            <a:r xmlns:a="http://schemas.openxmlformats.org/drawingml/2006/main">
              <a:rPr lang="vi" altLang="en-US" sz="2200" dirty="0" smtClean="0">
                <a:latin typeface="Arial (Body)"/>
                <a:ea typeface="ＭＳ Ｐゴシック" charset="-128"/>
                <a:cs typeface="Arial" panose="020B0604020202020204" pitchFamily="34" charset="0"/>
              </a:rPr>
              <a:t>người gửi thêm </a:t>
            </a:r>
            <a:r xmlns:a="http://schemas.openxmlformats.org/drawingml/2006/main">
              <a:rPr lang="vi" altLang="en-US" sz="2200" b="1" dirty="0" smtClean="0">
                <a:latin typeface="Arial (Body)"/>
                <a:ea typeface="ＭＳ Ｐゴシック" charset="-128"/>
                <a:cs typeface="Arial" panose="020B0604020202020204" pitchFamily="34" charset="0"/>
              </a:rPr>
              <a:t>số thứ tự </a:t>
            </a:r>
            <a:r xmlns:a="http://schemas.openxmlformats.org/drawingml/2006/main">
              <a:rPr lang="vi" altLang="en-US" sz="2200" dirty="0" smtClean="0">
                <a:latin typeface="Arial (Body)"/>
                <a:ea typeface="ＭＳ Ｐゴシック" charset="-128"/>
                <a:cs typeface="Arial" panose="020B0604020202020204" pitchFamily="34" charset="0"/>
              </a:rPr>
              <a:t>vào mỗi gói</a:t>
            </a:r>
          </a:p>
          <a:p>
            <a:pPr xmlns:a="http://schemas.openxmlformats.org/drawingml/2006/main">
              <a:spcBef>
                <a:spcPts val="1500"/>
              </a:spcBef>
              <a:buClr>
                <a:srgbClr val="007FA3"/>
              </a:buClr>
              <a:buFontTx/>
              <a:buChar char="•"/>
              <a:defRPr/>
            </a:pPr>
            <a:r xmlns:a="http://schemas.openxmlformats.org/drawingml/2006/main">
              <a:rPr lang="vi" altLang="en-US" sz="2200" dirty="0" smtClean="0">
                <a:latin typeface="Arial (Body)"/>
                <a:ea typeface="ＭＳ Ｐゴシック" charset="-128"/>
                <a:cs typeface="Arial" panose="020B0604020202020204" pitchFamily="34" charset="0"/>
              </a:rPr>
              <a:t>người nhận loại bỏ (không </a:t>
            </a:r>
            <a:r xmlns:a="http://schemas.openxmlformats.org/drawingml/2006/main">
              <a:rPr lang="vi" altLang="ja-JP" sz="2200" dirty="0" smtClean="0">
                <a:latin typeface="Arial (Body)"/>
                <a:ea typeface="ＭＳ Ｐゴシック" charset="-128"/>
                <a:cs typeface="Arial" panose="020B0604020202020204" pitchFamily="34" charset="0"/>
              </a:rPr>
              <a:t>phân phối) gói trùng lặp</a:t>
            </a:r>
            <a:endParaRPr xmlns:a="http://schemas.openxmlformats.org/drawingml/2006/main" lang="en-US" altLang="en-US" sz="2200" dirty="0" smtClean="0">
              <a:latin typeface="Arial (Body)"/>
              <a:ea typeface="ＭＳ Ｐゴシック" charset="-128"/>
              <a:cs typeface="Arial" panose="020B0604020202020204" pitchFamily="34" charset="0"/>
            </a:endParaRPr>
          </a:p>
        </p:txBody>
      </p:sp>
      <p:sp>
        <p:nvSpPr>
          <p:cNvPr id="5" name="Content Placeholder 4"/>
          <p:cNvSpPr>
            <a:spLocks noGrp="1"/>
          </p:cNvSpPr>
          <p:nvPr>
            <p:ph idx="14"/>
          </p:nvPr>
        </p:nvSpPr>
        <p:spPr>
          <a:xfrm>
            <a:off x="457200" y="4915035"/>
            <a:ext cx="5250426" cy="1262063"/>
          </a:xfrm>
        </p:spPr>
        <p:txBody>
          <a:bodyPr/>
          <a:lstStyle/>
          <a:p>
            <a:pPr xmlns:a="http://schemas.openxmlformats.org/drawingml/2006/main" marL="0" indent="0">
              <a:defRPr/>
            </a:pPr>
            <a:r xmlns:a="http://schemas.openxmlformats.org/drawingml/2006/main">
              <a:rPr lang="vi" sz="2200" b="1" dirty="0">
                <a:solidFill>
                  <a:schemeClr val="tx1"/>
                </a:solidFill>
                <a:latin typeface="+mn-lt"/>
              </a:rPr>
              <a:t>dừng lại và </a:t>
            </a:r>
            <a:r xmlns:a="http://schemas.openxmlformats.org/drawingml/2006/main">
              <a:rPr lang="vi" sz="2200" b="1" dirty="0" smtClean="0">
                <a:solidFill>
                  <a:schemeClr val="tx1"/>
                </a:solidFill>
                <a:latin typeface="+mn-lt"/>
              </a:rPr>
              <a:t>chờ đợi</a:t>
            </a:r>
          </a:p>
          <a:p>
            <a:pPr xmlns:a="http://schemas.openxmlformats.org/drawingml/2006/main" marL="0" indent="0">
              <a:spcBef>
                <a:spcPts val="1500"/>
              </a:spcBef>
              <a:defRPr/>
            </a:pPr>
            <a:r xmlns:a="http://schemas.openxmlformats.org/drawingml/2006/main">
              <a:rPr lang="vi" sz="2200" dirty="0">
                <a:latin typeface="+mn-lt"/>
              </a:rPr>
              <a:t>người gửi gửi một gói, </a:t>
            </a:r>
            <a:r xmlns:a="http://schemas.openxmlformats.org/drawingml/2006/main">
              <a:rPr lang="vi" sz="2200" dirty="0" smtClean="0">
                <a:latin typeface="+mn-lt"/>
              </a:rPr>
              <a:t>sau đó </a:t>
            </a:r>
            <a:r xmlns:a="http://schemas.openxmlformats.org/drawingml/2006/main">
              <a:rPr lang="vi" sz="2200" dirty="0">
                <a:latin typeface="+mn-lt"/>
              </a:rPr>
              <a:t>đợi </a:t>
            </a:r>
            <a:r xmlns:a="http://schemas.openxmlformats.org/drawingml/2006/main">
              <a:rPr lang="vi" sz="2200" dirty="0" smtClean="0">
                <a:latin typeface="+mn-lt"/>
              </a:rPr>
              <a:t>phản hồi của người nhận</a:t>
            </a:r>
            <a:endParaRPr xmlns:a="http://schemas.openxmlformats.org/drawingml/2006/main" lang="en-US" sz="2200" b="1" dirty="0">
              <a:solidFill>
                <a:schemeClr val="tx1"/>
              </a:solidFill>
              <a:latin typeface="+mn-lt"/>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785"/>
            <a:ext cx="8229600" cy="677078"/>
          </a:xfrm>
        </p:spPr>
        <p:txBody>
          <a:bodyPr>
            <a:spAutoFit/>
          </a:bodyPr>
          <a:lstStyle/>
          <a:p>
            <a:pPr xmlns:a="http://schemas.openxmlformats.org/drawingml/2006/main">
              <a:defRPr/>
            </a:pPr>
            <a:r xmlns:a="http://schemas.openxmlformats.org/drawingml/2006/main">
              <a:rPr lang="vi" sz="3200" dirty="0" smtClean="0">
                <a:latin typeface="Times New Roman" panose="02020603050405020304" pitchFamily="18" charset="0"/>
                <a:ea typeface="ＭＳ Ｐゴシック" charset="0"/>
                <a:cs typeface="+mj-cs"/>
              </a:rPr>
              <a:t>r</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sz="3200" dirty="0" smtClean="0">
                <a:latin typeface="Times New Roman" panose="02020603050405020304" pitchFamily="18" charset="0"/>
                <a:ea typeface="ＭＳ Ｐゴシック" charset="0"/>
                <a:cs typeface="+mj-cs"/>
              </a:rPr>
              <a:t>đ</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sz="3200" dirty="0" smtClean="0">
                <a:latin typeface="Times New Roman" panose="02020603050405020304" pitchFamily="18" charset="0"/>
                <a:ea typeface="ＭＳ Ｐゴシック" charset="0"/>
                <a:cs typeface="+mj-cs"/>
              </a:rPr>
              <a:t>t2.1: Người gửi, Xử lý bị cắt xén </a:t>
            </a:r>
            <a:r xmlns:a="http://schemas.openxmlformats.org/drawingml/2006/main">
              <a:rPr lang="vi" sz="3200" dirty="0" smtClean="0">
                <a:latin typeface="Times New Roman" panose="02020603050405020304" pitchFamily="18" charset="0"/>
                <a:ea typeface="ＭＳ Ｐゴシック" charset="0"/>
                <a:cs typeface="+mj-cs"/>
              </a:rPr>
              <a:t>A</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sz="3200" dirty="0" smtClean="0">
                <a:latin typeface="Times New Roman" panose="02020603050405020304" pitchFamily="18" charset="0"/>
                <a:ea typeface="ＭＳ Ｐゴシック" charset="0"/>
                <a:cs typeface="+mj-cs"/>
              </a:rPr>
              <a:t>C</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sz="3200" dirty="0" smtClean="0">
                <a:latin typeface="Times New Roman" panose="02020603050405020304" pitchFamily="18" charset="0"/>
                <a:ea typeface="ＭＳ Ｐゴシック" charset="0"/>
                <a:cs typeface="+mj-cs"/>
              </a:rPr>
              <a:t>K</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sz="3200" dirty="0" smtClean="0">
                <a:latin typeface="Times New Roman" panose="02020603050405020304" pitchFamily="18" charset="0"/>
                <a:ea typeface="ＭＳ Ｐゴシック" charset="0"/>
                <a:cs typeface="+mj-cs"/>
              </a:rPr>
              <a:t>/</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sz="3200" dirty="0" smtClean="0">
                <a:latin typeface="Times New Roman" panose="02020603050405020304" pitchFamily="18" charset="0"/>
                <a:ea typeface="ＭＳ Ｐゴシック" charset="0"/>
                <a:cs typeface="+mj-cs"/>
              </a:rPr>
              <a:t>N</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sz="3200" dirty="0" smtClean="0">
                <a:latin typeface="Times New Roman" panose="02020603050405020304" pitchFamily="18" charset="0"/>
                <a:ea typeface="ＭＳ Ｐゴシック" charset="0"/>
                <a:cs typeface="+mj-cs"/>
              </a:rPr>
              <a:t>Một</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sz="3200" dirty="0" smtClean="0">
                <a:latin typeface="Times New Roman" panose="02020603050405020304" pitchFamily="18" charset="0"/>
                <a:ea typeface="ＭＳ Ｐゴシック" charset="0"/>
                <a:cs typeface="+mj-cs"/>
              </a:rPr>
              <a:t>K</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sz="3200" dirty="0" smtClean="0">
                <a:latin typeface="Times New Roman" panose="02020603050405020304" pitchFamily="18" charset="0"/>
                <a:ea typeface="ＭＳ Ｐゴシック" charset="0"/>
                <a:cs typeface="+mj-cs"/>
              </a:rPr>
              <a:t>S</a:t>
            </a:r>
            <a:endParaRPr xmlns:a="http://schemas.openxmlformats.org/drawingml/2006/main" lang="en-US" sz="3200" dirty="0">
              <a:latin typeface="Times New Roman" panose="02020603050405020304" pitchFamily="18" charset="0"/>
              <a:ea typeface="ＭＳ Ｐゴシック" charset="0"/>
              <a:cs typeface="+mj-cs"/>
            </a:endParaRPr>
          </a:p>
        </p:txBody>
      </p:sp>
      <p:pic>
        <p:nvPicPr>
          <p:cNvPr id="87043" name="Picture 2" descr="A circular process has arrows indicating to and from receivers. Each arrow has corresponding code. The process reads as follows. Wait for call 0 from above, to wait for A C K or N A K 0. The code has 3 lines. A line separates the first line of code from the remaining 2 lines of code. Line 1. r d t underscore send left parenthesis data right parenthesis. Line 2. s n d p k t = make underscore p k t left parenthesis 0 comma data comma checksum right parenthesis. Line 3. u d t underscore send left parenthesis s n d p k t right parenthesis. Wait for A C K or N A K 0 has an arrow looping back, with code that has 4 lines. A line separates the first 3 lines of code from the last line. Line 1. r d t underscore r c v left parenthesis r c v p k t right parenthesis ampersand ampersand. Line 2. Left parenthesis corrupt left parenthesis r c v p k t right parenthesis pipe pipe. Line 3. is N A K left parenthesis r c v p k t right parenthesis right parenthesis. Line 4. u d t underscore send left parenthesis s n d p k t right parenthesis. From bottom right of circle 2, an arrow points to the top right of circle 3. An arrow indicates from, wait for A C K or N A K 0 to, wait for call 1 from above, and has 4 lines of code. A line separates the first 3 lines of code from the last line. Line 1. r d t underscore r c v left parenthesis r c v p k t right parenthesis. Line 2. Ampersand ampersand not corrupt left parenthesis r c v p k t right parenthesis. Line 3. Ampersand ampersand is A C K left parenthesis r c v p k t right parenthesis. Line 4, indented once. lambda. An arrow indicates from, wait for call 1 from above, to, wait for A C K or N A K 1. The arrow has code with 3 lines. An arrow separates the first line of code from the last 2 lines. Line 1. r d t underscore send left parenthesis data right parenthesis. Line 2. s n d p k t = make underscore p k t left parenthesis 1 comma data comma checksum right parenthesis. Line 3. u d t underscore send left parenthesis s n d p k t right parenthesis. An arrow loops back to wait for A C K or N A K 1 with 4 lines of code. A line separates the first 3 lines of code from the last line. Line 1. R d t underscore r c v left parenthesis r c v p k t right parenthesis ampersand ampersand. Line 2. Left parenthesis corrupt left parenthesis r c v p k t right parenthesis pipe pipe. Line 3. Is N A K left parenthesis r c v p k t right parenthesis right parenthesis. Line 4. u d t underscore send left parenthesis s n d p k t right parenthesis. An arrow indicates from, wait for A C K or N A K 1 to, wait for call 0 from above, with 4 lines of code. A line separates the first 3 lines of code from the last line. Line 1. r d t underscore r c v left parenthesis r c v p k t right parenthesis. Line 2. Ampersand ampersand not corrupt left parenthesis r c v p k t right parenthesis. Line 3. Ampersand ampersand is A C K left parenthesis r c v p k t right parenthesis. Line 4, indented once. lambda."/>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58004" y="1610160"/>
            <a:ext cx="6227992" cy="4471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35785"/>
            <a:ext cx="8583561" cy="677078"/>
          </a:xfrm>
        </p:spPr>
        <p:txBody>
          <a:bodyPr wrap="square">
            <a:spAutoFit/>
          </a:bodyPr>
          <a:lstStyle/>
          <a:p>
            <a:pPr xmlns:a="http://schemas.openxmlformats.org/drawingml/2006/main">
              <a:defRPr/>
            </a:pPr>
            <a:r xmlns:a="http://schemas.openxmlformats.org/drawingml/2006/main">
              <a:rPr lang="vi" sz="3200" dirty="0">
                <a:latin typeface="Times New Roman" panose="02020603050405020304" pitchFamily="18" charset="0"/>
                <a:ea typeface="ＭＳ Ｐゴシック" charset="0"/>
                <a:cs typeface="+mj-cs"/>
              </a:rPr>
              <a:t>r</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sz="3200" dirty="0" smtClean="0">
                <a:latin typeface="Times New Roman" panose="02020603050405020304" pitchFamily="18" charset="0"/>
                <a:ea typeface="ＭＳ Ｐゴシック" charset="0"/>
                <a:cs typeface="+mj-cs"/>
              </a:rPr>
              <a:t>đ</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sz="3200" dirty="0" smtClean="0">
                <a:latin typeface="Times New Roman" panose="02020603050405020304" pitchFamily="18" charset="0"/>
                <a:ea typeface="ＭＳ Ｐゴシック" charset="0"/>
                <a:cs typeface="+mj-cs"/>
              </a:rPr>
              <a:t>t2.1: Bộ thu, Xử lý bị cắt xén </a:t>
            </a:r>
            <a:r xmlns:a="http://schemas.openxmlformats.org/drawingml/2006/main">
              <a:rPr lang="vi" sz="3200" dirty="0" smtClean="0">
                <a:latin typeface="Times New Roman" panose="02020603050405020304" pitchFamily="18" charset="0"/>
                <a:ea typeface="ＭＳ Ｐゴシック" charset="0"/>
                <a:cs typeface="+mj-cs"/>
              </a:rPr>
              <a:t>A</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sz="3200" dirty="0" smtClean="0">
                <a:latin typeface="Times New Roman" panose="02020603050405020304" pitchFamily="18" charset="0"/>
                <a:ea typeface="ＭＳ Ｐゴシック" charset="0"/>
                <a:cs typeface="+mj-cs"/>
              </a:rPr>
              <a:t>C</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sz="3200" dirty="0" smtClean="0">
                <a:latin typeface="Times New Roman" panose="02020603050405020304" pitchFamily="18" charset="0"/>
                <a:ea typeface="ＭＳ Ｐゴシック" charset="0"/>
                <a:cs typeface="+mj-cs"/>
              </a:rPr>
              <a:t>K/N</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sz="3200" dirty="0" smtClean="0">
                <a:latin typeface="Times New Roman" panose="02020603050405020304" pitchFamily="18" charset="0"/>
                <a:ea typeface="ＭＳ Ｐゴシック" charset="0"/>
                <a:cs typeface="+mj-cs"/>
              </a:rPr>
              <a:t>Một</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sz="3200" dirty="0" smtClean="0">
                <a:latin typeface="Times New Roman" panose="02020603050405020304" pitchFamily="18" charset="0"/>
                <a:ea typeface="ＭＳ Ｐゴシック" charset="0"/>
                <a:cs typeface="+mj-cs"/>
              </a:rPr>
              <a:t>K</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sz="3200" dirty="0" smtClean="0">
                <a:latin typeface="Times New Roman" panose="02020603050405020304" pitchFamily="18" charset="0"/>
                <a:ea typeface="ＭＳ Ｐゴシック" charset="0"/>
                <a:cs typeface="+mj-cs"/>
              </a:rPr>
              <a:t>S</a:t>
            </a:r>
            <a:endParaRPr xmlns:a="http://schemas.openxmlformats.org/drawingml/2006/main" lang="en-US" sz="3200" dirty="0">
              <a:latin typeface="Times New Roman" panose="02020603050405020304" pitchFamily="18" charset="0"/>
              <a:ea typeface="ＭＳ Ｐゴシック" charset="0"/>
              <a:cs typeface="+mj-cs"/>
            </a:endParaRPr>
          </a:p>
        </p:txBody>
      </p:sp>
      <p:pic>
        <p:nvPicPr>
          <p:cNvPr id="88067" name="Picture 2" descr="Senders and receivers are in a looped process, indicated by arrows. An arrow from, wait for 0 from below, has 6 lines of code. A line separates the first 2 lines of code from the other 4 lines. Line 1. r d t underscore r c v left parenthesis r c v p k t right parenthesis ampersand ampersand not corrupt left parenthesis r c v p k t right parenthesis. Line 2. Indent, ampersand ampersand. Has underscore s e q 0 left parenthesis r c v p k t right parenthesis. Line 3. extract left parenthesis r c v p k t comma data right parenthesis. Line 4. deliver underscore data left parenthesis data right parenthesis. Line 5. s n d p k t = make underscore p k t left parenthesis A C K comma checksum right parenthesis. Line 5. u d t underscore send left parenthesis s n d p k t right parenthesis. An arrow at, wait for 1 from below, loops back around and has 3 lines of code. A line separates the first line of code from the remaining 2 lines. Line 1. r d t underscore r c v left parenthesis r c v p k t right parenthesis ampersand ampersand corrupt left parenthesis r c v p k t right parenthesis. Line 2. s n d p k t = make underscore p k t left parenthesis N A K comma checksum right parenthesis. Line 3. u d t underscore send left parenthesis s n d p k t right parenthesis. Another arrow at, wait for 1 from below, loops back around and has 4 lines of code. A line separates the first 2 lines of code from the remaining 2. Line 1. r d t underscore r c v left parenthesis r c v p k t right parenthesis ampersand ampersand not corrupt. Line 2. left parenthesis r c v p k t right parenthesis ampersand ampersand has underscore s e q 0 left parenthesis r c v p k t right parenthesis. Line 3. s n d p k t = make underscore p k t left parenthesis A C K comma checksum right parenthesis. Line 4. u d t underscore send left parenthesis s n d p k t right parenthesis. An arrow from, wait for 1 from below, to, wait for 0 from below, has 6 lines of code. A line separates the first 2 lines of code from the remaining 4. Line 1. r d t underscore r c v left parenthesis r c v p k t right parenthesis ampersand ampersand not corrupt left parenthesis r c v p k t right parenthesis. Line 2. Ampersand ampersand has underscore s e q 1 left parenthesis r c v p k t right parenthesis. Line 3. extract left parenthesis r c v p k t comma data right parenthesis. Line 4. deliver underscore data left parenthesis data right parenthesis. Line 5. s n d p k t = make underscore p k t left parenthesis A C K comma checksum right parenthesis. Line 6. u d t underscore send left parenthesis s n d p k t right parenthesis. An arrow at, wait for 1 from below, loops back around and has 4 lines of code. A line separates the first 2 lines of code from the other 2 lines. Line 1. r d t underscore r c v left parenthesis r c v p k t right parenthesis. Line 2. Indent, ampersand ampersand corrupt left parenthesis r c v p k t right parenthesis. Line 3. s n d p k t = make underscore p k t N A K comma checksum right parenthesis. Line 4. u d t underscore send left parenthesis s n d p k t right parenthesis. Another arrow at, wait for 0 from below, loops back around and has 4 lines of code. A line separates the first 2 lines of code from the other 2 lines. Line 1. r d t underscore r c v left parenthesis r c v p k t right parenthesis ampersand ampersand not corrupt. Line 2. v left parenthesis r c v p k t right parenthesis ampersand ampersand has underscore s e q l v left parenthesis r c v p k t right parenthesis. Line 3. s n d p k t = make underscore p k t left parenthesis A C K comma checksum right parenthesis. Line 4. u d t underscore send left parenthesis s n d p k t right parenthesi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6352" y="1604741"/>
            <a:ext cx="7951297" cy="418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buFont typeface="Times New Roman"/>
              <a:buNone/>
              <a:defRPr/>
            </a:pP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r</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đ</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t2.1: Thảo luận</a:t>
            </a:r>
            <a:endParaRPr xmlns:a="http://schemas.openxmlformats.org/drawingml/2006/main" lang="en-US" sz="3400" b="1" dirty="0">
              <a:solidFill>
                <a:srgbClr val="007FA3"/>
              </a:solidFill>
              <a:latin typeface="Times New Roman" panose="02020603050405020304" pitchFamily="18" charset="0"/>
              <a:ea typeface="ＭＳ Ｐゴシック" charset="0"/>
              <a:cs typeface="+mj-cs"/>
              <a:sym typeface="Times New Roman"/>
            </a:endParaRPr>
          </a:p>
        </p:txBody>
      </p:sp>
      <p:sp>
        <p:nvSpPr>
          <p:cNvPr id="3" name="Content Placeholder 2"/>
          <p:cNvSpPr>
            <a:spLocks noGrp="1"/>
          </p:cNvSpPr>
          <p:nvPr>
            <p:ph idx="1"/>
          </p:nvPr>
        </p:nvSpPr>
        <p:spPr>
          <a:xfrm>
            <a:off x="457200" y="1611361"/>
            <a:ext cx="4114800" cy="4754563"/>
          </a:xfrm>
        </p:spPr>
        <p:txBody>
          <a:bodyPr>
            <a:spAutoFit/>
          </a:bodyPr>
          <a:lstStyle/>
          <a:p>
            <a:pPr xmlns:a="http://schemas.openxmlformats.org/drawingml/2006/main" marL="0" indent="0">
              <a:spcBef>
                <a:spcPts val="1500"/>
              </a:spcBef>
              <a:buClr>
                <a:srgbClr val="007FA3"/>
              </a:buClr>
              <a:buSzPct val="100000"/>
              <a:defRPr/>
            </a:pPr>
            <a:r xmlns:a="http://schemas.openxmlformats.org/drawingml/2006/main">
              <a:rPr lang="vi" altLang="en-US" sz="2200" b="1" dirty="0" smtClean="0">
                <a:latin typeface="Arial (Body)"/>
                <a:ea typeface="ＭＳ Ｐゴシック" charset="-128"/>
                <a:sym typeface="Arial"/>
              </a:rPr>
              <a:t>người gửi:</a:t>
            </a:r>
          </a:p>
          <a:p>
            <a:pPr xmlns:a="http://schemas.openxmlformats.org/drawingml/2006/main" marL="255651" indent="-255651">
              <a:spcBef>
                <a:spcPts val="1500"/>
              </a:spcBef>
              <a:buClr>
                <a:srgbClr val="007FA3"/>
              </a:buClr>
              <a:buSzPct val="100000"/>
              <a:buFont typeface="Arial" panose="020B0604020202020204" pitchFamily="34" charset="0"/>
              <a:buChar char="•"/>
              <a:defRPr/>
            </a:pPr>
            <a:r xmlns:a="http://schemas.openxmlformats.org/drawingml/2006/main">
              <a:rPr lang="vi" altLang="en-US" sz="2200" dirty="0" smtClean="0">
                <a:latin typeface="+mn-lt"/>
                <a:ea typeface="ＭＳ Ｐゴシック" charset="-128"/>
                <a:sym typeface="Arial"/>
              </a:rPr>
              <a:t>thứ tự # được thêm vào pkt</a:t>
            </a:r>
          </a:p>
          <a:p>
            <a:pPr xmlns:a="http://schemas.openxmlformats.org/drawingml/2006/main" marL="255651" indent="-255651">
              <a:spcBef>
                <a:spcPts val="1500"/>
              </a:spcBef>
              <a:buClr>
                <a:srgbClr val="007FA3"/>
              </a:buClr>
              <a:buSzPct val="100000"/>
              <a:buFont typeface="Arial" panose="020B0604020202020204" pitchFamily="34" charset="0"/>
              <a:buChar char="•"/>
              <a:defRPr/>
            </a:pPr>
            <a:r xmlns:a="http://schemas.openxmlformats.org/drawingml/2006/main">
              <a:rPr lang="vi" altLang="en-US" sz="2200" dirty="0" smtClean="0">
                <a:latin typeface="+mn-lt"/>
                <a:ea typeface="ＭＳ Ｐゴシック" charset="-128"/>
                <a:sym typeface="Arial"/>
              </a:rPr>
              <a:t>hai Sequence #' </a:t>
            </a:r>
            <a:r xmlns:a="http://schemas.openxmlformats.org/drawingml/2006/main">
              <a:rPr lang="vi" altLang="ja-JP" sz="2200" dirty="0" smtClean="0">
                <a:latin typeface="+mn-lt"/>
                <a:ea typeface="ＭＳ Ｐゴシック" charset="-128"/>
                <a:sym typeface="Arial"/>
              </a:rPr>
              <a:t>s </a:t>
            </a:r>
            <a:r xmlns:a="http://schemas.openxmlformats.org/drawingml/2006/main">
              <a:rPr lang="vi" altLang="ja-JP" sz="2200" dirty="0">
                <a:latin typeface="+mn-lt"/>
                <a:ea typeface="ＭＳ Ｐゴシック" charset="-128"/>
                <a:sym typeface="Arial"/>
              </a:rPr>
              <a:t>(0,1) là đủ </a:t>
            </a:r>
            <a:r xmlns:a="http://schemas.openxmlformats.org/drawingml/2006/main">
              <a:rPr lang="vi" altLang="ja-JP" sz="2200" dirty="0" smtClean="0">
                <a:latin typeface="+mn-lt"/>
                <a:ea typeface="ＭＳ Ｐゴシック" charset="-128"/>
                <a:sym typeface="Arial"/>
              </a:rPr>
              <a:t>. Tại sao </a:t>
            </a:r>
            <a:r xmlns:a="http://schemas.openxmlformats.org/drawingml/2006/main">
              <a:rPr lang="vi" altLang="ja-JP" sz="2200" dirty="0">
                <a:latin typeface="+mn-lt"/>
                <a:ea typeface="ＭＳ Ｐゴシック" charset="-128"/>
                <a:sym typeface="Arial"/>
              </a:rPr>
              <a:t>?</a:t>
            </a:r>
          </a:p>
          <a:p>
            <a:pPr xmlns:a="http://schemas.openxmlformats.org/drawingml/2006/main" marL="255651" indent="-255651">
              <a:spcBef>
                <a:spcPts val="1500"/>
              </a:spcBef>
              <a:buClr>
                <a:srgbClr val="007FA3"/>
              </a:buClr>
              <a:buSzPct val="100000"/>
              <a:buFont typeface="Arial" panose="020B0604020202020204" pitchFamily="34" charset="0"/>
              <a:buChar char="•"/>
              <a:defRPr/>
            </a:pPr>
            <a:r xmlns:a="http://schemas.openxmlformats.org/drawingml/2006/main">
              <a:rPr lang="vi" altLang="en-US" sz="2200" dirty="0">
                <a:latin typeface="+mn-lt"/>
                <a:ea typeface="ＭＳ Ｐゴシック" charset="-128"/>
                <a:sym typeface="Arial"/>
              </a:rPr>
              <a:t>phải kiểm tra nếu nhận được </a:t>
            </a:r>
            <a:r xmlns:a="http://schemas.openxmlformats.org/drawingml/2006/main">
              <a:rPr lang="vi" altLang="en-US" sz="2200" dirty="0" smtClean="0">
                <a:latin typeface="+mn-lt"/>
                <a:ea typeface="ＭＳ Ｐゴシック" charset="-128"/>
                <a:sym typeface="Arial"/>
              </a:rPr>
              <a:t>A</a:t>
            </a:r>
            <a:r xmlns:a="http://schemas.openxmlformats.org/drawingml/2006/main">
              <a:rPr lang="vi" altLang="en-US" sz="100" dirty="0" smtClean="0">
                <a:latin typeface="+mn-lt"/>
                <a:ea typeface="ＭＳ Ｐゴシック" charset="-128"/>
                <a:sym typeface="Arial"/>
              </a:rPr>
              <a:t> </a:t>
            </a:r>
            <a:r xmlns:a="http://schemas.openxmlformats.org/drawingml/2006/main">
              <a:rPr lang="vi" altLang="en-US" sz="2200" dirty="0" smtClean="0">
                <a:latin typeface="+mn-lt"/>
                <a:ea typeface="ＭＳ Ｐゴシック" charset="-128"/>
                <a:sym typeface="Arial"/>
              </a:rPr>
              <a:t>C</a:t>
            </a:r>
            <a:r xmlns:a="http://schemas.openxmlformats.org/drawingml/2006/main">
              <a:rPr lang="vi" altLang="en-US" sz="100" dirty="0" smtClean="0">
                <a:latin typeface="+mn-lt"/>
                <a:ea typeface="ＭＳ Ｐゴシック" charset="-128"/>
                <a:sym typeface="Arial"/>
              </a:rPr>
              <a:t> </a:t>
            </a:r>
            <a:r xmlns:a="http://schemas.openxmlformats.org/drawingml/2006/main">
              <a:rPr lang="vi" altLang="en-US" sz="2200" dirty="0" smtClean="0">
                <a:latin typeface="+mn-lt"/>
                <a:ea typeface="ＭＳ Ｐゴシック" charset="-128"/>
                <a:sym typeface="Arial"/>
              </a:rPr>
              <a:t>K</a:t>
            </a:r>
            <a:r xmlns:a="http://schemas.openxmlformats.org/drawingml/2006/main">
              <a:rPr lang="vi" altLang="en-US" sz="100" dirty="0" smtClean="0">
                <a:latin typeface="+mn-lt"/>
                <a:ea typeface="ＭＳ Ｐゴシック" charset="-128"/>
                <a:sym typeface="Arial"/>
              </a:rPr>
              <a:t> </a:t>
            </a:r>
            <a:r xmlns:a="http://schemas.openxmlformats.org/drawingml/2006/main">
              <a:rPr lang="vi" altLang="en-US" sz="2200" dirty="0" smtClean="0">
                <a:latin typeface="+mn-lt"/>
                <a:ea typeface="ＭＳ Ｐゴシック" charset="-128"/>
                <a:sym typeface="Arial"/>
              </a:rPr>
              <a:t>/</a:t>
            </a:r>
            <a:r xmlns:a="http://schemas.openxmlformats.org/drawingml/2006/main">
              <a:rPr lang="vi" altLang="en-US" sz="100" dirty="0" smtClean="0">
                <a:latin typeface="+mn-lt"/>
                <a:ea typeface="ＭＳ Ｐゴシック" charset="-128"/>
                <a:sym typeface="Arial"/>
              </a:rPr>
              <a:t> </a:t>
            </a:r>
            <a:r xmlns:a="http://schemas.openxmlformats.org/drawingml/2006/main">
              <a:rPr lang="vi" altLang="en-US" sz="2200" dirty="0" smtClean="0">
                <a:latin typeface="+mn-lt"/>
                <a:ea typeface="ＭＳ Ｐゴシック" charset="-128"/>
                <a:sym typeface="Arial"/>
              </a:rPr>
              <a:t>N</a:t>
            </a:r>
            <a:r xmlns:a="http://schemas.openxmlformats.org/drawingml/2006/main">
              <a:rPr lang="vi" altLang="en-US" sz="100" dirty="0" smtClean="0">
                <a:latin typeface="+mn-lt"/>
                <a:ea typeface="ＭＳ Ｐゴシック" charset="-128"/>
                <a:sym typeface="Arial"/>
              </a:rPr>
              <a:t> </a:t>
            </a:r>
            <a:r xmlns:a="http://schemas.openxmlformats.org/drawingml/2006/main">
              <a:rPr lang="vi" altLang="en-US" sz="2200" dirty="0" smtClean="0">
                <a:latin typeface="+mn-lt"/>
                <a:ea typeface="ＭＳ Ｐゴシック" charset="-128"/>
                <a:sym typeface="Arial"/>
              </a:rPr>
              <a:t>Một</a:t>
            </a:r>
            <a:r xmlns:a="http://schemas.openxmlformats.org/drawingml/2006/main">
              <a:rPr lang="vi" altLang="en-US" sz="100" dirty="0" smtClean="0">
                <a:latin typeface="+mn-lt"/>
                <a:ea typeface="ＭＳ Ｐゴシック" charset="-128"/>
                <a:sym typeface="Arial"/>
              </a:rPr>
              <a:t> </a:t>
            </a:r>
            <a:r xmlns:a="http://schemas.openxmlformats.org/drawingml/2006/main">
              <a:rPr lang="vi" altLang="en-US" sz="2200" dirty="0" smtClean="0">
                <a:latin typeface="+mn-lt"/>
                <a:ea typeface="ＭＳ Ｐゴシック" charset="-128"/>
                <a:sym typeface="Arial"/>
              </a:rPr>
              <a:t>K </a:t>
            </a:r>
            <a:r xmlns:a="http://schemas.openxmlformats.org/drawingml/2006/main">
              <a:rPr lang="vi" altLang="en-US" sz="2200" dirty="0" smtClean="0">
                <a:latin typeface="+mn-lt"/>
                <a:ea typeface="ＭＳ Ｐゴシック" charset="-128"/>
                <a:sym typeface="Arial"/>
              </a:rPr>
              <a:t>hỏng</a:t>
            </a:r>
            <a:endParaRPr xmlns:a="http://schemas.openxmlformats.org/drawingml/2006/main" lang="en-US" altLang="en-US" sz="2200" dirty="0">
              <a:latin typeface="+mn-lt"/>
              <a:ea typeface="ＭＳ Ｐゴシック" charset="-128"/>
              <a:sym typeface="Arial"/>
            </a:endParaRPr>
          </a:p>
          <a:p>
            <a:pPr xmlns:a="http://schemas.openxmlformats.org/drawingml/2006/main" marL="255651" indent="-255651">
              <a:spcBef>
                <a:spcPts val="1500"/>
              </a:spcBef>
              <a:buClr>
                <a:srgbClr val="007FA3"/>
              </a:buClr>
              <a:buSzPct val="100000"/>
              <a:buFont typeface="Arial" panose="020B0604020202020204" pitchFamily="34" charset="0"/>
              <a:buChar char="•"/>
              <a:defRPr/>
            </a:pPr>
            <a:r xmlns:a="http://schemas.openxmlformats.org/drawingml/2006/main">
              <a:rPr lang="vi" altLang="en-US" sz="2200" dirty="0">
                <a:latin typeface="+mn-lt"/>
                <a:ea typeface="ＭＳ Ｐゴシック" charset="-128"/>
                <a:sym typeface="Arial"/>
              </a:rPr>
              <a:t>gấp đôi số bang</a:t>
            </a:r>
          </a:p>
          <a:p>
            <a:pPr xmlns:a="http://schemas.openxmlformats.org/drawingml/2006/main" marL="741553" lvl="1" indent="-284353">
              <a:spcBef>
                <a:spcPts val="600"/>
              </a:spcBef>
              <a:buClr>
                <a:srgbClr val="007FA3"/>
              </a:buClr>
              <a:buSzPct val="100000"/>
              <a:buFont typeface="Arial" panose="020B0604020202020204" pitchFamily="34" charset="0"/>
              <a:buChar char="–"/>
              <a:defRPr/>
            </a:pPr>
            <a:r xmlns:a="http://schemas.openxmlformats.org/drawingml/2006/main">
              <a:rPr lang="vi" altLang="en-US" sz="2200" dirty="0">
                <a:latin typeface="+mn-lt"/>
                <a:ea typeface="ＭＳ Ｐゴシック" charset="-128"/>
                <a:sym typeface="Arial"/>
              </a:rPr>
              <a:t>trạng thái phải </a:t>
            </a:r>
            <a:r xmlns:a="http://schemas.openxmlformats.org/drawingml/2006/main">
              <a:rPr lang="vi" altLang="ja-JP" sz="2200" dirty="0" smtClean="0">
                <a:latin typeface="+mn-lt"/>
                <a:ea typeface="ＭＳ Ｐゴシック" charset="-128"/>
                <a:sym typeface="Arial"/>
              </a:rPr>
              <a:t>“nhớ” </a:t>
            </a:r>
            <a:r xmlns:a="http://schemas.openxmlformats.org/drawingml/2006/main">
              <a:rPr lang="vi" altLang="ja-JP" sz="2200" dirty="0">
                <a:latin typeface="+mn-lt"/>
                <a:ea typeface="ＭＳ Ｐゴシック" charset="-128"/>
                <a:sym typeface="Arial"/>
              </a:rPr>
              <a:t>xem gói </a:t>
            </a:r>
            <a:r xmlns:a="http://schemas.openxmlformats.org/drawingml/2006/main">
              <a:rPr lang="vi" altLang="ja-JP" sz="2200" dirty="0" smtClean="0">
                <a:latin typeface="+mn-lt"/>
                <a:ea typeface="ＭＳ Ｐゴシック" charset="-128"/>
                <a:sym typeface="Arial"/>
              </a:rPr>
              <a:t>“được mong đợi” </a:t>
            </a:r>
            <a:r xmlns:a="http://schemas.openxmlformats.org/drawingml/2006/main">
              <a:rPr lang="vi" altLang="ja-JP" sz="2200" dirty="0">
                <a:latin typeface="+mn-lt"/>
                <a:ea typeface="ＭＳ Ｐゴシック" charset="-128"/>
                <a:sym typeface="Arial"/>
              </a:rPr>
              <a:t>nên có số thứ tự là 0 hay </a:t>
            </a:r>
            <a:r xmlns:a="http://schemas.openxmlformats.org/drawingml/2006/main">
              <a:rPr lang="vi" altLang="ja-JP" sz="2200" dirty="0" smtClean="0">
                <a:latin typeface="+mn-lt"/>
                <a:ea typeface="ＭＳ Ｐゴシック" charset="-128"/>
                <a:sym typeface="Arial"/>
              </a:rPr>
              <a:t>1</a:t>
            </a:r>
            <a:endParaRPr xmlns:a="http://schemas.openxmlformats.org/drawingml/2006/main" lang="en-US" altLang="en-US" sz="2200" dirty="0">
              <a:latin typeface="Arial (Body)"/>
              <a:ea typeface="ＭＳ Ｐゴシック" charset="-128"/>
              <a:sym typeface="Arial"/>
            </a:endParaRPr>
          </a:p>
        </p:txBody>
      </p:sp>
      <p:sp>
        <p:nvSpPr>
          <p:cNvPr id="4" name="Content Placeholder 3"/>
          <p:cNvSpPr>
            <a:spLocks noGrp="1"/>
          </p:cNvSpPr>
          <p:nvPr>
            <p:ph idx="13"/>
          </p:nvPr>
        </p:nvSpPr>
        <p:spPr>
          <a:xfrm>
            <a:off x="4837113" y="1607217"/>
            <a:ext cx="3849687" cy="3692525"/>
          </a:xfrm>
        </p:spPr>
        <p:txBody>
          <a:bodyPr>
            <a:spAutoFit/>
          </a:bodyPr>
          <a:lstStyle/>
          <a:p>
            <a:pPr xmlns:a="http://schemas.openxmlformats.org/drawingml/2006/main" marL="0" indent="0">
              <a:spcBef>
                <a:spcPts val="1500"/>
              </a:spcBef>
              <a:buClr>
                <a:srgbClr val="007FA3"/>
              </a:buClr>
              <a:buSzPct val="100000"/>
              <a:defRPr/>
            </a:pPr>
            <a:r xmlns:a="http://schemas.openxmlformats.org/drawingml/2006/main">
              <a:rPr lang="vi" sz="2200" b="1" dirty="0">
                <a:latin typeface="Arial (Body)"/>
                <a:ea typeface="ＭＳ Ｐゴシック" charset="0"/>
                <a:cs typeface="+mn-cs"/>
                <a:sym typeface="Arial"/>
              </a:rPr>
              <a:t>người nhận:</a:t>
            </a:r>
          </a:p>
          <a:p>
            <a:pPr xmlns:a="http://schemas.openxmlformats.org/drawingml/2006/main" marL="255651" indent="-255651">
              <a:spcBef>
                <a:spcPts val="1500"/>
              </a:spcBef>
              <a:buClr>
                <a:srgbClr val="007FA3"/>
              </a:buClr>
              <a:buSzPct val="100000"/>
              <a:buFont typeface="Arial" panose="020B0604020202020204" pitchFamily="34" charset="0"/>
              <a:buChar char="•"/>
              <a:defRPr/>
            </a:pPr>
            <a:r xmlns:a="http://schemas.openxmlformats.org/drawingml/2006/main">
              <a:rPr lang="vi" sz="2200" dirty="0">
                <a:latin typeface="Arial (Body)"/>
                <a:ea typeface="ＭＳ Ｐゴシック" charset="0"/>
                <a:cs typeface="+mn-cs"/>
                <a:sym typeface="Arial"/>
              </a:rPr>
              <a:t>phải kiểm tra xem gói nhận được có trùng lặp không</a:t>
            </a:r>
          </a:p>
          <a:p>
            <a:pPr xmlns:a="http://schemas.openxmlformats.org/drawingml/2006/main" marL="741553" lvl="1" indent="-284353">
              <a:spcBef>
                <a:spcPts val="600"/>
              </a:spcBef>
              <a:buClr>
                <a:srgbClr val="007FA3"/>
              </a:buClr>
              <a:buSzPct val="100000"/>
              <a:buFont typeface="Arial" panose="020B0604020202020204" pitchFamily="34" charset="0"/>
              <a:buChar char="–"/>
              <a:defRPr/>
            </a:pPr>
            <a:r xmlns:a="http://schemas.openxmlformats.org/drawingml/2006/main">
              <a:rPr lang="vi" sz="2200" dirty="0">
                <a:latin typeface="Arial (Body)"/>
                <a:ea typeface="ＭＳ Ｐゴシック" charset="0"/>
                <a:sym typeface="Arial"/>
              </a:rPr>
              <a:t>trạng thái cho biết liệu 0 hay 1 được mong đợi pkt seq #</a:t>
            </a:r>
          </a:p>
          <a:p>
            <a:pPr xmlns:a="http://schemas.openxmlformats.org/drawingml/2006/main" marL="255651" indent="-255651">
              <a:spcBef>
                <a:spcPts val="1500"/>
              </a:spcBef>
              <a:buClr>
                <a:srgbClr val="007FA3"/>
              </a:buClr>
              <a:buSzPct val="100000"/>
              <a:buFont typeface="Arial" panose="020B0604020202020204" pitchFamily="34" charset="0"/>
              <a:buChar char="•"/>
              <a:defRPr/>
            </a:pPr>
            <a:r xmlns:a="http://schemas.openxmlformats.org/drawingml/2006/main">
              <a:rPr lang="vi" sz="2200" dirty="0">
                <a:latin typeface="Arial (Body)"/>
                <a:ea typeface="ＭＳ Ｐゴシック" charset="0"/>
                <a:cs typeface="+mn-cs"/>
                <a:sym typeface="Arial"/>
              </a:rPr>
              <a:t>lưu ý: người nhận </a:t>
            </a:r>
            <a:r xmlns:a="http://schemas.openxmlformats.org/drawingml/2006/main">
              <a:rPr lang="vi" sz="2200" b="1" dirty="0">
                <a:latin typeface="Arial (Body)"/>
                <a:ea typeface="ＭＳ Ｐゴシック" charset="0"/>
                <a:cs typeface="+mn-cs"/>
                <a:sym typeface="Arial"/>
              </a:rPr>
              <a:t>không thể </a:t>
            </a:r>
            <a:r xmlns:a="http://schemas.openxmlformats.org/drawingml/2006/main">
              <a:rPr lang="vi" sz="2200" dirty="0">
                <a:latin typeface="Arial (Body)"/>
                <a:ea typeface="ＭＳ Ｐゴシック" charset="0"/>
                <a:cs typeface="+mn-cs"/>
                <a:sym typeface="Arial"/>
              </a:rPr>
              <a:t>biết nếu </a:t>
            </a:r>
            <a:r xmlns:a="http://schemas.openxmlformats.org/drawingml/2006/main">
              <a:rPr lang="vi" sz="2200" dirty="0" smtClean="0">
                <a:latin typeface="Arial (Body)"/>
                <a:ea typeface="ＭＳ Ｐゴシック" charset="0"/>
                <a:cs typeface="+mn-cs"/>
                <a:sym typeface="Arial"/>
              </a:rPr>
              <a:t>A cuối cùng của nó</a:t>
            </a:r>
            <a:r xmlns:a="http://schemas.openxmlformats.org/drawingml/2006/main">
              <a:rPr lang="vi" sz="100" dirty="0" smtClean="0">
                <a:latin typeface="Arial (Body)"/>
                <a:ea typeface="ＭＳ Ｐゴシック" charset="0"/>
                <a:cs typeface="+mn-cs"/>
                <a:sym typeface="Arial"/>
              </a:rPr>
              <a:t> </a:t>
            </a:r>
            <a:r xmlns:a="http://schemas.openxmlformats.org/drawingml/2006/main">
              <a:rPr lang="vi" sz="2200" dirty="0" smtClean="0">
                <a:latin typeface="Arial (Body)"/>
                <a:ea typeface="ＭＳ Ｐゴシック" charset="0"/>
                <a:cs typeface="+mn-cs"/>
                <a:sym typeface="Arial"/>
              </a:rPr>
              <a:t>C</a:t>
            </a:r>
            <a:r xmlns:a="http://schemas.openxmlformats.org/drawingml/2006/main">
              <a:rPr lang="vi" sz="100" dirty="0" smtClean="0">
                <a:latin typeface="Arial (Body)"/>
                <a:ea typeface="ＭＳ Ｐゴシック" charset="0"/>
                <a:cs typeface="+mn-cs"/>
                <a:sym typeface="Arial"/>
              </a:rPr>
              <a:t> </a:t>
            </a:r>
            <a:r xmlns:a="http://schemas.openxmlformats.org/drawingml/2006/main">
              <a:rPr lang="vi" sz="2200" dirty="0" smtClean="0">
                <a:latin typeface="Arial (Body)"/>
                <a:ea typeface="ＭＳ Ｐゴシック" charset="0"/>
                <a:cs typeface="+mn-cs"/>
                <a:sym typeface="Arial"/>
              </a:rPr>
              <a:t>K/N</a:t>
            </a:r>
            <a:r xmlns:a="http://schemas.openxmlformats.org/drawingml/2006/main">
              <a:rPr lang="vi" sz="100" dirty="0" smtClean="0">
                <a:latin typeface="Arial (Body)"/>
                <a:ea typeface="ＭＳ Ｐゴシック" charset="0"/>
                <a:cs typeface="+mn-cs"/>
                <a:sym typeface="Arial"/>
              </a:rPr>
              <a:t> </a:t>
            </a:r>
            <a:r xmlns:a="http://schemas.openxmlformats.org/drawingml/2006/main">
              <a:rPr lang="vi" sz="2200" dirty="0" smtClean="0">
                <a:latin typeface="Arial (Body)"/>
                <a:ea typeface="ＭＳ Ｐゴシック" charset="0"/>
                <a:cs typeface="+mn-cs"/>
                <a:sym typeface="Arial"/>
              </a:rPr>
              <a:t>Một</a:t>
            </a:r>
            <a:r xmlns:a="http://schemas.openxmlformats.org/drawingml/2006/main">
              <a:rPr lang="vi" sz="100" dirty="0" smtClean="0">
                <a:latin typeface="Arial (Body)"/>
                <a:ea typeface="ＭＳ Ｐゴシック" charset="0"/>
                <a:cs typeface="+mn-cs"/>
                <a:sym typeface="Arial"/>
              </a:rPr>
              <a:t> </a:t>
            </a:r>
            <a:r xmlns:a="http://schemas.openxmlformats.org/drawingml/2006/main">
              <a:rPr lang="vi" sz="2200" dirty="0" smtClean="0">
                <a:latin typeface="Arial (Body)"/>
                <a:ea typeface="ＭＳ Ｐゴシック" charset="0"/>
                <a:cs typeface="+mn-cs"/>
                <a:sym typeface="Arial"/>
              </a:rPr>
              <a:t>K </a:t>
            </a:r>
            <a:r xmlns:a="http://schemas.openxmlformats.org/drawingml/2006/main">
              <a:rPr lang="vi" sz="2200" dirty="0" smtClean="0">
                <a:latin typeface="Arial (Body)"/>
                <a:ea typeface="ＭＳ Ｐゴシック" charset="0"/>
                <a:cs typeface="+mn-cs"/>
                <a:sym typeface="Arial"/>
              </a:rPr>
              <a:t>nhận O</a:t>
            </a:r>
            <a:r xmlns:a="http://schemas.openxmlformats.org/drawingml/2006/main">
              <a:rPr lang="vi" sz="100" dirty="0" smtClean="0">
                <a:latin typeface="Arial (Body)"/>
                <a:ea typeface="ＭＳ Ｐゴシック" charset="0"/>
                <a:cs typeface="+mn-cs"/>
                <a:sym typeface="Arial"/>
              </a:rPr>
              <a:t> </a:t>
            </a:r>
            <a:r xmlns:a="http://schemas.openxmlformats.org/drawingml/2006/main">
              <a:rPr lang="vi" sz="2200" dirty="0" smtClean="0">
                <a:latin typeface="Arial (Body)"/>
                <a:ea typeface="ＭＳ Ｐゴシック" charset="0"/>
                <a:cs typeface="+mn-cs"/>
                <a:sym typeface="Arial"/>
              </a:rPr>
              <a:t>K ở người gửi</a:t>
            </a:r>
            <a:endParaRPr xmlns:a="http://schemas.openxmlformats.org/drawingml/2006/main" lang="en-US" sz="2200" dirty="0">
              <a:latin typeface="Arial (Body)"/>
              <a:ea typeface="ＭＳ Ｐゴシック" charset="0"/>
              <a:cs typeface="+mn-cs"/>
              <a:sym typeface="Aria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spcBef>
                <a:spcPct val="0"/>
              </a:spcBef>
              <a:buClrTx/>
              <a:defRPr/>
            </a:pPr>
            <a:r xmlns:a="http://schemas.openxmlformats.org/drawingml/2006/main">
              <a:rPr lang="vi" dirty="0" smtClean="0">
                <a:latin typeface="Times New Roman" panose="02020603050405020304" pitchFamily="18" charset="0"/>
                <a:ea typeface="ＭＳ Ｐゴシック" charset="0"/>
                <a:cs typeface="+mj-cs"/>
              </a:rPr>
              <a:t>r</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đ</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t2.2: A </a:t>
            </a:r>
            <a:r xmlns:a="http://schemas.openxmlformats.org/drawingml/2006/main">
              <a:rPr lang="vi" dirty="0" smtClean="0">
                <a:latin typeface="Times New Roman" panose="02020603050405020304" pitchFamily="18" charset="0"/>
                <a:ea typeface="ＭＳ Ｐゴシック" charset="0"/>
                <a:cs typeface="+mj-cs"/>
              </a:rPr>
              <a:t>N</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Một</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K</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f</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r</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e</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giao thức </a:t>
            </a:r>
            <a:endParaRPr xmlns:a="http://schemas.openxmlformats.org/drawingml/2006/main" lang="en-US" dirty="0">
              <a:latin typeface="Times New Roman" panose="02020603050405020304" pitchFamily="18" charset="0"/>
              <a:ea typeface="ＭＳ Ｐゴシック" charset="0"/>
              <a:cs typeface="+mj-cs"/>
            </a:endParaRPr>
            <a:r xmlns:a="http://schemas.openxmlformats.org/drawingml/2006/main">
              <a:rPr lang="vi" dirty="0" smtClean="0">
                <a:latin typeface="Times New Roman" panose="02020603050405020304" pitchFamily="18" charset="0"/>
                <a:ea typeface="ＭＳ Ｐゴシック" charset="0"/>
                <a:cs typeface="+mj-cs"/>
              </a:rPr>
              <a:t>điện tử</a:t>
            </a:r>
          </a:p>
        </p:txBody>
      </p:sp>
      <p:sp>
        <p:nvSpPr>
          <p:cNvPr id="3" name="Text Placeholder 2"/>
          <p:cNvSpPr>
            <a:spLocks noGrp="1"/>
          </p:cNvSpPr>
          <p:nvPr>
            <p:ph type="body" idx="1"/>
          </p:nvPr>
        </p:nvSpPr>
        <p:spPr>
          <a:xfrm>
            <a:off x="419100" y="1581150"/>
            <a:ext cx="8064500" cy="3232150"/>
          </a:xfrm>
        </p:spPr>
        <p:txBody>
          <a:bodyPr>
            <a:spAutoFit/>
          </a:bodyPr>
          <a:lstStyle/>
          <a:p>
            <a:pPr xmlns:a="http://schemas.openxmlformats.org/drawingml/2006/main" marL="255651" indent="-255651">
              <a:buFont typeface="Arial" panose="020B0604020202020204" pitchFamily="34" charset="0"/>
              <a:buChar char="•"/>
              <a:defRPr/>
            </a:pPr>
            <a:r xmlns:a="http://schemas.openxmlformats.org/drawingml/2006/main">
              <a:rPr lang="vi" sz="2400" dirty="0">
                <a:solidFill>
                  <a:srgbClr val="000000"/>
                </a:solidFill>
                <a:latin typeface="Arial (Body)"/>
                <a:ea typeface="ＭＳ Ｐゴシック" charset="0"/>
                <a:cs typeface="+mn-cs"/>
              </a:rPr>
              <a:t>chức năng tương tự như </a:t>
            </a:r>
            <a:r xmlns:a="http://schemas.openxmlformats.org/drawingml/2006/main">
              <a:rPr lang="vi" sz="2400" dirty="0" smtClean="0">
                <a:solidFill>
                  <a:srgbClr val="000000"/>
                </a:solidFill>
                <a:latin typeface="Arial (Body)"/>
                <a:ea typeface="ＭＳ Ｐゴシック" charset="0"/>
                <a:cs typeface="+mn-cs"/>
              </a:rPr>
              <a:t>r</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đ</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t2.1 </a:t>
            </a:r>
            <a:r xmlns:a="http://schemas.openxmlformats.org/drawingml/2006/main">
              <a:rPr lang="vi" sz="2400" dirty="0">
                <a:solidFill>
                  <a:srgbClr val="000000"/>
                </a:solidFill>
                <a:latin typeface="Arial (Body)"/>
                <a:ea typeface="ＭＳ Ｐゴシック" charset="0"/>
                <a:cs typeface="+mn-cs"/>
              </a:rPr>
              <a:t>, sử dụng </a:t>
            </a:r>
            <a:r xmlns:a="http://schemas.openxmlformats.org/drawingml/2006/main">
              <a:rPr lang="vi" sz="2400" dirty="0" smtClean="0">
                <a:solidFill>
                  <a:srgbClr val="000000"/>
                </a:solidFill>
                <a:latin typeface="Arial (Body)"/>
                <a:ea typeface="ＭＳ Ｐゴシック" charset="0"/>
                <a:cs typeface="+mn-cs"/>
              </a:rPr>
              <a:t>A</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C</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a:solidFill>
                  <a:srgbClr val="000000"/>
                </a:solidFill>
                <a:latin typeface="Arial (Body)"/>
                <a:ea typeface="ＭＳ Ｐゴシック" charset="0"/>
                <a:cs typeface="+mn-cs"/>
              </a:rPr>
              <a:t>chỉ </a:t>
            </a:r>
            <a:r xmlns:a="http://schemas.openxmlformats.org/drawingml/2006/main">
              <a:rPr lang="vi" sz="2400" dirty="0" smtClean="0">
                <a:solidFill>
                  <a:srgbClr val="000000"/>
                </a:solidFill>
                <a:latin typeface="Arial (Body)"/>
                <a:ea typeface="ＭＳ Ｐゴシック" charset="0"/>
                <a:cs typeface="+mn-cs"/>
              </a:rPr>
              <a:t>ks</a:t>
            </a:r>
          </a:p>
          <a:p>
            <a:pPr xmlns:a="http://schemas.openxmlformats.org/drawingml/2006/main" marL="255651" indent="-255651">
              <a:buFont typeface="Arial" panose="020B0604020202020204" pitchFamily="34" charset="0"/>
              <a:buChar char="•"/>
              <a:defRPr/>
            </a:pPr>
            <a:r xmlns:a="http://schemas.openxmlformats.org/drawingml/2006/main">
              <a:rPr lang="vi" sz="2400" dirty="0">
                <a:solidFill>
                  <a:srgbClr val="000000"/>
                </a:solidFill>
                <a:latin typeface="Arial (Body)"/>
                <a:ea typeface="ＭＳ Ｐゴシック" charset="0"/>
                <a:cs typeface="+mn-cs"/>
              </a:rPr>
              <a:t>thay vì </a:t>
            </a:r>
            <a:r xmlns:a="http://schemas.openxmlformats.org/drawingml/2006/main">
              <a:rPr lang="vi" sz="2400" dirty="0" smtClean="0">
                <a:solidFill>
                  <a:srgbClr val="000000"/>
                </a:solidFill>
                <a:latin typeface="Arial (Body)"/>
                <a:ea typeface="ＭＳ Ｐゴシック" charset="0"/>
                <a:cs typeface="+mn-cs"/>
              </a:rPr>
              <a:t>N</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Một</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K, </a:t>
            </a:r>
            <a:r xmlns:a="http://schemas.openxmlformats.org/drawingml/2006/main">
              <a:rPr lang="vi" sz="2400" dirty="0">
                <a:solidFill>
                  <a:srgbClr val="000000"/>
                </a:solidFill>
                <a:latin typeface="Arial (Body)"/>
                <a:ea typeface="ＭＳ Ｐゴシック" charset="0"/>
                <a:cs typeface="+mn-cs"/>
              </a:rPr>
              <a:t>người nhận gửi </a:t>
            </a:r>
            <a:r xmlns:a="http://schemas.openxmlformats.org/drawingml/2006/main">
              <a:rPr lang="vi" sz="2400" dirty="0" smtClean="0">
                <a:solidFill>
                  <a:srgbClr val="000000"/>
                </a:solidFill>
                <a:latin typeface="Arial (Body)"/>
                <a:ea typeface="ＭＳ Ｐゴシック" charset="0"/>
                <a:cs typeface="+mn-cs"/>
              </a:rPr>
              <a:t>A</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C</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K cho </a:t>
            </a:r>
            <a:r xmlns:a="http://schemas.openxmlformats.org/drawingml/2006/main">
              <a:rPr lang="vi" sz="2400" dirty="0">
                <a:solidFill>
                  <a:srgbClr val="000000"/>
                </a:solidFill>
                <a:latin typeface="Arial (Body)"/>
                <a:ea typeface="ＭＳ Ｐゴシック" charset="0"/>
                <a:cs typeface="+mn-cs"/>
              </a:rPr>
              <a:t>pkt cuối cùng nhận được </a:t>
            </a:r>
            <a:r xmlns:a="http://schemas.openxmlformats.org/drawingml/2006/main">
              <a:rPr lang="vi" sz="2400" dirty="0" smtClean="0">
                <a:solidFill>
                  <a:srgbClr val="000000"/>
                </a:solidFill>
                <a:latin typeface="Arial (Body)"/>
                <a:ea typeface="ＭＳ Ｐゴシック" charset="0"/>
                <a:cs typeface="+mn-cs"/>
              </a:rPr>
              <a:t>O</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K</a:t>
            </a:r>
            <a:endParaRPr xmlns:a="http://schemas.openxmlformats.org/drawingml/2006/main" lang="en-US" sz="2400" dirty="0">
              <a:solidFill>
                <a:srgbClr val="000000"/>
              </a:solidFill>
              <a:latin typeface="Arial (Body)"/>
              <a:ea typeface="ＭＳ Ｐゴシック" charset="0"/>
              <a:cs typeface="+mn-cs"/>
            </a:endParaRPr>
          </a:p>
          <a:p>
            <a:pPr xmlns:a="http://schemas.openxmlformats.org/drawingml/2006/main" marL="741553" lvl="1" indent="-284353">
              <a:buFont typeface="Arial" panose="020B0604020202020204" pitchFamily="34" charset="0"/>
              <a:buChar char="–"/>
              <a:defRPr/>
            </a:pPr>
            <a:r xmlns:a="http://schemas.openxmlformats.org/drawingml/2006/main">
              <a:rPr lang="vi" sz="2400" dirty="0">
                <a:solidFill>
                  <a:srgbClr val="000000"/>
                </a:solidFill>
                <a:latin typeface="Arial (Body)"/>
                <a:ea typeface="ＭＳ Ｐゴシック" charset="0"/>
              </a:rPr>
              <a:t>người nhận phải bao gồm </a:t>
            </a:r>
            <a:r xmlns:a="http://schemas.openxmlformats.org/drawingml/2006/main">
              <a:rPr lang="vi" sz="2400" b="1" dirty="0">
                <a:solidFill>
                  <a:srgbClr val="000000"/>
                </a:solidFill>
                <a:latin typeface="Arial (Body)"/>
                <a:ea typeface="ＭＳ Ｐゴシック" charset="0"/>
              </a:rPr>
              <a:t>rõ ràng </a:t>
            </a:r>
            <a:r xmlns:a="http://schemas.openxmlformats.org/drawingml/2006/main">
              <a:rPr lang="vi" sz="2400" dirty="0">
                <a:solidFill>
                  <a:srgbClr val="000000"/>
                </a:solidFill>
                <a:latin typeface="Arial (Body)"/>
                <a:ea typeface="ＭＳ Ｐゴシック" charset="0"/>
              </a:rPr>
              <a:t>số thứ tự của gói được </a:t>
            </a:r>
            <a:r xmlns:a="http://schemas.openxmlformats.org/drawingml/2006/main">
              <a:rPr lang="vi" sz="2400" dirty="0" smtClean="0">
                <a:solidFill>
                  <a:srgbClr val="000000"/>
                </a:solidFill>
                <a:latin typeface="Arial (Body)"/>
                <a:ea typeface="ＭＳ Ｐゴシック" charset="0"/>
              </a:rPr>
              <a:t>ACK</a:t>
            </a:r>
            <a:endParaRPr xmlns:a="http://schemas.openxmlformats.org/drawingml/2006/main" lang="en-US" sz="2400" dirty="0">
              <a:solidFill>
                <a:srgbClr val="000000"/>
              </a:solidFill>
              <a:latin typeface="Arial (Body)"/>
              <a:ea typeface="ＭＳ Ｐゴシック" charset="0"/>
            </a:endParaRPr>
          </a:p>
          <a:p>
            <a:pPr xmlns:a="http://schemas.openxmlformats.org/drawingml/2006/main" marL="255651" indent="-255651">
              <a:buFont typeface="Arial" panose="020B0604020202020204" pitchFamily="34" charset="0"/>
              <a:buChar char="•"/>
              <a:defRPr/>
            </a:pPr>
            <a:r xmlns:a="http://schemas.openxmlformats.org/drawingml/2006/main">
              <a:rPr lang="vi" sz="2400" dirty="0">
                <a:solidFill>
                  <a:srgbClr val="000000"/>
                </a:solidFill>
                <a:latin typeface="Arial (Body)"/>
                <a:ea typeface="ＭＳ Ｐゴシック" charset="0"/>
                <a:cs typeface="+mn-cs"/>
              </a:rPr>
              <a:t>trùng lặp </a:t>
            </a:r>
            <a:r xmlns:a="http://schemas.openxmlformats.org/drawingml/2006/main">
              <a:rPr lang="vi" sz="2400" dirty="0" smtClean="0">
                <a:solidFill>
                  <a:srgbClr val="000000"/>
                </a:solidFill>
                <a:latin typeface="Arial (Body)"/>
                <a:ea typeface="ＭＳ Ｐゴシック" charset="0"/>
                <a:cs typeface="+mn-cs"/>
              </a:rPr>
              <a:t>A</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C</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K tại </a:t>
            </a:r>
            <a:r xmlns:a="http://schemas.openxmlformats.org/drawingml/2006/main">
              <a:rPr lang="vi" sz="2400" dirty="0">
                <a:solidFill>
                  <a:srgbClr val="000000"/>
                </a:solidFill>
                <a:latin typeface="Arial (Body)"/>
                <a:ea typeface="ＭＳ Ｐゴシック" charset="0"/>
                <a:cs typeface="+mn-cs"/>
              </a:rPr>
              <a:t>người gửi dẫn đến hành động tương tự như </a:t>
            </a:r>
            <a:r xmlns:a="http://schemas.openxmlformats.org/drawingml/2006/main">
              <a:rPr lang="vi" sz="2400" dirty="0" smtClean="0">
                <a:solidFill>
                  <a:srgbClr val="000000"/>
                </a:solidFill>
                <a:latin typeface="Arial (Body)"/>
                <a:ea typeface="ＭＳ Ｐゴシック" charset="0"/>
                <a:cs typeface="+mn-cs"/>
              </a:rPr>
              <a:t>N</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Một</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K: </a:t>
            </a:r>
            <a:r xmlns:a="http://schemas.openxmlformats.org/drawingml/2006/main">
              <a:rPr lang="vi" sz="2400" b="1" dirty="0">
                <a:solidFill>
                  <a:srgbClr val="000000"/>
                </a:solidFill>
                <a:latin typeface="Arial (Body)"/>
                <a:ea typeface="ＭＳ Ｐゴシック" charset="0"/>
                <a:cs typeface="+mn-cs"/>
              </a:rPr>
              <a:t>truyền lại gói hiện tại</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r</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đ</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t2.2: Phân đoạn người gửi, người nhận</a:t>
            </a:r>
            <a:endParaRPr xmlns:a="http://schemas.openxmlformats.org/drawingml/2006/main" lang="en-US" dirty="0">
              <a:latin typeface="Times New Roman" panose="02020603050405020304" pitchFamily="18" charset="0"/>
              <a:ea typeface="ＭＳ Ｐゴシック" charset="0"/>
              <a:cs typeface="+mj-cs"/>
            </a:endParaRPr>
          </a:p>
        </p:txBody>
      </p:sp>
      <p:pic>
        <p:nvPicPr>
          <p:cNvPr id="92163" name="Picture 2" descr="A diagram is divided into 2 parts. One part is the sender and the other part is receiver. Part 1, sender F S M fragment. There are 2 circles and 3 arrows. The arrows have code beside them. Circle 1, wait for call 0 from above. An arrow indicates to, wait for A C K 0. The arrow corresponds to code with 3 lines. A line separates the first line of code from the remaining 2. Line 1. r d t underscore send left parenthesis data right parenthesis. Line 2. s n d p k t = make underscore p k t left parenthesis 0 comma data comma checksum right parenthesis. Line 3. u d t underscore send left parenthesis s n d p k t right parenthesis. Circle 2, wait for A C K 0. An arrow loops back and has 4 corresponding lines of code. A line separates the first 3 lines of code from the last line. Lines 3 and 4 are highlighted. Line 1. r d t underscore r c v left parenthesis r c v p k t right parenthesis ampersand ampersand. Line 2. Left parenthesis corrupt left parenthesis r c v p k t right parenthesis pipe pipe. Line 3. is A C K left parenthesis r c v p k t comma 1 right parenthesis right parenthesis. Line 4. u d t underscore send left parenthesis s n d p k t right parenthesis. An arrow points away from, wait for A C K 0, and has corresponding code with 4 lines. A line separates the first 3 lines of code from the remaining 1. The third line is highlighted. Line 1. r d t underscore r c v left parenthesis r c v p k t right parenthesis. Line 2. Ampersand ampersand not corrupt left parenthesis r c v p k t right parenthesis. Line 3. Ampersand ampersand is A C K left parenthesis r c v p k t comma 0 right parenthesis. Line 4, indented once. lambda. Part 2, receiver F S M fragment. Wait for 0 from below. An arrow with corresponding code with 6 lines indicates toward, wait for 0 from below. A line separates the first 2 lines of code from the remaining 4. The fifth line is highlighted. Line 1. r d t underscore r c v left parenthesis r c v p k t right parenthesis ampersand ampersand not corrupt left parenthesis r c v p k t right parenthesis. Line 2. Indent, ampersand ampersand has underscore s e q 1 left parenthesis r c v p k t right parenthesis. Line 3. extract left parenthesis r c v p k t comma data right parenthesis. Line 4. deliver underscore data left parenthesis data right parenthesis. Line 5. s n d p k t = make underscore p k t left parenthesis A C K 1 comma c h k s u m right parenthesis. Line 6. u d t underscore send left parenthesis s n d p k t right parenthesis. An arrow from, wait for 0 from below, loops back and has 4 lines of code. A line separates the third line from the fourth line, both of which are highlighted. Line 1. R d t underscore r c v left parenthesis r c v p k t right parenthesis ampersand ampersand. Line 2, indent, left parenthesis corrupt left parenthesis r c v p k t right parenthesis double pipe. Line 3. Indent, indent, has underscore s e q 1 left parenthesis r c v p k t right parenthesis right parenthesis. Line 4. u d t underscore send left parenthesis s n d p k t right parenthesi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3450" y="1612109"/>
            <a:ext cx="7277100"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r</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đ</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t3.0: Các kênh bị lỗi và mất</a:t>
            </a:r>
            <a:endParaRPr xmlns:a="http://schemas.openxmlformats.org/drawingml/2006/main" lang="en-US" dirty="0">
              <a:latin typeface="Times New Roman" panose="02020603050405020304" pitchFamily="18" charset="0"/>
              <a:ea typeface="ＭＳ Ｐゴシック" charset="0"/>
              <a:cs typeface="+mj-cs"/>
            </a:endParaRPr>
          </a:p>
        </p:txBody>
      </p:sp>
      <p:sp>
        <p:nvSpPr>
          <p:cNvPr id="92163" name="Content Placeholder 2"/>
          <p:cNvSpPr txBox="1">
            <a:spLocks noGrp="1"/>
          </p:cNvSpPr>
          <p:nvPr>
            <p:ph type="body" idx="1"/>
          </p:nvPr>
        </p:nvSpPr>
        <p:spPr>
          <a:xfrm>
            <a:off x="457200" y="1600200"/>
            <a:ext cx="7890387" cy="4570452"/>
          </a:xfrm>
        </p:spPr>
        <p:txBody>
          <a:bodyPr wrap="square">
            <a:spAutoFit/>
          </a:bodyPr>
          <a:lstStyle/>
          <a:p>
            <a:pPr xmlns:a="http://schemas.openxmlformats.org/drawingml/2006/main" marL="0" indent="0">
              <a:buFont typeface="Arial" panose="020B0604020202020204" pitchFamily="34" charset="0"/>
              <a:buNone/>
              <a:defRPr/>
            </a:pPr>
            <a:r xmlns:a="http://schemas.openxmlformats.org/drawingml/2006/main">
              <a:rPr lang="vi" altLang="en-US" sz="2000" b="1" dirty="0" smtClean="0">
                <a:latin typeface="+mn-lt"/>
                <a:ea typeface="ＭＳ Ｐゴシック" panose="020B0600070205080204" pitchFamily="34" charset="-128"/>
                <a:cs typeface="Arial" panose="020B0604020202020204" pitchFamily="34" charset="0"/>
              </a:rPr>
              <a:t>giả định mới: </a:t>
            </a:r>
            <a:r xmlns:a="http://schemas.openxmlformats.org/drawingml/2006/main">
              <a:rPr lang="vi" altLang="en-US" sz="2000" dirty="0" smtClean="0">
                <a:latin typeface="+mn-lt"/>
                <a:ea typeface="ＭＳ Ｐゴシック" panose="020B0600070205080204" pitchFamily="34" charset="-128"/>
                <a:cs typeface="Arial" panose="020B0604020202020204" pitchFamily="34" charset="0"/>
              </a:rPr>
              <a:t>kênh bên dưới cũng có thể mất các gói (dữ liệu, A</a:t>
            </a:r>
            <a:r xmlns:a="http://schemas.openxmlformats.org/drawingml/2006/main">
              <a:rPr lang="vi" altLang="en-US" sz="100" dirty="0" smtClean="0">
                <a:latin typeface="+mn-lt"/>
                <a:ea typeface="ＭＳ Ｐゴシック" panose="020B0600070205080204" pitchFamily="34" charset="-128"/>
                <a:cs typeface="Arial" panose="020B0604020202020204" pitchFamily="34" charset="0"/>
              </a:rPr>
              <a:t> </a:t>
            </a:r>
            <a:r xmlns:a="http://schemas.openxmlformats.org/drawingml/2006/main">
              <a:rPr lang="vi" altLang="en-US" sz="2000" dirty="0" smtClean="0">
                <a:latin typeface="+mn-lt"/>
                <a:ea typeface="ＭＳ Ｐゴシック" panose="020B0600070205080204" pitchFamily="34" charset="-128"/>
                <a:cs typeface="Arial" panose="020B0604020202020204" pitchFamily="34" charset="0"/>
              </a:rPr>
              <a:t>C</a:t>
            </a:r>
            <a:r xmlns:a="http://schemas.openxmlformats.org/drawingml/2006/main">
              <a:rPr lang="vi" altLang="en-US" sz="100" dirty="0" smtClean="0">
                <a:latin typeface="+mn-lt"/>
                <a:ea typeface="ＭＳ Ｐゴシック" panose="020B0600070205080204" pitchFamily="34" charset="-128"/>
                <a:cs typeface="Arial" panose="020B0604020202020204" pitchFamily="34" charset="0"/>
              </a:rPr>
              <a:t> </a:t>
            </a:r>
            <a:r xmlns:a="http://schemas.openxmlformats.org/drawingml/2006/main">
              <a:rPr lang="vi" altLang="en-US" sz="2000" dirty="0" smtClean="0">
                <a:latin typeface="+mn-lt"/>
                <a:ea typeface="ＭＳ Ｐゴシック" panose="020B0600070205080204" pitchFamily="34" charset="-128"/>
                <a:cs typeface="Arial" panose="020B0604020202020204" pitchFamily="34" charset="0"/>
              </a:rPr>
              <a:t>K</a:t>
            </a:r>
            <a:r xmlns:a="http://schemas.openxmlformats.org/drawingml/2006/main">
              <a:rPr lang="vi" altLang="en-US" sz="100" dirty="0" smtClean="0">
                <a:latin typeface="+mn-lt"/>
                <a:ea typeface="ＭＳ Ｐゴシック" panose="020B0600070205080204" pitchFamily="34" charset="-128"/>
                <a:cs typeface="Arial" panose="020B0604020202020204" pitchFamily="34" charset="0"/>
              </a:rPr>
              <a:t> </a:t>
            </a:r>
            <a:r xmlns:a="http://schemas.openxmlformats.org/drawingml/2006/main">
              <a:rPr lang="vi" altLang="en-US" sz="2000" dirty="0" smtClean="0">
                <a:latin typeface="+mn-lt"/>
                <a:ea typeface="ＭＳ Ｐゴシック" panose="020B0600070205080204" pitchFamily="34" charset="-128"/>
                <a:cs typeface="Arial" panose="020B0604020202020204" pitchFamily="34" charset="0"/>
              </a:rPr>
              <a:t>S)</a:t>
            </a:r>
          </a:p>
          <a:p>
            <a:pPr xmlns:a="http://schemas.openxmlformats.org/drawingml/2006/main" marL="741363" lvl="1" indent="-284163">
              <a:buFontTx/>
              <a:buChar char="–"/>
              <a:defRPr/>
            </a:pPr>
            <a:r xmlns:a="http://schemas.openxmlformats.org/drawingml/2006/main">
              <a:rPr lang="vi" altLang="en-US" sz="2000" dirty="0" smtClean="0">
                <a:latin typeface="+mn-lt"/>
                <a:ea typeface="ＭＳ Ｐゴシック" panose="020B0600070205080204" pitchFamily="34" charset="-128"/>
                <a:cs typeface="Arial" panose="020B0604020202020204" pitchFamily="34" charset="0"/>
              </a:rPr>
              <a:t>tổng kiểm tra, Chuỗi #, A</a:t>
            </a:r>
            <a:r xmlns:a="http://schemas.openxmlformats.org/drawingml/2006/main">
              <a:rPr lang="vi" altLang="en-US" sz="100" dirty="0" smtClean="0">
                <a:latin typeface="+mn-lt"/>
                <a:ea typeface="ＭＳ Ｐゴシック" panose="020B0600070205080204" pitchFamily="34" charset="-128"/>
                <a:cs typeface="Arial" panose="020B0604020202020204" pitchFamily="34" charset="0"/>
              </a:rPr>
              <a:t> </a:t>
            </a:r>
            <a:r xmlns:a="http://schemas.openxmlformats.org/drawingml/2006/main">
              <a:rPr lang="vi" altLang="en-US" sz="2000" dirty="0" smtClean="0">
                <a:latin typeface="+mn-lt"/>
                <a:ea typeface="ＭＳ Ｐゴシック" panose="020B0600070205080204" pitchFamily="34" charset="-128"/>
                <a:cs typeface="Arial" panose="020B0604020202020204" pitchFamily="34" charset="0"/>
              </a:rPr>
              <a:t>C</a:t>
            </a:r>
            <a:r xmlns:a="http://schemas.openxmlformats.org/drawingml/2006/main">
              <a:rPr lang="vi" altLang="en-US" sz="100" dirty="0" smtClean="0">
                <a:latin typeface="+mn-lt"/>
                <a:ea typeface="ＭＳ Ｐゴシック" panose="020B0600070205080204" pitchFamily="34" charset="-128"/>
                <a:cs typeface="Arial" panose="020B0604020202020204" pitchFamily="34" charset="0"/>
              </a:rPr>
              <a:t> </a:t>
            </a:r>
            <a:r xmlns:a="http://schemas.openxmlformats.org/drawingml/2006/main">
              <a:rPr lang="vi" altLang="en-US" sz="2000" dirty="0" smtClean="0">
                <a:latin typeface="+mn-lt"/>
                <a:ea typeface="ＭＳ Ｐゴシック" panose="020B0600070205080204" pitchFamily="34" charset="-128"/>
                <a:cs typeface="Arial" panose="020B0604020202020204" pitchFamily="34" charset="0"/>
              </a:rPr>
              <a:t>K</a:t>
            </a:r>
            <a:r xmlns:a="http://schemas.openxmlformats.org/drawingml/2006/main">
              <a:rPr lang="vi" altLang="en-US" sz="100" dirty="0" smtClean="0">
                <a:latin typeface="+mn-lt"/>
                <a:ea typeface="ＭＳ Ｐゴシック" panose="020B0600070205080204" pitchFamily="34" charset="-128"/>
                <a:cs typeface="Arial" panose="020B0604020202020204" pitchFamily="34" charset="0"/>
              </a:rPr>
              <a:t> </a:t>
            </a:r>
            <a:r xmlns:a="http://schemas.openxmlformats.org/drawingml/2006/main">
              <a:rPr lang="vi" altLang="en-US" sz="2000" dirty="0" smtClean="0">
                <a:latin typeface="+mn-lt"/>
                <a:ea typeface="ＭＳ Ｐゴシック" panose="020B0600070205080204" pitchFamily="34" charset="-128"/>
                <a:cs typeface="Arial" panose="020B0604020202020204" pitchFamily="34" charset="0"/>
              </a:rPr>
              <a:t>s, việc truyền lại sẽ hữu ích… nhưng không đủ</a:t>
            </a:r>
          </a:p>
          <a:p>
            <a:pPr xmlns:a="http://schemas.openxmlformats.org/drawingml/2006/main" marL="0" indent="0">
              <a:buFont typeface="Arial" panose="020B0604020202020204" pitchFamily="34" charset="0"/>
              <a:buNone/>
              <a:defRPr/>
            </a:pPr>
            <a:r xmlns:a="http://schemas.openxmlformats.org/drawingml/2006/main">
              <a:rPr lang="vi" altLang="en-US" sz="2000" b="1" dirty="0">
                <a:latin typeface="+mn-lt"/>
                <a:ea typeface="ＭＳ Ｐゴシック" panose="020B0600070205080204" pitchFamily="34" charset="-128"/>
                <a:cs typeface="Arial" panose="020B0604020202020204" pitchFamily="34" charset="0"/>
              </a:rPr>
              <a:t>cách tiếp cận: </a:t>
            </a:r>
            <a:r xmlns:a="http://schemas.openxmlformats.org/drawingml/2006/main">
              <a:rPr lang="vi" altLang="en-US" sz="2000" dirty="0">
                <a:latin typeface="+mn-lt"/>
                <a:ea typeface="ＭＳ Ｐゴシック" panose="020B0600070205080204" pitchFamily="34" charset="-128"/>
                <a:cs typeface="Arial" panose="020B0604020202020204" pitchFamily="34" charset="0"/>
              </a:rPr>
              <a:t>người gửi đợi khoảng thời gian </a:t>
            </a:r>
            <a:r xmlns:a="http://schemas.openxmlformats.org/drawingml/2006/main">
              <a:rPr lang="vi" altLang="ja-JP" sz="2000" dirty="0" smtClean="0">
                <a:latin typeface="+mn-lt"/>
                <a:ea typeface="ＭＳ Ｐゴシック" panose="020B0600070205080204" pitchFamily="34" charset="-128"/>
                <a:cs typeface="Arial" panose="020B0604020202020204" pitchFamily="34" charset="0"/>
              </a:rPr>
              <a:t>“hợp lý” </a:t>
            </a:r>
            <a:r xmlns:a="http://schemas.openxmlformats.org/drawingml/2006/main">
              <a:rPr lang="vi" altLang="ja-JP" sz="2000" dirty="0">
                <a:latin typeface="+mn-lt"/>
                <a:ea typeface="ＭＳ Ｐゴシック" panose="020B0600070205080204" pitchFamily="34" charset="-128"/>
                <a:cs typeface="Arial" panose="020B0604020202020204" pitchFamily="34" charset="0"/>
              </a:rPr>
              <a:t>cho A</a:t>
            </a:r>
            <a:r xmlns:a="http://schemas.openxmlformats.org/drawingml/2006/main">
              <a:rPr lang="vi" altLang="ja-JP" sz="100" dirty="0">
                <a:latin typeface="+mn-lt"/>
                <a:ea typeface="ＭＳ Ｐゴシック" panose="020B0600070205080204" pitchFamily="34" charset="-128"/>
                <a:cs typeface="Arial" panose="020B0604020202020204" pitchFamily="34" charset="0"/>
              </a:rPr>
              <a:t> </a:t>
            </a:r>
            <a:r xmlns:a="http://schemas.openxmlformats.org/drawingml/2006/main">
              <a:rPr lang="vi" altLang="ja-JP" sz="2000" dirty="0">
                <a:latin typeface="+mn-lt"/>
                <a:ea typeface="ＭＳ Ｐゴシック" panose="020B0600070205080204" pitchFamily="34" charset="-128"/>
                <a:cs typeface="Arial" panose="020B0604020202020204" pitchFamily="34" charset="0"/>
              </a:rPr>
              <a:t>C</a:t>
            </a:r>
            <a:r xmlns:a="http://schemas.openxmlformats.org/drawingml/2006/main">
              <a:rPr lang="vi" altLang="ja-JP" sz="100" dirty="0">
                <a:latin typeface="+mn-lt"/>
                <a:ea typeface="ＭＳ Ｐゴシック" panose="020B0600070205080204" pitchFamily="34" charset="-128"/>
                <a:cs typeface="Arial" panose="020B0604020202020204" pitchFamily="34" charset="0"/>
              </a:rPr>
              <a:t> </a:t>
            </a:r>
            <a:r xmlns:a="http://schemas.openxmlformats.org/drawingml/2006/main">
              <a:rPr lang="vi" altLang="ja-JP" sz="2000" dirty="0">
                <a:latin typeface="+mn-lt"/>
                <a:ea typeface="ＭＳ Ｐゴシック" panose="020B0600070205080204" pitchFamily="34" charset="-128"/>
                <a:cs typeface="Arial" panose="020B0604020202020204" pitchFamily="34" charset="0"/>
              </a:rPr>
              <a:t>K</a:t>
            </a:r>
          </a:p>
          <a:p>
            <a:pPr xmlns:a="http://schemas.openxmlformats.org/drawingml/2006/main">
              <a:buFontTx/>
              <a:buChar char="•"/>
              <a:defRPr/>
            </a:pPr>
            <a:r xmlns:a="http://schemas.openxmlformats.org/drawingml/2006/main">
              <a:rPr lang="vi" altLang="en-US" sz="2000" dirty="0">
                <a:latin typeface="+mn-lt"/>
                <a:ea typeface="ＭＳ Ｐゴシック" panose="020B0600070205080204" pitchFamily="34" charset="-128"/>
                <a:cs typeface="Arial" panose="020B0604020202020204" pitchFamily="34" charset="0"/>
              </a:rPr>
              <a:t>truyền lại nếu không có A</a:t>
            </a:r>
            <a:r xmlns:a="http://schemas.openxmlformats.org/drawingml/2006/main">
              <a:rPr lang="vi" altLang="en-US" sz="100" dirty="0">
                <a:latin typeface="+mn-lt"/>
                <a:ea typeface="ＭＳ Ｐゴシック" panose="020B0600070205080204" pitchFamily="34" charset="-128"/>
                <a:cs typeface="Arial" panose="020B0604020202020204" pitchFamily="34" charset="0"/>
              </a:rPr>
              <a:t> </a:t>
            </a:r>
            <a:r xmlns:a="http://schemas.openxmlformats.org/drawingml/2006/main">
              <a:rPr lang="vi" altLang="en-US" sz="2000" dirty="0">
                <a:latin typeface="+mn-lt"/>
                <a:ea typeface="ＭＳ Ｐゴシック" panose="020B0600070205080204" pitchFamily="34" charset="-128"/>
                <a:cs typeface="Arial" panose="020B0604020202020204" pitchFamily="34" charset="0"/>
              </a:rPr>
              <a:t>C</a:t>
            </a:r>
            <a:r xmlns:a="http://schemas.openxmlformats.org/drawingml/2006/main">
              <a:rPr lang="vi" altLang="en-US" sz="100" dirty="0">
                <a:latin typeface="+mn-lt"/>
                <a:ea typeface="ＭＳ Ｐゴシック" panose="020B0600070205080204" pitchFamily="34" charset="-128"/>
                <a:cs typeface="Arial" panose="020B0604020202020204" pitchFamily="34" charset="0"/>
              </a:rPr>
              <a:t> </a:t>
            </a:r>
            <a:r xmlns:a="http://schemas.openxmlformats.org/drawingml/2006/main">
              <a:rPr lang="vi" altLang="en-US" sz="2000" dirty="0">
                <a:latin typeface="+mn-lt"/>
                <a:ea typeface="ＭＳ Ｐゴシック" panose="020B0600070205080204" pitchFamily="34" charset="-128"/>
                <a:cs typeface="Arial" panose="020B0604020202020204" pitchFamily="34" charset="0"/>
              </a:rPr>
              <a:t>K nhận được trong thời gian này</a:t>
            </a:r>
          </a:p>
          <a:p>
            <a:pPr xmlns:a="http://schemas.openxmlformats.org/drawingml/2006/main">
              <a:buFontTx/>
              <a:buChar char="•"/>
              <a:defRPr/>
            </a:pPr>
            <a:r xmlns:a="http://schemas.openxmlformats.org/drawingml/2006/main">
              <a:rPr lang="vi" altLang="en-US" sz="2000" dirty="0">
                <a:latin typeface="+mn-lt"/>
                <a:ea typeface="ＭＳ Ｐゴシック" panose="020B0600070205080204" pitchFamily="34" charset="-128"/>
                <a:cs typeface="Arial" panose="020B0604020202020204" pitchFamily="34" charset="0"/>
              </a:rPr>
              <a:t>nếu pkt (hoặc A</a:t>
            </a:r>
            <a:r xmlns:a="http://schemas.openxmlformats.org/drawingml/2006/main">
              <a:rPr lang="vi" altLang="en-US" sz="100" dirty="0">
                <a:latin typeface="+mn-lt"/>
                <a:ea typeface="ＭＳ Ｐゴシック" panose="020B0600070205080204" pitchFamily="34" charset="-128"/>
                <a:cs typeface="Arial" panose="020B0604020202020204" pitchFamily="34" charset="0"/>
              </a:rPr>
              <a:t> </a:t>
            </a:r>
            <a:r xmlns:a="http://schemas.openxmlformats.org/drawingml/2006/main">
              <a:rPr lang="vi" altLang="en-US" sz="2000" dirty="0">
                <a:latin typeface="+mn-lt"/>
                <a:ea typeface="ＭＳ Ｐゴシック" panose="020B0600070205080204" pitchFamily="34" charset="-128"/>
                <a:cs typeface="Arial" panose="020B0604020202020204" pitchFamily="34" charset="0"/>
              </a:rPr>
              <a:t>C</a:t>
            </a:r>
            <a:r xmlns:a="http://schemas.openxmlformats.org/drawingml/2006/main">
              <a:rPr lang="vi" altLang="en-US" sz="100" dirty="0">
                <a:latin typeface="+mn-lt"/>
                <a:ea typeface="ＭＳ Ｐゴシック" panose="020B0600070205080204" pitchFamily="34" charset="-128"/>
                <a:cs typeface="Arial" panose="020B0604020202020204" pitchFamily="34" charset="0"/>
              </a:rPr>
              <a:t> </a:t>
            </a:r>
            <a:r xmlns:a="http://schemas.openxmlformats.org/drawingml/2006/main">
              <a:rPr lang="vi" altLang="en-US" sz="2000" dirty="0">
                <a:latin typeface="+mn-lt"/>
                <a:ea typeface="ＭＳ Ｐゴシック" panose="020B0600070205080204" pitchFamily="34" charset="-128"/>
                <a:cs typeface="Arial" panose="020B0604020202020204" pitchFamily="34" charset="0"/>
              </a:rPr>
              <a:t>K) chỉ bị trì hoãn (không bị mất):</a:t>
            </a:r>
          </a:p>
          <a:p>
            <a:pPr xmlns:a="http://schemas.openxmlformats.org/drawingml/2006/main" marL="741363" lvl="1" indent="-284163">
              <a:buFontTx/>
              <a:buChar char="–"/>
              <a:defRPr/>
            </a:pPr>
            <a:r xmlns:a="http://schemas.openxmlformats.org/drawingml/2006/main">
              <a:rPr lang="vi" altLang="en-US" sz="2000" dirty="0">
                <a:latin typeface="+mn-lt"/>
                <a:ea typeface="ＭＳ Ｐゴシック" panose="020B0600070205080204" pitchFamily="34" charset="-128"/>
                <a:cs typeface="Arial" panose="020B0604020202020204" pitchFamily="34" charset="0"/>
              </a:rPr>
              <a:t>truyền lại sẽ </a:t>
            </a:r>
            <a:r xmlns:a="http://schemas.openxmlformats.org/drawingml/2006/main">
              <a:rPr lang="vi" altLang="en-US" sz="2000" dirty="0" smtClean="0">
                <a:latin typeface="+mn-lt"/>
                <a:ea typeface="ＭＳ Ｐゴシック" panose="020B0600070205080204" pitchFamily="34" charset="-128"/>
                <a:cs typeface="Arial" panose="020B0604020202020204" pitchFamily="34" charset="0"/>
              </a:rPr>
              <a:t>bị trùng lặp </a:t>
            </a:r>
            <a:r xmlns:a="http://schemas.openxmlformats.org/drawingml/2006/main">
              <a:rPr lang="vi" altLang="en-US" sz="2000" dirty="0">
                <a:latin typeface="+mn-lt"/>
                <a:ea typeface="ＭＳ Ｐゴシック" panose="020B0600070205080204" pitchFamily="34" charset="-128"/>
                <a:cs typeface="Arial" panose="020B0604020202020204" pitchFamily="34" charset="0"/>
              </a:rPr>
              <a:t>, nhưng </a:t>
            </a:r>
            <a:r xmlns:a="http://schemas.openxmlformats.org/drawingml/2006/main">
              <a:rPr lang="vi" altLang="en-US" sz="2000" dirty="0" smtClean="0">
                <a:latin typeface="+mn-lt"/>
                <a:ea typeface="ＭＳ Ｐゴシック" panose="020B0600070205080204" pitchFamily="34" charset="-128"/>
                <a:cs typeface="Arial" panose="020B0604020202020204" pitchFamily="34" charset="0"/>
              </a:rPr>
              <a:t>Sequence # </a:t>
            </a:r>
            <a:r xmlns:a="http://schemas.openxmlformats.org/drawingml/2006/main">
              <a:rPr lang="vi" altLang="ja-JP" sz="2000" dirty="0" smtClean="0">
                <a:latin typeface="+mn-lt"/>
                <a:ea typeface="ＭＳ Ｐゴシック" panose="020B0600070205080204" pitchFamily="34" charset="-128"/>
                <a:cs typeface="Arial" panose="020B0604020202020204" pitchFamily="34" charset="0"/>
              </a:rPr>
              <a:t>đã </a:t>
            </a:r>
            <a:r xmlns:a="http://schemas.openxmlformats.org/drawingml/2006/main">
              <a:rPr lang="vi" altLang="ja-JP" sz="2000" dirty="0">
                <a:latin typeface="+mn-lt"/>
                <a:ea typeface="ＭＳ Ｐゴシック" panose="020B0600070205080204" pitchFamily="34" charset="-128"/>
                <a:cs typeface="Arial" panose="020B0604020202020204" pitchFamily="34" charset="0"/>
              </a:rPr>
              <a:t>xử lý việc này</a:t>
            </a:r>
          </a:p>
          <a:p>
            <a:pPr xmlns:a="http://schemas.openxmlformats.org/drawingml/2006/main" marL="741363" lvl="1" indent="-284163">
              <a:buFontTx/>
              <a:buChar char="–"/>
              <a:defRPr/>
            </a:pPr>
            <a:r xmlns:a="http://schemas.openxmlformats.org/drawingml/2006/main">
              <a:rPr lang="vi" altLang="en-US" sz="2000" dirty="0">
                <a:latin typeface="+mn-lt"/>
                <a:ea typeface="ＭＳ Ｐゴシック" panose="020B0600070205080204" pitchFamily="34" charset="-128"/>
                <a:cs typeface="Arial" panose="020B0604020202020204" pitchFamily="34" charset="0"/>
              </a:rPr>
              <a:t>người nhận phải chỉ định thứ tự # của gói được </a:t>
            </a:r>
            <a:r xmlns:a="http://schemas.openxmlformats.org/drawingml/2006/main">
              <a:rPr lang="vi" altLang="en-US" sz="2000" dirty="0" smtClean="0">
                <a:latin typeface="+mn-lt"/>
                <a:ea typeface="ＭＳ Ｐゴシック" panose="020B0600070205080204" pitchFamily="34" charset="-128"/>
                <a:cs typeface="Arial" panose="020B0604020202020204" pitchFamily="34" charset="0"/>
              </a:rPr>
              <a:t>ACK</a:t>
            </a:r>
            <a:endParaRPr xmlns:a="http://schemas.openxmlformats.org/drawingml/2006/main" lang="en-US" altLang="en-US" sz="2000" dirty="0">
              <a:latin typeface="+mn-lt"/>
              <a:ea typeface="ＭＳ Ｐゴシック" panose="020B0600070205080204" pitchFamily="34" charset="-128"/>
              <a:cs typeface="Arial" panose="020B0604020202020204" pitchFamily="34" charset="0"/>
            </a:endParaRPr>
          </a:p>
          <a:p>
            <a:pPr xmlns:a="http://schemas.openxmlformats.org/drawingml/2006/main">
              <a:buFontTx/>
              <a:buChar char="•"/>
              <a:defRPr/>
            </a:pPr>
            <a:r xmlns:a="http://schemas.openxmlformats.org/drawingml/2006/main">
              <a:rPr lang="vi" altLang="en-US" sz="2000" dirty="0">
                <a:latin typeface="+mn-lt"/>
                <a:ea typeface="ＭＳ Ｐゴシック" panose="020B0600070205080204" pitchFamily="34" charset="-128"/>
                <a:cs typeface="Arial" panose="020B0604020202020204" pitchFamily="34" charset="0"/>
              </a:rPr>
              <a:t>yêu cầu đồng hồ đếm </a:t>
            </a:r>
            <a:r xmlns:a="http://schemas.openxmlformats.org/drawingml/2006/main">
              <a:rPr lang="vi" altLang="en-US" sz="2000" dirty="0" smtClean="0">
                <a:latin typeface="+mn-lt"/>
                <a:ea typeface="ＭＳ Ｐゴシック" panose="020B0600070205080204" pitchFamily="34" charset="-128"/>
                <a:cs typeface="Arial" panose="020B0604020202020204" pitchFamily="34" charset="0"/>
              </a:rPr>
              <a:t>ngược</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r</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đ</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t3.0 Người gửi</a:t>
            </a:r>
            <a:endParaRPr xmlns:a="http://schemas.openxmlformats.org/drawingml/2006/main" lang="en-US" dirty="0">
              <a:latin typeface="Times New Roman" panose="02020603050405020304" pitchFamily="18" charset="0"/>
              <a:ea typeface="ＭＳ Ｐゴシック" charset="0"/>
              <a:cs typeface="+mj-cs"/>
            </a:endParaRPr>
          </a:p>
        </p:txBody>
      </p:sp>
      <p:pic>
        <p:nvPicPr>
          <p:cNvPr id="95235" name="Picture 23" descr="A circular process has arrows indicating to and from receivers. Each arrow has corresponding code. The process reads as follows. Wait for call 0 from above, to wait for A C K or N A K 0. The code has 4 lines. A line separates the first line of code from the remaining 2 lines of code. Line 1. r d t underscore send left parenthesis data right parenthesis. Line 2. s n d p k t = make underscore p k t left parenthesis 0 comma data comma checksum right parenthesis. Line 3. u d t underscore send left parenthesis s n d p k t right parenthesis. Line 4. Start underscore timer. Wait for A C K or N A K 0 has an arrow looping back, with code that has 4 lines. A line separates the first 3 lines of code from the last line. Line 1. r d t underscore r c v left parenthesis r c v p k t right parenthesis ampersand ampersand. Line 2. Left parenthesis corrupt left parenthesis r c v p k t right parenthesis double pipe. Line 3. is A C K left parenthesis r c v p k t comma 1 right parenthesis right parenthesis. Line 4. Lambda. An arrow from, wait for A C K 0, loops back, with 3 lines of code as follows. Line 1. Timeout. Line 2. U d t underscore send left parenthesis s n d p k t right parenthesis. Line 3. Start underscore timer. An arrow from, wait for A C K 0, indicates to, wait for call 1 from above. The arrow corresponds to code with 4 lines. A line separates the first 3 lines of code from the last line. Line 1. r d t underscore r c v left parenthesis r c v p k t right parenthesis. Line 2. Ampersand ampersand not corrupt left parenthesis r c v p k t right parenthesis. Line 3. Ampersand ampersand is A C K left parenthesis r c v p k t comma 0 right parenthesis. Line 4. stop underscore timer. Circle 3, wait for call 1 from above. An arrow from, wait for call 1 from above, loops back and has 2 lines of code. A line separates the first line of code from the second. Line 1. r d t underscore r c v left parenthesis r c v p k t right parenthesis. Line 2. Indent, lambda. An arrow indicates from, wait for call 1 from above, to, wait for A C K 1 and has 4 lines, as follows. An arrow separates the first line of code from the last 3 lines. Line 1. r d t underscore send left parenthesis data right parenthesis. Line 2. s n d p k t = make underscore p k t left parenthesis 1 comma data comma checksum right parenthesis. Line 3. u d t underscore send left parenthesis s n d p k t right parenthesis. Line 4. start underscore timer. An arrow from, wait for A C K 1 loops back and has code with 4 lines, as follows. A line separates the first 3 lines of code from the last line. Line 1. r d t underscore r c v left parenthesis r c v p k t right parenthesis ampersand ampersand. Line 2. Left parenthesis corrupt left parenthesis r c v p k t right parenthesis pipe pipe. Line 3. Is A C K left parenthesis r c v p k t comma 0 right parenthesis right parenthesis. Line 4. Indent, lambda. Another arrow loops back to, wait for A C K 1, with 3 lines of code as follows. A line separates the first line of code from the remaining 2. Line 1. timeout. Line 2. u d t underscore send left parenthesis s n d p k t right parenthesis. Line 3. start underscore timer. An arrow indicates from, wait for A C K 1, to, wait for call 1 from above and has 4 lines of code. A line separates the first 3 lines of code from the last line. Line 1. r d t underscore r c v left parenthesis r c v p k t right parenthesis. Line 2. Ampersand ampersand not corrupt left parenthesis r c v p k t right parenthesis. Line 3. Ampersand ampersand is A C K left parenthesis r c v p k t comma 1 right parenthesis. Line 4. stop underscore timer. An arrow at, wait for call 0 from above, loops back and has 2 lines of code. Line 1. R d t underscore r c v left parenthesis r c v p k t right parenthesis. Line 2. Lambda."/>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4638" y="1603630"/>
            <a:ext cx="6054725" cy="458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r</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đ</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t3.0 đang hoạt động </a:t>
            </a:r>
            <a:r xmlns:a="http://schemas.openxmlformats.org/drawingml/2006/main">
              <a:rPr lang="vi" sz="2000" b="0" dirty="0" smtClean="0">
                <a:latin typeface="Times New Roman" panose="02020603050405020304" pitchFamily="18" charset="0"/>
                <a:ea typeface="ＭＳ Ｐゴシック" charset="0"/>
                <a:cs typeface="+mj-cs"/>
              </a:rPr>
              <a:t>(1 trên 2)</a:t>
            </a:r>
            <a:endParaRPr xmlns:a="http://schemas.openxmlformats.org/drawingml/2006/main" lang="en-US" sz="2000" b="0" dirty="0">
              <a:latin typeface="Times New Roman" panose="02020603050405020304" pitchFamily="18" charset="0"/>
              <a:ea typeface="ＭＳ Ｐゴシック" charset="0"/>
              <a:cs typeface="+mj-cs"/>
            </a:endParaRPr>
          </a:p>
        </p:txBody>
      </p:sp>
      <p:sp>
        <p:nvSpPr>
          <p:cNvPr id="49" name="Text Placeholder 48"/>
          <p:cNvSpPr>
            <a:spLocks noGrp="1"/>
          </p:cNvSpPr>
          <p:nvPr>
            <p:ph type="body" idx="1"/>
          </p:nvPr>
        </p:nvSpPr>
        <p:spPr>
          <a:xfrm>
            <a:off x="1464956" y="1607011"/>
            <a:ext cx="1397000" cy="490537"/>
          </a:xfrm>
        </p:spPr>
        <p:txBody>
          <a:bodyPr/>
          <a:lstStyle/>
          <a:p>
            <a:pPr xmlns:a="http://schemas.openxmlformats.org/drawingml/2006/main" marL="0" indent="0">
              <a:buFont typeface="Arial"/>
              <a:buNone/>
              <a:defRPr/>
            </a:pPr>
            <a:r xmlns:a="http://schemas.openxmlformats.org/drawingml/2006/main">
              <a:rPr lang="vi" sz="2000" dirty="0">
                <a:latin typeface="+mn-lt"/>
              </a:rPr>
              <a:t>(a) không </a:t>
            </a:r>
            <a:r xmlns:a="http://schemas.openxmlformats.org/drawingml/2006/main">
              <a:rPr lang="vi" sz="2000" dirty="0" smtClean="0">
                <a:latin typeface="+mn-lt"/>
              </a:rPr>
              <a:t>mất mát</a:t>
            </a:r>
            <a:endParaRPr xmlns:a="http://schemas.openxmlformats.org/drawingml/2006/main" lang="en-US" sz="2000" dirty="0">
              <a:latin typeface="+mn-lt"/>
            </a:endParaRPr>
          </a:p>
        </p:txBody>
      </p:sp>
      <p:pic>
        <p:nvPicPr>
          <p:cNvPr id="96259" name="Picture 51" descr="A diagram of a, no loss. There are 2 parts, sender and receiver. They are beside each other at the top of the diagram. There are parallel dotted arrows pointing down from both parts. There are 6 labeled arrows zig zagging between the 2 parallel arrows. When the arrows touch a dotted arrow, send and receive is noted. Sender. Send, p k t 0. An arrow starts at the top, and slants downward right toward receiver, p k t 0. Receiver. Received, p k t 0. Send, A C K 0. An arrow points downward left toward sender, A C K 0. Sender. Received, A C K 0. Send, p k t 1. An arrow points downward right toward receiver, p k t 1. Receiver. Received, p k t 1. Send, A C K 1. An arrow points downward left toward sender, A C K 1. Sender. Received, A C K 1. Send, p k t 0. An arrow points downward right toward receiver, p k t 0. Receiver. Received, p k t 0. Send, A C K 0. An arrow points downward left toward sender, A C K 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1675" y="2309812"/>
            <a:ext cx="3248025" cy="392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 Placeholder 49"/>
          <p:cNvSpPr>
            <a:spLocks noGrp="1"/>
          </p:cNvSpPr>
          <p:nvPr>
            <p:ph type="body" idx="2"/>
          </p:nvPr>
        </p:nvSpPr>
        <p:spPr>
          <a:xfrm>
            <a:off x="5989638" y="1607011"/>
            <a:ext cx="1862137" cy="463550"/>
          </a:xfrm>
        </p:spPr>
        <p:txBody>
          <a:bodyPr/>
          <a:lstStyle/>
          <a:p>
            <a:pPr xmlns:a="http://schemas.openxmlformats.org/drawingml/2006/main" marL="0" indent="0">
              <a:buFont typeface="Arial"/>
              <a:buNone/>
              <a:defRPr/>
            </a:pPr>
            <a:r xmlns:a="http://schemas.openxmlformats.org/drawingml/2006/main">
              <a:rPr lang="vi" sz="2000" dirty="0">
                <a:latin typeface="+mn-lt"/>
              </a:rPr>
              <a:t>(b) </a:t>
            </a:r>
            <a:r xmlns:a="http://schemas.openxmlformats.org/drawingml/2006/main">
              <a:rPr lang="vi" sz="2000" dirty="0" smtClean="0">
                <a:latin typeface="+mn-lt"/>
              </a:rPr>
              <a:t>mất gói tin</a:t>
            </a:r>
            <a:endParaRPr xmlns:a="http://schemas.openxmlformats.org/drawingml/2006/main" lang="en-US" sz="2000" dirty="0">
              <a:latin typeface="+mn-lt"/>
            </a:endParaRPr>
          </a:p>
        </p:txBody>
      </p:sp>
      <p:pic>
        <p:nvPicPr>
          <p:cNvPr id="96261" name="Picture 52" descr="A diagram of b, packet loss. There are 2 parts, sender and receiver. They are beside each other at the top of the diagram. There are parallel dotted arrows pointing down from both parts. There are 6 labeled arrows zig zagging between the 2 parallel arrows. One of the arrows is broken. When the arrows touch a dotted arrow, send and receive is noted. Sender. Send, p k t 0. An arrow starts at the top, and slants downward right toward receiver, p k t 0. Receiver. Received, p k t 0. Send, A C K 0. An arrow points downward left toward sender, A C K 0. Sender. Received, A C K 0. Send, p k t 1. A line moves downward right toward receiver, but does not reach the dotted vertical line. This is loss. Sender. Timeout. Resend p k t 1. An new arrow parallel to the last line points downward right toward receiver, p k t 1. Receiver. Received, p k t 1. Send, A C K 1. An arrow points downward left toward sender, A C K 1. Sender. Received, A C K 1. Send, p k t 0. An arrow points downward right toward receiver, p k t 0. Receiver. Received, p k t 0. Send, A C K 0. An arrow points downward left toward sender, A C K 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49874" y="2309811"/>
            <a:ext cx="3141663" cy="392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buFont typeface="Times New Roman"/>
              <a:buNone/>
              <a:defRPr/>
            </a:pP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Dịch vụ vận tải và giao thức</a:t>
            </a:r>
            <a:endParaRPr xmlns:a="http://schemas.openxmlformats.org/drawingml/2006/main" lang="en-US" sz="2000" dirty="0">
              <a:solidFill>
                <a:srgbClr val="007FA3"/>
              </a:solidFill>
              <a:latin typeface="Times New Roman" panose="02020603050405020304" pitchFamily="18" charset="0"/>
              <a:ea typeface="ＭＳ Ｐゴシック" charset="0"/>
              <a:cs typeface="+mj-cs"/>
              <a:sym typeface="Times New Roman"/>
            </a:endParaRPr>
          </a:p>
        </p:txBody>
      </p:sp>
      <p:sp>
        <p:nvSpPr>
          <p:cNvPr id="3" name="Content Placeholder 2"/>
          <p:cNvSpPr>
            <a:spLocks noGrp="1"/>
          </p:cNvSpPr>
          <p:nvPr>
            <p:ph idx="1"/>
          </p:nvPr>
        </p:nvSpPr>
        <p:spPr>
          <a:xfrm>
            <a:off x="457200" y="1600200"/>
            <a:ext cx="4498975" cy="4400550"/>
          </a:xfrm>
        </p:spPr>
        <p:txBody>
          <a:bodyPr>
            <a:spAutoFit/>
          </a:bodyPr>
          <a:lstStyle/>
          <a:p>
            <a:pPr xmlns:a="http://schemas.openxmlformats.org/drawingml/2006/main" marL="255651" indent="-255651">
              <a:spcBef>
                <a:spcPts val="1500"/>
              </a:spcBef>
              <a:buClr>
                <a:srgbClr val="007FA3"/>
              </a:buClr>
              <a:buFont typeface="Arial" panose="020B0604020202020204" pitchFamily="34" charset="0"/>
              <a:buChar char="•"/>
              <a:defRPr/>
            </a:pPr>
            <a:r xmlns:a="http://schemas.openxmlformats.org/drawingml/2006/main">
              <a:rPr lang="vi" sz="1800" dirty="0">
                <a:latin typeface="Arial (Body)"/>
                <a:ea typeface="ＭＳ Ｐゴシック" charset="0"/>
                <a:cs typeface="+mn-cs"/>
                <a:sym typeface="Arial"/>
              </a:rPr>
              <a:t>cung cấp</a:t>
            </a:r>
            <a:r xmlns:a="http://schemas.openxmlformats.org/drawingml/2006/main">
              <a:rPr lang="vi" sz="1800" i="1" dirty="0">
                <a:latin typeface="Arial (Body)"/>
                <a:ea typeface="ＭＳ Ｐゴシック" charset="0"/>
                <a:cs typeface="+mn-cs"/>
                <a:sym typeface="Arial"/>
              </a:rPr>
              <a:t> </a:t>
            </a:r>
            <a:r xmlns:a="http://schemas.openxmlformats.org/drawingml/2006/main">
              <a:rPr lang="vi" sz="1800" b="1" dirty="0">
                <a:latin typeface="Arial (Body)"/>
                <a:ea typeface="ＭＳ Ｐゴシック" charset="0"/>
                <a:cs typeface="+mn-cs"/>
                <a:sym typeface="Arial"/>
              </a:rPr>
              <a:t>giao tiếp logic </a:t>
            </a:r>
            <a:r xmlns:a="http://schemas.openxmlformats.org/drawingml/2006/main">
              <a:rPr lang="vi" sz="1800" dirty="0">
                <a:latin typeface="Arial (Body)"/>
                <a:ea typeface="ＭＳ Ｐゴシック" charset="0"/>
                <a:cs typeface="+mn-cs"/>
                <a:sym typeface="Arial"/>
              </a:rPr>
              <a:t>giữa các quy trình ứng dụng đang chạy trên các máy chủ khác nhau</a:t>
            </a:r>
          </a:p>
          <a:p>
            <a:pPr xmlns:a="http://schemas.openxmlformats.org/drawingml/2006/main" marL="255651" indent="-255651">
              <a:spcBef>
                <a:spcPts val="1500"/>
              </a:spcBef>
              <a:buClr>
                <a:srgbClr val="007FA3"/>
              </a:buClr>
              <a:buFont typeface="Arial" panose="020B0604020202020204" pitchFamily="34" charset="0"/>
              <a:buChar char="•"/>
              <a:defRPr/>
            </a:pPr>
            <a:r xmlns:a="http://schemas.openxmlformats.org/drawingml/2006/main">
              <a:rPr lang="vi" sz="1800" dirty="0">
                <a:latin typeface="Arial (Body)"/>
                <a:ea typeface="ＭＳ Ｐゴシック" charset="0"/>
                <a:cs typeface="+mn-cs"/>
                <a:sym typeface="Arial"/>
              </a:rPr>
              <a:t>giao thức truyền tải chạy trong </a:t>
            </a:r>
            <a:r xmlns:a="http://schemas.openxmlformats.org/drawingml/2006/main">
              <a:rPr lang="vi" sz="1800" dirty="0" smtClean="0">
                <a:latin typeface="Arial (Body)"/>
                <a:ea typeface="ＭＳ Ｐゴシック" charset="0"/>
                <a:cs typeface="+mn-cs"/>
                <a:sym typeface="Arial"/>
              </a:rPr>
              <a:t>hệ thống đầu cuối</a:t>
            </a:r>
            <a:endParaRPr xmlns:a="http://schemas.openxmlformats.org/drawingml/2006/main" lang="en-US" sz="1800" dirty="0">
              <a:latin typeface="Arial (Body)"/>
              <a:ea typeface="ＭＳ Ｐゴシック" charset="0"/>
              <a:cs typeface="+mn-cs"/>
              <a:sym typeface="Arial"/>
            </a:endParaRPr>
          </a:p>
          <a:p>
            <a:pPr xmlns:a="http://schemas.openxmlformats.org/drawingml/2006/main" marL="741553" lvl="1" indent="-284353">
              <a:spcBef>
                <a:spcPts val="600"/>
              </a:spcBef>
              <a:buClr>
                <a:srgbClr val="007FA3"/>
              </a:buClr>
              <a:buSzPct val="100000"/>
              <a:buFont typeface="Arial" panose="020B0604020202020204" pitchFamily="34" charset="0"/>
              <a:buChar char="–"/>
              <a:defRPr/>
            </a:pPr>
            <a:r xmlns:a="http://schemas.openxmlformats.org/drawingml/2006/main">
              <a:rPr lang="vi" sz="1800" dirty="0">
                <a:latin typeface="Arial (Body)"/>
                <a:ea typeface="ＭＳ Ｐゴシック" charset="0"/>
                <a:sym typeface="Arial"/>
              </a:rPr>
              <a:t>bên gửi: chia tin nhắn ứng dụng thành </a:t>
            </a:r>
            <a:r xmlns:a="http://schemas.openxmlformats.org/drawingml/2006/main">
              <a:rPr lang="vi" sz="1800" b="1" dirty="0">
                <a:latin typeface="Arial (Body)"/>
                <a:ea typeface="ＭＳ Ｐゴシック" charset="0"/>
                <a:sym typeface="Arial"/>
              </a:rPr>
              <a:t>các phân đoạn </a:t>
            </a:r>
            <a:r xmlns:a="http://schemas.openxmlformats.org/drawingml/2006/main">
              <a:rPr lang="vi" sz="1800" dirty="0">
                <a:latin typeface="Arial (Body)"/>
                <a:ea typeface="ＭＳ Ｐゴシック" charset="0"/>
                <a:sym typeface="Arial"/>
              </a:rPr>
              <a:t>, chuyển đến </a:t>
            </a:r>
            <a:r xmlns:a="http://schemas.openxmlformats.org/drawingml/2006/main">
              <a:rPr lang="vi" sz="1800" dirty="0">
                <a:latin typeface="Arial (Body)"/>
                <a:ea typeface="ＭＳ Ｐゴシック" charset="0"/>
                <a:sym typeface="Arial"/>
              </a:rPr>
              <a:t>lớp </a:t>
            </a:r>
            <a:r xmlns:a="http://schemas.openxmlformats.org/drawingml/2006/main">
              <a:rPr lang="vi" sz="1800" dirty="0" smtClean="0">
                <a:latin typeface="Arial (Body)"/>
                <a:ea typeface="ＭＳ Ｐゴシック" charset="0"/>
                <a:sym typeface="Arial"/>
              </a:rPr>
              <a:t>mạng</a:t>
            </a:r>
          </a:p>
          <a:p>
            <a:pPr xmlns:a="http://schemas.openxmlformats.org/drawingml/2006/main" marL="741553" lvl="1" indent="-284353">
              <a:spcBef>
                <a:spcPts val="600"/>
              </a:spcBef>
              <a:buClr>
                <a:srgbClr val="007FA3"/>
              </a:buClr>
              <a:buSzPct val="100000"/>
              <a:buFont typeface="Arial" panose="020B0604020202020204" pitchFamily="34" charset="0"/>
              <a:buChar char="–"/>
              <a:defRPr/>
            </a:pPr>
            <a:r xmlns:a="http://schemas.openxmlformats.org/drawingml/2006/main">
              <a:rPr lang="vi" sz="1800" dirty="0">
                <a:latin typeface="Arial (Body)"/>
                <a:ea typeface="ＭＳ Ｐゴシック" charset="0"/>
                <a:sym typeface="Arial"/>
              </a:rPr>
              <a:t>rcv side: tập hợp lại các phân đoạn thành tin nhắn, chuyển đến lớp ứng dụng</a:t>
            </a:r>
          </a:p>
          <a:p>
            <a:pPr xmlns:a="http://schemas.openxmlformats.org/drawingml/2006/main" marL="255651" indent="-255651">
              <a:spcBef>
                <a:spcPts val="1500"/>
              </a:spcBef>
              <a:buClr>
                <a:srgbClr val="007FA3"/>
              </a:buClr>
              <a:buFont typeface="Arial" panose="020B0604020202020204" pitchFamily="34" charset="0"/>
              <a:buChar char="•"/>
              <a:defRPr/>
            </a:pPr>
            <a:r xmlns:a="http://schemas.openxmlformats.org/drawingml/2006/main">
              <a:rPr lang="vi" sz="1800" dirty="0">
                <a:latin typeface="Arial (Body)"/>
                <a:ea typeface="ＭＳ Ｐゴシック" charset="0"/>
                <a:cs typeface="+mn-cs"/>
                <a:sym typeface="Arial"/>
              </a:rPr>
              <a:t>nhiều hơn một giao thức vận chuyển có sẵn cho các ứng dụng</a:t>
            </a:r>
          </a:p>
          <a:p>
            <a:pPr xmlns:a="http://schemas.openxmlformats.org/drawingml/2006/main" marL="741553" lvl="1" indent="-284353">
              <a:spcBef>
                <a:spcPts val="600"/>
              </a:spcBef>
              <a:buClr>
                <a:srgbClr val="007FA3"/>
              </a:buClr>
              <a:buSzPct val="100000"/>
              <a:buFont typeface="Arial" panose="020B0604020202020204" pitchFamily="34" charset="0"/>
              <a:buChar char="–"/>
              <a:defRPr/>
            </a:pPr>
            <a:r xmlns:a="http://schemas.openxmlformats.org/drawingml/2006/main">
              <a:rPr lang="vi" sz="1800" dirty="0">
                <a:latin typeface="Arial (Body)"/>
                <a:ea typeface="ＭＳ Ｐゴシック" charset="0"/>
                <a:sym typeface="Arial"/>
              </a:rPr>
              <a:t>Internet: </a:t>
            </a:r>
            <a:r xmlns:a="http://schemas.openxmlformats.org/drawingml/2006/main">
              <a:rPr lang="vi" sz="1800" dirty="0" smtClean="0">
                <a:latin typeface="Arial (Body)"/>
                <a:ea typeface="ＭＳ Ｐゴシック" charset="0"/>
                <a:sym typeface="Arial"/>
              </a:rPr>
              <a:t>T</a:t>
            </a:r>
            <a:r xmlns:a="http://schemas.openxmlformats.org/drawingml/2006/main">
              <a:rPr lang="vi" sz="100" dirty="0" smtClean="0">
                <a:latin typeface="Arial (Body)"/>
                <a:ea typeface="ＭＳ Ｐゴシック" charset="0"/>
                <a:sym typeface="Arial"/>
              </a:rPr>
              <a:t> </a:t>
            </a:r>
            <a:r xmlns:a="http://schemas.openxmlformats.org/drawingml/2006/main">
              <a:rPr lang="vi" sz="1800" dirty="0" smtClean="0">
                <a:latin typeface="Arial (Body)"/>
                <a:ea typeface="ＭＳ Ｐゴシック" charset="0"/>
                <a:sym typeface="Arial"/>
              </a:rPr>
              <a:t>C</a:t>
            </a:r>
            <a:r xmlns:a="http://schemas.openxmlformats.org/drawingml/2006/main">
              <a:rPr lang="vi" sz="100" dirty="0" smtClean="0">
                <a:latin typeface="Arial (Body)"/>
                <a:ea typeface="ＭＳ Ｐゴシック" charset="0"/>
                <a:sym typeface="Arial"/>
              </a:rPr>
              <a:t> </a:t>
            </a:r>
            <a:r xmlns:a="http://schemas.openxmlformats.org/drawingml/2006/main">
              <a:rPr lang="vi" sz="1800" dirty="0" smtClean="0">
                <a:latin typeface="Arial (Body)"/>
                <a:ea typeface="ＭＳ Ｐゴシック" charset="0"/>
                <a:sym typeface="Arial"/>
              </a:rPr>
              <a:t>P </a:t>
            </a:r>
            <a:r xmlns:a="http://schemas.openxmlformats.org/drawingml/2006/main">
              <a:rPr lang="vi" sz="1800" dirty="0">
                <a:latin typeface="Arial (Body)"/>
                <a:ea typeface="ＭＳ Ｐゴシック" charset="0"/>
                <a:sym typeface="Arial"/>
              </a:rPr>
              <a:t>và </a:t>
            </a:r>
            <a:r xmlns:a="http://schemas.openxmlformats.org/drawingml/2006/main">
              <a:rPr lang="vi" sz="1800" dirty="0" smtClean="0">
                <a:latin typeface="Arial (Body)"/>
                <a:ea typeface="ＭＳ Ｐゴシック" charset="0"/>
                <a:sym typeface="Arial"/>
              </a:rPr>
              <a:t>U</a:t>
            </a:r>
            <a:r xmlns:a="http://schemas.openxmlformats.org/drawingml/2006/main">
              <a:rPr lang="vi" sz="100" dirty="0" smtClean="0">
                <a:latin typeface="Arial (Body)"/>
                <a:ea typeface="ＭＳ Ｐゴシック" charset="0"/>
                <a:sym typeface="Arial"/>
              </a:rPr>
              <a:t> </a:t>
            </a:r>
            <a:r xmlns:a="http://schemas.openxmlformats.org/drawingml/2006/main">
              <a:rPr lang="vi" sz="1800" dirty="0" smtClean="0">
                <a:latin typeface="Arial (Body)"/>
                <a:ea typeface="ＭＳ Ｐゴシック" charset="0"/>
                <a:sym typeface="Arial"/>
              </a:rPr>
              <a:t>Đ.</a:t>
            </a:r>
            <a:r xmlns:a="http://schemas.openxmlformats.org/drawingml/2006/main">
              <a:rPr lang="vi" sz="100" dirty="0" smtClean="0">
                <a:latin typeface="Arial (Body)"/>
                <a:ea typeface="ＭＳ Ｐゴシック" charset="0"/>
                <a:sym typeface="Arial"/>
              </a:rPr>
              <a:t> </a:t>
            </a:r>
            <a:r xmlns:a="http://schemas.openxmlformats.org/drawingml/2006/main">
              <a:rPr lang="vi" sz="1800" dirty="0" smtClean="0">
                <a:latin typeface="Arial (Body)"/>
                <a:ea typeface="ＭＳ Ｐゴシック" charset="0"/>
                <a:sym typeface="Arial"/>
              </a:rPr>
              <a:t>P</a:t>
            </a:r>
            <a:endParaRPr xmlns:a="http://schemas.openxmlformats.org/drawingml/2006/main" lang="en-US" sz="1800" dirty="0">
              <a:latin typeface="Arial (Body)"/>
              <a:ea typeface="ＭＳ Ｐゴシック" charset="0"/>
              <a:sym typeface="Arial"/>
            </a:endParaRPr>
          </a:p>
        </p:txBody>
      </p:sp>
      <p:pic>
        <p:nvPicPr>
          <p:cNvPr id="44036" name="Picture 4" descr="In a computer network diagram, a laptop in a mobile network is connected to a server in the institutional network. The transport protocols in each device are linked, providing logical end to end transport."/>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632411"/>
            <a:ext cx="3422650" cy="438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r</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đ</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t3.0 đang hoạt động </a:t>
            </a:r>
            <a:r xmlns:a="http://schemas.openxmlformats.org/drawingml/2006/main">
              <a:rPr lang="vi" sz="2000" b="0" dirty="0" smtClean="0">
                <a:latin typeface="Times New Roman" panose="02020603050405020304" pitchFamily="18" charset="0"/>
                <a:ea typeface="ＭＳ Ｐゴシック" charset="0"/>
                <a:cs typeface="+mj-cs"/>
              </a:rPr>
              <a:t>(2 trên 2)</a:t>
            </a:r>
            <a:endParaRPr xmlns:a="http://schemas.openxmlformats.org/drawingml/2006/main" lang="en-US" sz="2000" b="0" dirty="0">
              <a:latin typeface="Times New Roman" panose="02020603050405020304" pitchFamily="18" charset="0"/>
              <a:ea typeface="ＭＳ Ｐゴシック" charset="0"/>
              <a:cs typeface="+mj-cs"/>
            </a:endParaRPr>
          </a:p>
        </p:txBody>
      </p:sp>
      <p:sp>
        <p:nvSpPr>
          <p:cNvPr id="49" name="Text Placeholder 48"/>
          <p:cNvSpPr>
            <a:spLocks noGrp="1"/>
          </p:cNvSpPr>
          <p:nvPr>
            <p:ph type="body" idx="1"/>
          </p:nvPr>
        </p:nvSpPr>
        <p:spPr>
          <a:xfrm>
            <a:off x="1508125" y="1587218"/>
            <a:ext cx="1633538" cy="457200"/>
          </a:xfrm>
        </p:spPr>
        <p:txBody>
          <a:bodyPr/>
          <a:lstStyle/>
          <a:p>
            <a:pPr xmlns:a="http://schemas.openxmlformats.org/drawingml/2006/main" marL="0" indent="0">
              <a:buFont typeface="Arial"/>
              <a:buNone/>
              <a:defRPr/>
            </a:pPr>
            <a:r xmlns:a="http://schemas.openxmlformats.org/drawingml/2006/main">
              <a:rPr lang="vi" sz="2000" dirty="0">
                <a:latin typeface="+mn-lt"/>
              </a:rPr>
              <a:t>(c) </a:t>
            </a:r>
            <a:r xmlns:a="http://schemas.openxmlformats.org/drawingml/2006/main">
              <a:rPr lang="vi" sz="2000" dirty="0" smtClean="0">
                <a:latin typeface="+mn-lt"/>
              </a:rPr>
              <a:t>Một</a:t>
            </a:r>
            <a:r xmlns:a="http://schemas.openxmlformats.org/drawingml/2006/main">
              <a:rPr lang="vi" sz="100" dirty="0" smtClean="0">
                <a:latin typeface="+mn-lt"/>
              </a:rPr>
              <a:t> </a:t>
            </a:r>
            <a:r xmlns:a="http://schemas.openxmlformats.org/drawingml/2006/main">
              <a:rPr lang="vi" sz="2000" dirty="0" smtClean="0">
                <a:latin typeface="+mn-lt"/>
              </a:rPr>
              <a:t>C</a:t>
            </a:r>
            <a:r xmlns:a="http://schemas.openxmlformats.org/drawingml/2006/main">
              <a:rPr lang="vi" sz="100" dirty="0" smtClean="0">
                <a:latin typeface="+mn-lt"/>
              </a:rPr>
              <a:t> </a:t>
            </a:r>
            <a:r xmlns:a="http://schemas.openxmlformats.org/drawingml/2006/main">
              <a:rPr lang="vi" sz="2000" dirty="0" smtClean="0">
                <a:latin typeface="+mn-lt"/>
              </a:rPr>
              <a:t>mất K</a:t>
            </a:r>
            <a:endParaRPr xmlns:a="http://schemas.openxmlformats.org/drawingml/2006/main" lang="en-US" sz="2000" dirty="0">
              <a:latin typeface="+mn-lt"/>
            </a:endParaRPr>
          </a:p>
        </p:txBody>
      </p:sp>
      <p:pic>
        <p:nvPicPr>
          <p:cNvPr id="97283" name="Picture 51" descr="A diagram of c, A C K loss. There are 2 parts, sender and receiver. They are beside each other at the top of the diagram. There are parallel dotted arrows pointing down from both parts. There are 8 labeled arrows zig zagging between the 2 parallel arrows. 1 of the arrows is broken. When the arrows touch a dotted arrow, send and receive is noted. Sender. Send, p k t 0. An arrow starts at the top, and slants downward right toward receiver, p k t 0. Receiver. Received, p k t 0. Send, A C K 0. An arrow points downward left toward sender, A C K 0. Sender. Received, A C K 0. Send, p k t 1. An arrow points downward right toward receiver, p k t 1. Receiver. Received, p k t 1. Send, A C K 1. A line moves downward left toward sender, but does not make it to the vertical dotted line, A C K 1. This is loss. Sender. Timeout, resent p k t 1. An arrow points downward right toward the receiver, p k t 1. Receiver. Received, p k t 1, detect duplicate. Send, A C K 1. An arrow points downward left toward sender. Received, A C K 1. Send p k t 0. An arrow points downward right toward receiver, p k t 0. Received, p k t 0. Send, A C K 0. An arrow points downward left toward sender, A C K 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7225" y="2260574"/>
            <a:ext cx="3335338" cy="409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 Placeholder 50"/>
          <p:cNvSpPr>
            <a:spLocks noGrp="1"/>
          </p:cNvSpPr>
          <p:nvPr>
            <p:ph type="body" idx="2"/>
          </p:nvPr>
        </p:nvSpPr>
        <p:spPr>
          <a:xfrm>
            <a:off x="4392613" y="1600712"/>
            <a:ext cx="4294187" cy="430213"/>
          </a:xfrm>
        </p:spPr>
        <p:txBody>
          <a:bodyPr/>
          <a:lstStyle/>
          <a:p>
            <a:pPr xmlns:a="http://schemas.openxmlformats.org/drawingml/2006/main" marL="0" indent="0">
              <a:buFont typeface="Arial"/>
              <a:buNone/>
              <a:defRPr/>
            </a:pPr>
            <a:r xmlns:a="http://schemas.openxmlformats.org/drawingml/2006/main">
              <a:rPr lang="vi" sz="2000" dirty="0">
                <a:latin typeface="+mn-lt"/>
              </a:rPr>
              <a:t>(d) hết thời gian chờ/trì hoãn </a:t>
            </a:r>
            <a:r xmlns:a="http://schemas.openxmlformats.org/drawingml/2006/main">
              <a:rPr lang="vi" sz="2000" dirty="0" smtClean="0">
                <a:latin typeface="+mn-lt"/>
              </a:rPr>
              <a:t>A</a:t>
            </a:r>
            <a:r xmlns:a="http://schemas.openxmlformats.org/drawingml/2006/main">
              <a:rPr lang="vi" sz="100" dirty="0" smtClean="0">
                <a:latin typeface="+mn-lt"/>
              </a:rPr>
              <a:t> </a:t>
            </a:r>
            <a:r xmlns:a="http://schemas.openxmlformats.org/drawingml/2006/main">
              <a:rPr lang="vi" sz="2000" dirty="0" smtClean="0">
                <a:latin typeface="+mn-lt"/>
              </a:rPr>
              <a:t>C</a:t>
            </a:r>
            <a:r xmlns:a="http://schemas.openxmlformats.org/drawingml/2006/main">
              <a:rPr lang="vi" sz="100" dirty="0" smtClean="0">
                <a:latin typeface="+mn-lt"/>
              </a:rPr>
              <a:t> </a:t>
            </a:r>
            <a:r xmlns:a="http://schemas.openxmlformats.org/drawingml/2006/main">
              <a:rPr lang="vi" sz="2000" dirty="0" smtClean="0">
                <a:latin typeface="+mn-lt"/>
              </a:rPr>
              <a:t>K</a:t>
            </a:r>
            <a:endParaRPr xmlns:a="http://schemas.openxmlformats.org/drawingml/2006/main" lang="en-US" sz="2000" dirty="0">
              <a:latin typeface="+mn-lt"/>
            </a:endParaRPr>
          </a:p>
        </p:txBody>
      </p:sp>
      <p:pic>
        <p:nvPicPr>
          <p:cNvPr id="97285" name="Picture 52" descr="A diagram of d, premature timeout, delayed A C K. There are 2 parts, sender and receiver. They are beside each other at the top of the diagram. There are parallel dotted arrows pointing down from both parts. There are 8 labeled arrows zig zagging between the 2 parallel arrows. After the third arrow, the arrows begin to overlap. When the arrows touch a dotted arrow, send and receive is noted. Sender. Send, p k t 0. An arrow starts at the top, and slants downward right toward receiver, p k t 0. Receiver. Received, p k t 0. Send, A C K 0. An arrow points downward left toward sender, A C K 0. Sender. There are 2 arrows. 1. Received, A C K 0. Send, p k t 1. An arrow points downward right toward receiver, p k t 1. 2. Timeout resend p k t 1. An arrow points downward right toward receiver, p k t 1. Receiver. There are 2 arrows. Received, p k t 1, detect duplicate. Send, A C K 1. There are 2 arrows. Both point downward left toward sender, and both are labeled A C K 1. 1. An arrow starts from the end of the first p k t 1 arrow. 2. An arrow starts from the end of the second p k t 1 arrow. Sender. Received, A C K 1. Send, p k t 0. From the end of the first A C K 1 arrow, an arrow points downward right toward the receiver, p k t 0. Receiver. Received, p k t 0. Send, A C K 0. An arrow points downward left toward sender. "/>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7276" y="2261575"/>
            <a:ext cx="3952799" cy="3969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buFont typeface="Times New Roman"/>
              <a:buNone/>
              <a:defRPr/>
            </a:pP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Hiệu suất của r</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đ</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t3.0 </a:t>
            </a:r>
            <a:r xmlns:a="http://schemas.openxmlformats.org/drawingml/2006/main">
              <a:rPr lang="vi" sz="2000" dirty="0" smtClean="0">
                <a:solidFill>
                  <a:srgbClr val="007FA3"/>
                </a:solidFill>
                <a:latin typeface="Times New Roman" panose="02020603050405020304" pitchFamily="18" charset="0"/>
                <a:ea typeface="ＭＳ Ｐゴシック" charset="0"/>
                <a:cs typeface="+mj-cs"/>
                <a:sym typeface="Times New Roman"/>
              </a:rPr>
              <a:t>(1 trên 2)</a:t>
            </a:r>
            <a:endParaRPr xmlns:a="http://schemas.openxmlformats.org/drawingml/2006/main" lang="en-US" sz="2000" dirty="0">
              <a:solidFill>
                <a:srgbClr val="007FA3"/>
              </a:solidFill>
              <a:latin typeface="Times New Roman" panose="02020603050405020304" pitchFamily="18" charset="0"/>
              <a:ea typeface="ＭＳ Ｐゴシック" charset="0"/>
              <a:cs typeface="+mj-cs"/>
              <a:sym typeface="Times New Roman"/>
            </a:endParaRPr>
          </a:p>
        </p:txBody>
      </p:sp>
      <p:sp>
        <p:nvSpPr>
          <p:cNvPr id="3" name="Content Placeholder 2"/>
          <p:cNvSpPr>
            <a:spLocks noGrp="1"/>
          </p:cNvSpPr>
          <p:nvPr>
            <p:ph idx="1"/>
          </p:nvPr>
        </p:nvSpPr>
        <p:spPr>
          <a:xfrm>
            <a:off x="457200" y="1600200"/>
            <a:ext cx="8229600" cy="1116013"/>
          </a:xfrm>
        </p:spPr>
        <p:txBody>
          <a:bodyPr>
            <a:spAutoFit/>
          </a:bodyPr>
          <a:lstStyle/>
          <a:p>
            <a:pPr xmlns:a="http://schemas.openxmlformats.org/drawingml/2006/main" marL="255651" indent="-255651">
              <a:spcBef>
                <a:spcPts val="1500"/>
              </a:spcBef>
              <a:buClr>
                <a:srgbClr val="007FA3"/>
              </a:buClr>
              <a:buSzPct val="100000"/>
              <a:buFont typeface="Arial" panose="020B0604020202020204" pitchFamily="34" charset="0"/>
              <a:buChar char="•"/>
              <a:defRPr/>
            </a:pPr>
            <a:r xmlns:a="http://schemas.openxmlformats.org/drawingml/2006/main">
              <a:rPr lang="vi" sz="2400" dirty="0" smtClean="0">
                <a:latin typeface="Arial (Body)"/>
                <a:ea typeface="ＭＳ Ｐゴシック" charset="0"/>
                <a:cs typeface="+mn-cs"/>
                <a:sym typeface="Arial"/>
              </a:rPr>
              <a:t>r</a:t>
            </a:r>
            <a:r xmlns:a="http://schemas.openxmlformats.org/drawingml/2006/main">
              <a:rPr lang="vi" sz="100" dirty="0" smtClean="0">
                <a:latin typeface="Arial (Body)"/>
                <a:ea typeface="ＭＳ Ｐゴシック" charset="0"/>
                <a:cs typeface="+mn-cs"/>
                <a:sym typeface="Arial"/>
              </a:rPr>
              <a:t> </a:t>
            </a:r>
            <a:r xmlns:a="http://schemas.openxmlformats.org/drawingml/2006/main">
              <a:rPr lang="vi" sz="2400" dirty="0" smtClean="0">
                <a:latin typeface="Arial (Body)"/>
                <a:ea typeface="ＭＳ Ｐゴシック" charset="0"/>
                <a:cs typeface="+mn-cs"/>
                <a:sym typeface="Arial"/>
              </a:rPr>
              <a:t>đ</a:t>
            </a:r>
            <a:r xmlns:a="http://schemas.openxmlformats.org/drawingml/2006/main">
              <a:rPr lang="vi" sz="100" dirty="0" smtClean="0">
                <a:latin typeface="Arial (Body)"/>
                <a:ea typeface="ＭＳ Ｐゴシック" charset="0"/>
                <a:cs typeface="+mn-cs"/>
                <a:sym typeface="Arial"/>
              </a:rPr>
              <a:t> </a:t>
            </a:r>
            <a:r xmlns:a="http://schemas.openxmlformats.org/drawingml/2006/main">
              <a:rPr lang="vi" sz="2400" dirty="0" smtClean="0">
                <a:latin typeface="Arial (Body)"/>
                <a:ea typeface="ＭＳ Ｐゴシック" charset="0"/>
                <a:cs typeface="+mn-cs"/>
                <a:sym typeface="Arial"/>
              </a:rPr>
              <a:t>t3.0 </a:t>
            </a:r>
            <a:r xmlns:a="http://schemas.openxmlformats.org/drawingml/2006/main">
              <a:rPr lang="vi" sz="2400" dirty="0">
                <a:latin typeface="Arial (Body)"/>
                <a:ea typeface="ＭＳ Ｐゴシック" charset="0"/>
                <a:cs typeface="+mn-cs"/>
                <a:sym typeface="Arial"/>
              </a:rPr>
              <a:t>là chính xác, nhưng hiệu suất bốc mùi</a:t>
            </a:r>
          </a:p>
          <a:p>
            <a:pPr xmlns:a="http://schemas.openxmlformats.org/drawingml/2006/main" marL="255651" indent="-255651">
              <a:spcBef>
                <a:spcPts val="1500"/>
              </a:spcBef>
              <a:buClr>
                <a:srgbClr val="007FA3"/>
              </a:buClr>
              <a:buSzPct val="100000"/>
              <a:buFont typeface="Arial" panose="020B0604020202020204" pitchFamily="34" charset="0"/>
              <a:buChar char="•"/>
              <a:defRPr/>
            </a:pPr>
            <a:r xmlns:a="http://schemas.openxmlformats.org/drawingml/2006/main">
              <a:rPr lang="vi" sz="2400" dirty="0" smtClean="0">
                <a:latin typeface="Arial (Body)"/>
                <a:ea typeface="ＭＳ Ｐゴシック" charset="0"/>
                <a:cs typeface="+mn-cs"/>
                <a:sym typeface="Arial"/>
              </a:rPr>
              <a:t>dụ </a:t>
            </a:r>
            <a:r xmlns:a="http://schemas.openxmlformats.org/drawingml/2006/main">
              <a:rPr lang="vi" sz="2400" dirty="0" smtClean="0">
                <a:latin typeface="Arial (Body)"/>
                <a:ea typeface="ＭＳ Ｐゴシック" charset="0"/>
                <a:cs typeface="+mn-cs"/>
                <a:sym typeface="Arial"/>
              </a:rPr>
              <a:t>: </a:t>
            </a:r>
            <a:r xmlns:a="http://schemas.openxmlformats.org/drawingml/2006/main">
              <a:rPr lang="vi" sz="2400" dirty="0">
                <a:latin typeface="Arial (Body)"/>
                <a:ea typeface="ＭＳ Ｐゴシック" charset="0"/>
                <a:cs typeface="+mn-cs"/>
                <a:sym typeface="Arial"/>
              </a:rPr>
              <a:t>1G</a:t>
            </a:r>
            <a:r xmlns:a="http://schemas.openxmlformats.org/drawingml/2006/main">
              <a:rPr lang="vi" sz="100" dirty="0" smtClean="0">
                <a:latin typeface="Arial (Body)"/>
                <a:ea typeface="ＭＳ Ｐゴシック" charset="0"/>
                <a:cs typeface="+mn-cs"/>
                <a:sym typeface="Arial"/>
              </a:rPr>
              <a:t> </a:t>
            </a:r>
            <a:r xmlns:a="http://schemas.openxmlformats.org/drawingml/2006/main">
              <a:rPr lang="vi" sz="2400" dirty="0" smtClean="0">
                <a:latin typeface="Arial (Body)"/>
                <a:ea typeface="ＭＳ Ｐゴシック" charset="0"/>
                <a:cs typeface="+mn-cs"/>
                <a:sym typeface="Arial"/>
              </a:rPr>
              <a:t>b</a:t>
            </a:r>
            <a:r xmlns:a="http://schemas.openxmlformats.org/drawingml/2006/main">
              <a:rPr lang="vi" sz="100" dirty="0" smtClean="0">
                <a:latin typeface="Arial (Body)"/>
                <a:ea typeface="ＭＳ Ｐゴシック" charset="0"/>
                <a:cs typeface="+mn-cs"/>
                <a:sym typeface="Arial"/>
              </a:rPr>
              <a:t> </a:t>
            </a:r>
            <a:r xmlns:a="http://schemas.openxmlformats.org/drawingml/2006/main">
              <a:rPr lang="vi" sz="2400" dirty="0" smtClean="0">
                <a:latin typeface="Arial (Body)"/>
                <a:ea typeface="ＭＳ Ｐゴシック" charset="0"/>
                <a:cs typeface="+mn-cs"/>
                <a:sym typeface="Arial"/>
              </a:rPr>
              <a:t>P</a:t>
            </a:r>
            <a:r xmlns:a="http://schemas.openxmlformats.org/drawingml/2006/main">
              <a:rPr lang="vi" sz="100" dirty="0" smtClean="0">
                <a:latin typeface="Arial (Body)"/>
                <a:ea typeface="ＭＳ Ｐゴシック" charset="0"/>
                <a:cs typeface="+mn-cs"/>
                <a:sym typeface="Arial"/>
              </a:rPr>
              <a:t> liên kết </a:t>
            </a:r>
            <a:r xmlns:a="http://schemas.openxmlformats.org/drawingml/2006/main">
              <a:rPr lang="vi" sz="2400" dirty="0" smtClean="0">
                <a:latin typeface="Arial (Body)"/>
                <a:ea typeface="ＭＳ Ｐゴシック" charset="0"/>
                <a:cs typeface="+mn-cs"/>
                <a:sym typeface="Arial"/>
              </a:rPr>
              <a:t>s </a:t>
            </a:r>
            <a:r xmlns:a="http://schemas.openxmlformats.org/drawingml/2006/main">
              <a:rPr lang="vi" sz="2400" dirty="0">
                <a:latin typeface="Arial (Body)"/>
                <a:ea typeface="ＭＳ Ｐゴシック" charset="0"/>
                <a:cs typeface="+mn-cs"/>
                <a:sym typeface="Arial"/>
              </a:rPr>
              <a:t>, giá đỡ 15 ms. độ trễ, gói 8000 bit </a:t>
            </a:r>
            <a:r xmlns:a="http://schemas.openxmlformats.org/drawingml/2006/main">
              <a:rPr lang="vi" sz="2400" dirty="0" smtClean="0">
                <a:latin typeface="Arial (Body)"/>
                <a:ea typeface="ＭＳ Ｐゴシック" charset="0"/>
                <a:cs typeface="+mn-cs"/>
                <a:sym typeface="Arial"/>
              </a:rPr>
              <a:t>:</a:t>
            </a:r>
            <a:endParaRPr xmlns:a="http://schemas.openxmlformats.org/drawingml/2006/main" lang="en-US" sz="2400" dirty="0">
              <a:latin typeface="Arial (Body)"/>
              <a:ea typeface="ＭＳ Ｐゴシック" charset="0"/>
              <a:cs typeface="+mn-cs"/>
              <a:sym typeface="Arial"/>
            </a:endParaRPr>
          </a:p>
        </p:txBody>
      </p:sp>
      <p:graphicFrame>
        <p:nvGraphicFramePr>
          <p:cNvPr id="99332" name="Object 23" descr="d sub trans = L over R = start fraction start fraction 8,000 bits over packet end fraction, over start fraction 10 ninth power bits over seconds end fraction end fraction, = 8 microseconds."/>
          <p:cNvGraphicFramePr>
            <a:graphicFrameLocks noChangeAspect="1"/>
          </p:cNvGraphicFramePr>
          <p:nvPr>
            <p:extLst>
              <p:ext uri="{D42A27DB-BD31-4B8C-83A1-F6EECF244321}">
                <p14:modId xmlns:p14="http://schemas.microsoft.com/office/powerpoint/2010/main" val="1062483997"/>
              </p:ext>
            </p:extLst>
          </p:nvPr>
        </p:nvGraphicFramePr>
        <p:xfrm>
          <a:off x="1322388" y="3003550"/>
          <a:ext cx="6499225" cy="884238"/>
        </p:xfrm>
        <a:graphic>
          <a:graphicData uri="http://schemas.openxmlformats.org/presentationml/2006/ole">
            <mc:AlternateContent xmlns:mc="http://schemas.openxmlformats.org/markup-compatibility/2006">
              <mc:Choice xmlns:v="urn:schemas-microsoft-com:vml" Requires="v">
                <p:oleObj spid="_x0000_s99509" name="Equation" r:id="rId4" imgW="3174840" imgH="431640" progId="Equation.DSMT4">
                  <p:embed/>
                </p:oleObj>
              </mc:Choice>
              <mc:Fallback>
                <p:oleObj name="Equation" r:id="rId4" imgW="3174840" imgH="431640" progId="Equation.DSMT4">
                  <p:embed/>
                  <p:pic>
                    <p:nvPicPr>
                      <p:cNvPr id="0" name="Object 23"/>
                      <p:cNvPicPr>
                        <a:picLocks noChangeAspect="1" noChangeArrowheads="1"/>
                      </p:cNvPicPr>
                      <p:nvPr/>
                    </p:nvPicPr>
                    <p:blipFill>
                      <a:blip r:embed="rId5"/>
                      <a:srcRect/>
                      <a:stretch>
                        <a:fillRect/>
                      </a:stretch>
                    </p:blipFill>
                    <p:spPr bwMode="auto">
                      <a:xfrm>
                        <a:off x="1322388" y="3003550"/>
                        <a:ext cx="6499225"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txBox="1">
            <a:spLocks noGrp="1"/>
          </p:cNvSpPr>
          <p:nvPr>
            <p:ph type="title"/>
          </p:nvPr>
        </p:nvSpPr>
        <p:spPr/>
        <p:txBody>
          <a:bodyPr/>
          <a:lstStyle/>
          <a:p>
            <a:r xmlns:a="http://schemas.openxmlformats.org/drawingml/2006/main">
              <a:rPr lang="vi" altLang="en-US" sz="3400" b="1" dirty="0" smtClean="0">
                <a:solidFill>
                  <a:srgbClr val="007FA3"/>
                </a:solidFill>
                <a:latin typeface="Times New Roman" panose="02020603050405020304" pitchFamily="18" charset="0"/>
                <a:ea typeface="MS PGothic" panose="020B0600070205080204" pitchFamily="34" charset="-128"/>
                <a:cs typeface="Arial" panose="020B0604020202020204" pitchFamily="34" charset="0"/>
                <a:sym typeface="Times New Roman" panose="02020603050405020304" pitchFamily="18" charset="0"/>
              </a:rPr>
              <a:t>Hiệu suất của r</a:t>
            </a:r>
            <a:r xmlns:a="http://schemas.openxmlformats.org/drawingml/2006/main">
              <a:rPr lang="vi" altLang="en-US" sz="100" b="1" dirty="0" smtClean="0">
                <a:solidFill>
                  <a:srgbClr val="007FA3"/>
                </a:solidFill>
                <a:latin typeface="Times New Roman" panose="02020603050405020304" pitchFamily="18" charset="0"/>
                <a:ea typeface="MS PGothic" panose="020B0600070205080204" pitchFamily="34" charset="-128"/>
                <a:cs typeface="Arial" panose="020B0604020202020204" pitchFamily="34" charset="0"/>
                <a:sym typeface="Times New Roman" panose="02020603050405020304" pitchFamily="18" charset="0"/>
              </a:rPr>
              <a:t> </a:t>
            </a:r>
            <a:r xmlns:a="http://schemas.openxmlformats.org/drawingml/2006/main">
              <a:rPr lang="vi" altLang="en-US" sz="3400" b="1" dirty="0" smtClean="0">
                <a:solidFill>
                  <a:srgbClr val="007FA3"/>
                </a:solidFill>
                <a:latin typeface="Times New Roman" panose="02020603050405020304" pitchFamily="18" charset="0"/>
                <a:ea typeface="MS PGothic" panose="020B0600070205080204" pitchFamily="34" charset="-128"/>
                <a:cs typeface="Arial" panose="020B0604020202020204" pitchFamily="34" charset="0"/>
                <a:sym typeface="Times New Roman" panose="02020603050405020304" pitchFamily="18" charset="0"/>
              </a:rPr>
              <a:t>đ</a:t>
            </a:r>
            <a:r xmlns:a="http://schemas.openxmlformats.org/drawingml/2006/main">
              <a:rPr lang="vi" altLang="en-US" sz="100" b="1" dirty="0" smtClean="0">
                <a:solidFill>
                  <a:srgbClr val="007FA3"/>
                </a:solidFill>
                <a:latin typeface="Times New Roman" panose="02020603050405020304" pitchFamily="18" charset="0"/>
                <a:ea typeface="MS PGothic" panose="020B0600070205080204" pitchFamily="34" charset="-128"/>
                <a:cs typeface="Arial" panose="020B0604020202020204" pitchFamily="34" charset="0"/>
                <a:sym typeface="Times New Roman" panose="02020603050405020304" pitchFamily="18" charset="0"/>
              </a:rPr>
              <a:t> </a:t>
            </a:r>
            <a:r xmlns:a="http://schemas.openxmlformats.org/drawingml/2006/main">
              <a:rPr lang="vi" altLang="en-US" sz="3400" b="1" dirty="0" smtClean="0">
                <a:solidFill>
                  <a:srgbClr val="007FA3"/>
                </a:solidFill>
                <a:latin typeface="Times New Roman" panose="02020603050405020304" pitchFamily="18" charset="0"/>
                <a:ea typeface="MS PGothic" panose="020B0600070205080204" pitchFamily="34" charset="-128"/>
                <a:cs typeface="Arial" panose="020B0604020202020204" pitchFamily="34" charset="0"/>
                <a:sym typeface="Times New Roman" panose="02020603050405020304" pitchFamily="18" charset="0"/>
              </a:rPr>
              <a:t>t3.0 </a:t>
            </a:r>
            <a:r xmlns:a="http://schemas.openxmlformats.org/drawingml/2006/main">
              <a:rPr lang="vi" altLang="en-US" sz="2000" dirty="0" smtClean="0">
                <a:solidFill>
                  <a:srgbClr val="007FA3"/>
                </a:solidFill>
                <a:latin typeface="Times New Roman" panose="02020603050405020304" pitchFamily="18" charset="0"/>
                <a:ea typeface="MS PGothic" panose="020B0600070205080204" pitchFamily="34" charset="-128"/>
                <a:cs typeface="Arial" panose="020B0604020202020204" pitchFamily="34" charset="0"/>
                <a:sym typeface="Times New Roman" panose="02020603050405020304" pitchFamily="18" charset="0"/>
              </a:rPr>
              <a:t>(2 trên 2)</a:t>
            </a:r>
            <a:endParaRPr xmlns:a="http://schemas.openxmlformats.org/drawingml/2006/main" lang="en-US" altLang="en-US" sz="2000" dirty="0" smtClean="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600200"/>
            <a:ext cx="8229600" cy="919163"/>
          </a:xfrm>
        </p:spPr>
        <p:txBody>
          <a:bodyPr/>
          <a:lstStyle/>
          <a:p>
            <a:pPr xmlns:a="http://schemas.openxmlformats.org/drawingml/2006/main" marL="741600" lvl="1" indent="-285750">
              <a:spcBef>
                <a:spcPts val="600"/>
              </a:spcBef>
              <a:buClr>
                <a:schemeClr val="tx2"/>
              </a:buClr>
              <a:buFontTx/>
              <a:buChar char="–"/>
              <a:defRPr/>
            </a:pPr>
            <a:r xmlns:a="http://schemas.openxmlformats.org/drawingml/2006/main">
              <a:rPr lang="vi" altLang="en-US" sz="2400" kern="1200" baseline="-25000" dirty="0" smtClean="0">
                <a:latin typeface="Arial (Body)"/>
                <a:ea typeface="ＭＳ Ｐゴシック" charset="-128"/>
                <a:sym typeface="Arial"/>
              </a:rPr>
              <a:t>gửi </a:t>
            </a:r>
            <a:r xmlns:a="http://schemas.openxmlformats.org/drawingml/2006/main">
              <a:rPr lang="vi" altLang="en-US" sz="2400" kern="1200" dirty="0" smtClean="0">
                <a:latin typeface="Arial (Body)"/>
                <a:ea typeface="ＭＳ Ｐゴシック" charset="-128"/>
                <a:sym typeface="Arial"/>
              </a:rPr>
              <a:t>U </a:t>
            </a:r>
            <a:r xmlns:a="http://schemas.openxmlformats.org/drawingml/2006/main">
              <a:rPr lang="vi" altLang="en-US" sz="2400" kern="1200" dirty="0">
                <a:latin typeface="Arial (Body)"/>
                <a:ea typeface="ＭＳ Ｐゴシック" charset="-128"/>
                <a:sym typeface="Arial"/>
              </a:rPr>
              <a:t>: </a:t>
            </a:r>
            <a:r xmlns:a="http://schemas.openxmlformats.org/drawingml/2006/main">
              <a:rPr lang="vi" altLang="en-US" sz="2400" b="1" kern="1200" dirty="0">
                <a:latin typeface="Arial (Body)"/>
                <a:ea typeface="ＭＳ Ｐゴシック" charset="-128"/>
                <a:sym typeface="Arial"/>
              </a:rPr>
              <a:t>sử dụng </a:t>
            </a:r>
            <a:r xmlns:a="http://schemas.openxmlformats.org/drawingml/2006/main">
              <a:rPr lang="vi" altLang="en-US" sz="2400" kern="1200" dirty="0">
                <a:latin typeface="Arial (Body)"/>
                <a:ea typeface="ＭＳ Ｐゴシック" charset="-128"/>
                <a:sym typeface="Arial"/>
              </a:rPr>
              <a:t>- một phần thời gian người gửi bận </a:t>
            </a:r>
            <a:r xmlns:a="http://schemas.openxmlformats.org/drawingml/2006/main">
              <a:rPr lang="vi" altLang="en-US" sz="2400" kern="1200" dirty="0" smtClean="0">
                <a:latin typeface="Arial (Body)"/>
                <a:ea typeface="ＭＳ Ｐゴシック" charset="-128"/>
                <a:sym typeface="Arial"/>
              </a:rPr>
              <a:t>gửi</a:t>
            </a:r>
            <a:endParaRPr xmlns:a="http://schemas.openxmlformats.org/drawingml/2006/main" lang="en-US" sz="2400" dirty="0"/>
          </a:p>
        </p:txBody>
      </p:sp>
      <p:graphicFrame>
        <p:nvGraphicFramePr>
          <p:cNvPr id="101381" name="Object 5" descr="U sub sender = start fraction start fraction L over R end fraction, over R T T + start fraction L over R end fraction end fraction, = start fraction 0.008 over 30.008 end fraction, = 0.00027."/>
          <p:cNvGraphicFramePr>
            <a:graphicFrameLocks noChangeAspect="1"/>
          </p:cNvGraphicFramePr>
          <p:nvPr>
            <p:extLst>
              <p:ext uri="{D42A27DB-BD31-4B8C-83A1-F6EECF244321}">
                <p14:modId xmlns:p14="http://schemas.microsoft.com/office/powerpoint/2010/main" val="3313690600"/>
              </p:ext>
            </p:extLst>
          </p:nvPr>
        </p:nvGraphicFramePr>
        <p:xfrm>
          <a:off x="2011363" y="2706688"/>
          <a:ext cx="5121275" cy="1528762"/>
        </p:xfrm>
        <a:graphic>
          <a:graphicData uri="http://schemas.openxmlformats.org/presentationml/2006/ole">
            <mc:AlternateContent xmlns:mc="http://schemas.openxmlformats.org/markup-compatibility/2006">
              <mc:Choice xmlns:v="urn:schemas-microsoft-com:vml" Requires="v">
                <p:oleObj spid="_x0000_s101559" name="Equation" r:id="rId3" imgW="2552400" imgH="761760" progId="Equation.DSMT4">
                  <p:embed/>
                </p:oleObj>
              </mc:Choice>
              <mc:Fallback>
                <p:oleObj name="Equation" r:id="rId3" imgW="2552400" imgH="761760" progId="Equation.DSMT4">
                  <p:embed/>
                  <p:pic>
                    <p:nvPicPr>
                      <p:cNvPr id="0" name="Object 5"/>
                      <p:cNvPicPr>
                        <a:picLocks noChangeAspect="1" noChangeArrowheads="1"/>
                      </p:cNvPicPr>
                      <p:nvPr/>
                    </p:nvPicPr>
                    <p:blipFill>
                      <a:blip r:embed="rId4"/>
                      <a:srcRect/>
                      <a:stretch>
                        <a:fillRect/>
                      </a:stretch>
                    </p:blipFill>
                    <p:spPr bwMode="auto">
                      <a:xfrm>
                        <a:off x="2011363" y="2706688"/>
                        <a:ext cx="5121275" cy="152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1380" name="Content Placeholder 3"/>
          <p:cNvSpPr txBox="1">
            <a:spLocks noGrp="1"/>
          </p:cNvSpPr>
          <p:nvPr>
            <p:ph idx="13"/>
          </p:nvPr>
        </p:nvSpPr>
        <p:spPr>
          <a:xfrm>
            <a:off x="457200" y="4438650"/>
            <a:ext cx="8229600" cy="1438275"/>
          </a:xfrm>
        </p:spPr>
        <p:txBody>
          <a:bodyPr/>
          <a:lstStyle/>
          <a:p>
            <a:pPr xmlns:a="http://schemas.openxmlformats.org/drawingml/2006/main" marL="741363" lvl="1" indent="-284163">
              <a:spcBef>
                <a:spcPts val="600"/>
              </a:spcBef>
              <a:buClr>
                <a:srgbClr val="007FA3"/>
              </a:buClr>
              <a:buFontTx/>
              <a:buChar char="–"/>
            </a:pP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nếu R</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t</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T = 30 mili giây, 1K</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Gói B cứ sau 30 mili giây: 33k</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Thông lượng B/giây trên 1 G</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b</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P</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lỉnh đi</a:t>
            </a:r>
          </a:p>
          <a:p>
            <a:pPr xmlns:a="http://schemas.openxmlformats.org/drawingml/2006/main">
              <a:spcBef>
                <a:spcPts val="1500"/>
              </a:spcBef>
              <a:buClr>
                <a:srgbClr val="007FA3"/>
              </a:buClr>
              <a:buFontTx/>
              <a:buChar char="•"/>
            </a:pPr>
            <a:r xmlns:a="http://schemas.openxmlformats.org/drawingml/2006/main">
              <a:rPr lang="vi" altLang="en-US" sz="2400" dirty="0" smtClean="0">
                <a:latin typeface="Arial (Body)"/>
                <a:ea typeface="MS PGothic" panose="020B0600070205080204" pitchFamily="34" charset="-128"/>
                <a:cs typeface="Arial" panose="020B0604020202020204" pitchFamily="34" charset="0"/>
              </a:rPr>
              <a:t>giao thức mạng hạn chế sử dụng tài nguyên vật lý!</a:t>
            </a:r>
            <a:endParaRPr xmlns:a="http://schemas.openxmlformats.org/drawingml/2006/main" lang="en-US" altLang="en-US" sz="2400" dirty="0" smtClean="0">
              <a:latin typeface="Arial" panose="020B0604020202020204" pitchFamily="34" charset="0"/>
              <a:cs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buFont typeface="Times New Roman"/>
              <a:buNone/>
              <a:defRPr/>
            </a:pP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r</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đ</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t3.0: Hoạt động dừng và chờ</a:t>
            </a:r>
            <a:endParaRPr xmlns:a="http://schemas.openxmlformats.org/drawingml/2006/main" lang="en-US" sz="3400" b="1" dirty="0">
              <a:solidFill>
                <a:srgbClr val="007FA3"/>
              </a:solidFill>
              <a:latin typeface="Times New Roman" panose="02020603050405020304" pitchFamily="18" charset="0"/>
              <a:ea typeface="ＭＳ Ｐゴシック" charset="0"/>
              <a:cs typeface="+mj-cs"/>
              <a:sym typeface="Times New Roman"/>
            </a:endParaRPr>
          </a:p>
        </p:txBody>
      </p:sp>
      <p:pic>
        <p:nvPicPr>
          <p:cNvPr id="102403" name="Picture 13" descr="A diagram has 2 parts, sender and receiver. They are beside each other at the top of the diagram. There are parallel dotted arrows pointing down from both parts. 3 lines zig zag between these parallel lines. Sender. Line 1 is thick and resembles a thin parallelogram, with the sides aligned with the parallel lines. It moves downward right toward receiver. At the top of the side of the parallelogram, the first bit of first packet transmitted, t = 0. At the bottom of the side of the parallelogram, last bit of first packet transmitted, t = L over R. Receiver. The other side of the parallelogram touches the dotted vertical line under receiver. Top of the side of the parallelogram, first bit of first packet arrives. Bottom of the side of the parallelogram, last bit of the first packet arrives, send A C K. From the bottom of the side of the parallelogram, a line moves downward left toward sender. Sender. A C K arrives, send next packet, t = R T T + L over R. On the sender side long the dotted vertical line, the space between the parallelogram and the line, is R T T. On the sender side, from the line, another parallelogram begins to move downward right toward the receive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68413" y="1668463"/>
            <a:ext cx="660717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404" name="Object 24" descr="U sub sender = start fraction start fraction L over R end fraction, over R T T + start fraction L over R end fraction end fraction, = start fraction 0.008 over 30.008 end fraction, = 0.00027."/>
          <p:cNvGraphicFramePr>
            <a:graphicFrameLocks noChangeAspect="1"/>
          </p:cNvGraphicFramePr>
          <p:nvPr>
            <p:extLst>
              <p:ext uri="{D42A27DB-BD31-4B8C-83A1-F6EECF244321}">
                <p14:modId xmlns:p14="http://schemas.microsoft.com/office/powerpoint/2010/main" val="2172432791"/>
              </p:ext>
            </p:extLst>
          </p:nvPr>
        </p:nvGraphicFramePr>
        <p:xfrm>
          <a:off x="2708275" y="5180013"/>
          <a:ext cx="3727450" cy="1111250"/>
        </p:xfrm>
        <a:graphic>
          <a:graphicData uri="http://schemas.openxmlformats.org/presentationml/2006/ole">
            <mc:AlternateContent xmlns:mc="http://schemas.openxmlformats.org/markup-compatibility/2006">
              <mc:Choice xmlns:v="urn:schemas-microsoft-com:vml" Requires="v">
                <p:oleObj spid="_x0000_s102581" name="Equation" r:id="rId4" imgW="2552400" imgH="761760" progId="Equation.DSMT4">
                  <p:embed/>
                </p:oleObj>
              </mc:Choice>
              <mc:Fallback>
                <p:oleObj name="Equation" r:id="rId4" imgW="2552400" imgH="761760" progId="Equation.DSMT4">
                  <p:embed/>
                  <p:pic>
                    <p:nvPicPr>
                      <p:cNvPr id="0" name="Object 24"/>
                      <p:cNvPicPr>
                        <a:picLocks noChangeAspect="1" noChangeArrowheads="1"/>
                      </p:cNvPicPr>
                      <p:nvPr/>
                    </p:nvPicPr>
                    <p:blipFill>
                      <a:blip r:embed="rId5"/>
                      <a:srcRect/>
                      <a:stretch>
                        <a:fillRect/>
                      </a:stretch>
                    </p:blipFill>
                    <p:spPr bwMode="auto">
                      <a:xfrm>
                        <a:off x="2708275" y="5180013"/>
                        <a:ext cx="372745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Giao thức đường ống</a:t>
            </a:r>
            <a:endParaRPr xmlns:a="http://schemas.openxmlformats.org/drawingml/2006/main" lang="en-US" dirty="0">
              <a:latin typeface="Times New Roman" panose="02020603050405020304" pitchFamily="18" charset="0"/>
              <a:ea typeface="ＭＳ Ｐゴシック" charset="0"/>
              <a:cs typeface="+mj-cs"/>
            </a:endParaRPr>
          </a:p>
        </p:txBody>
      </p:sp>
      <p:sp>
        <p:nvSpPr>
          <p:cNvPr id="100355" name="Content Placeholder 2"/>
          <p:cNvSpPr txBox="1">
            <a:spLocks noGrp="1"/>
          </p:cNvSpPr>
          <p:nvPr>
            <p:ph type="body" idx="1"/>
          </p:nvPr>
        </p:nvSpPr>
        <p:spPr>
          <a:xfrm>
            <a:off x="457200" y="1600200"/>
            <a:ext cx="8229600" cy="1169988"/>
          </a:xfrm>
        </p:spPr>
        <p:txBody>
          <a:bodyPr wrap="square">
            <a:spAutoFit/>
          </a:bodyPr>
          <a:lstStyle/>
          <a:p>
            <a:pPr xmlns:a="http://schemas.openxmlformats.org/drawingml/2006/main">
              <a:buFontTx/>
              <a:buChar char="•"/>
              <a:defRPr/>
            </a:pPr>
            <a:r xmlns:a="http://schemas.openxmlformats.org/drawingml/2006/main">
              <a:rPr lang="vi" altLang="en-US" sz="1800" b="1" dirty="0" smtClean="0">
                <a:latin typeface="+mn-lt"/>
                <a:ea typeface="ＭＳ Ｐゴシック" panose="020B0600070205080204" pitchFamily="34" charset="-128"/>
                <a:cs typeface="Arial" panose="020B0604020202020204" pitchFamily="34" charset="0"/>
              </a:rPr>
              <a:t>pipelining: </a:t>
            </a:r>
            <a:r xmlns:a="http://schemas.openxmlformats.org/drawingml/2006/main">
              <a:rPr lang="vi" altLang="en-US" sz="1800" dirty="0" smtClean="0">
                <a:latin typeface="+mn-lt"/>
                <a:ea typeface="ＭＳ Ｐゴシック" panose="020B0600070205080204" pitchFamily="34" charset="-128"/>
                <a:cs typeface="Arial" panose="020B0604020202020204" pitchFamily="34" charset="0"/>
              </a:rPr>
              <a:t>người gửi cho phép nhiều gói </a:t>
            </a:r>
            <a:r xmlns:a="http://schemas.openxmlformats.org/drawingml/2006/main">
              <a:rPr lang="vi" altLang="ja-JP" sz="1800" dirty="0" smtClean="0">
                <a:latin typeface="+mn-lt"/>
                <a:ea typeface="ＭＳ Ｐゴシック" panose="020B0600070205080204" pitchFamily="34" charset="-128"/>
                <a:cs typeface="Arial" panose="020B0604020202020204" pitchFamily="34" charset="0"/>
              </a:rPr>
              <a:t>"đang bay", chưa được xác nhận</a:t>
            </a:r>
          </a:p>
          <a:p>
            <a:pPr xmlns:a="http://schemas.openxmlformats.org/drawingml/2006/main" marL="741363" lvl="1" indent="-284163">
              <a:buFontTx/>
              <a:buChar char="–"/>
              <a:defRPr/>
            </a:pPr>
            <a:r xmlns:a="http://schemas.openxmlformats.org/drawingml/2006/main">
              <a:rPr lang="vi" altLang="en-US" sz="1800" dirty="0" smtClean="0">
                <a:latin typeface="+mn-lt"/>
                <a:ea typeface="ＭＳ Ｐゴシック" panose="020B0600070205080204" pitchFamily="34" charset="-128"/>
                <a:cs typeface="Arial" panose="020B0604020202020204" pitchFamily="34" charset="0"/>
              </a:rPr>
              <a:t>dãy số thứ tự phải được tăng lên</a:t>
            </a:r>
          </a:p>
          <a:p>
            <a:pPr xmlns:a="http://schemas.openxmlformats.org/drawingml/2006/main" marL="741363" lvl="1" indent="-284163">
              <a:buFontTx/>
              <a:buChar char="–"/>
              <a:defRPr/>
            </a:pPr>
            <a:r xmlns:a="http://schemas.openxmlformats.org/drawingml/2006/main">
              <a:rPr lang="vi" altLang="en-US" sz="1800" dirty="0" smtClean="0">
                <a:latin typeface="+mn-lt"/>
                <a:ea typeface="ＭＳ Ｐゴシック" panose="020B0600070205080204" pitchFamily="34" charset="-128"/>
                <a:cs typeface="Arial" panose="020B0604020202020204" pitchFamily="34" charset="0"/>
              </a:rPr>
              <a:t>đệm tại người gửi và/hoặc người nhận</a:t>
            </a:r>
          </a:p>
        </p:txBody>
      </p:sp>
      <p:pic>
        <p:nvPicPr>
          <p:cNvPr id="103428" name="Picture 4" descr="A model has 2 parts. Both have a continental United States. On the East and West coast of both models, there is a server. There are 2 parallel horizontal lines connecting the servers, top and bottom. Part a, a stop and wait protocol in operation. On the top line, a data packet moves from the left server to the right server. Part b, a pipelined protocol in operation. There are many packets on both lines. Top line, data packets. The packets are moving from the left server to the right. There are 7 groups of packets. 1, 4 packets. 2, 3, 4, 3 packets each. 5, 6, 7, 1 packet each. Bottom line, A C K packets. The packets are moving from the right server to the left. There are 7 groups of packets. 1, 4 packets. 2, 3, 4, 3 packets each. 5, 6, 7, 1 packet each."/>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7075" y="3098800"/>
            <a:ext cx="768985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type="body" idx="2"/>
          </p:nvPr>
        </p:nvSpPr>
        <p:spPr>
          <a:xfrm>
            <a:off x="457200" y="5843588"/>
            <a:ext cx="8229600" cy="460375"/>
          </a:xfrm>
        </p:spPr>
        <p:txBody>
          <a:bodyPr>
            <a:spAutoFit/>
          </a:bodyPr>
          <a:lstStyle/>
          <a:p>
            <a:pPr xmlns:a="http://schemas.openxmlformats.org/drawingml/2006/main" marL="255651" indent="-255651">
              <a:buFont typeface="Arial" panose="020B0604020202020204" pitchFamily="34" charset="0"/>
              <a:buChar char="•"/>
              <a:defRPr/>
            </a:pPr>
            <a:r xmlns:a="http://schemas.openxmlformats.org/drawingml/2006/main">
              <a:rPr lang="vi" sz="1800" dirty="0">
                <a:latin typeface="Arial (Body)"/>
                <a:ea typeface="ＭＳ Ｐゴシック" charset="0"/>
                <a:cs typeface="+mn-cs"/>
              </a:rPr>
              <a:t>hai hình thức chung của giao thức đường ống: </a:t>
            </a:r>
            <a:r xmlns:a="http://schemas.openxmlformats.org/drawingml/2006/main">
              <a:rPr lang="vi" sz="1800" b="1" dirty="0" smtClean="0">
                <a:latin typeface="Arial (Body)"/>
                <a:ea typeface="ＭＳ Ｐゴシック" charset="0"/>
                <a:cs typeface="+mn-cs"/>
              </a:rPr>
              <a:t>go-Back-N </a:t>
            </a:r>
            <a:r xmlns:a="http://schemas.openxmlformats.org/drawingml/2006/main">
              <a:rPr lang="vi" sz="1800" b="1" dirty="0" smtClean="0">
                <a:latin typeface="Arial (Body)"/>
                <a:ea typeface="ＭＳ Ｐゴシック" charset="0"/>
                <a:cs typeface="+mn-cs"/>
              </a:rPr>
              <a:t>, </a:t>
            </a:r>
            <a:r xmlns:a="http://schemas.openxmlformats.org/drawingml/2006/main">
              <a:rPr lang="vi" sz="1800" b="1" dirty="0" smtClean="0">
                <a:latin typeface="Arial (Body)"/>
                <a:ea typeface="ＭＳ Ｐゴシック" charset="0"/>
                <a:cs typeface="+mn-cs"/>
              </a:rPr>
              <a:t>lặp lại </a:t>
            </a:r>
            <a:endParaRPr xmlns:a="http://schemas.openxmlformats.org/drawingml/2006/main" lang="en-US" sz="1800" b="1" dirty="0">
              <a:latin typeface="Arial (Body)"/>
              <a:ea typeface="ＭＳ Ｐゴシック" charset="0"/>
              <a:cs typeface="+mn-cs"/>
            </a:endParaRPr>
            <a:r xmlns:a="http://schemas.openxmlformats.org/drawingml/2006/main">
              <a:rPr lang="vi" sz="1800" b="1" dirty="0">
                <a:latin typeface="Arial (Body)"/>
                <a:ea typeface="ＭＳ Ｐゴシック" charset="0"/>
                <a:cs typeface="+mn-cs"/>
              </a:rPr>
              <a:t>có chọn lọc</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Đường ống: Tăng cường sử dụng</a:t>
            </a:r>
            <a:endParaRPr xmlns:a="http://schemas.openxmlformats.org/drawingml/2006/main" lang="en-US" dirty="0">
              <a:latin typeface="Times New Roman" panose="02020603050405020304" pitchFamily="18" charset="0"/>
              <a:ea typeface="ＭＳ Ｐゴシック" charset="0"/>
              <a:cs typeface="+mj-cs"/>
            </a:endParaRPr>
          </a:p>
        </p:txBody>
      </p:sp>
      <p:pic>
        <p:nvPicPr>
          <p:cNvPr id="105475" name="Picture 24" descr="A diagram has 2 parts, sender and receiver. They are beside each other at the top of the diagram. There are parallel dotted vertical arrows pointing down from both parts. 3 groups of lines zig zag between these parallel lines. Sender. The first group of lines moves downward right toward the receiver. There are 4 lines. As a group, it resembles a parallelogram, with the 2 sides parallel to the dotted vertical arrows. Line 1, first bit of first packet transmitted, t = 0. Line 2, last bit of first packet transmitted, t = L over R. Receiver. All 4 lines touch the dotted arrow. Line 1, first bit of first packet arrives. Line 2, last bit of first packet arrives, send A C K. Line 3, last bit of second packet arrives, send A C K. Line 4, last bit of third packet arrives, send A C K. From lines 2 through 4, group 2 of 3 lines move downward left toward sender. Sender. From line 2 of the first group of lines, to the start of group 3 of lines, is R T T. Group 3 has 4 lines. Line 1, starts at the first line of group 2, A C K arrives, send next packet, t = R T T + L over R. All lines in group 3 begin to move downward right toward receive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2887" y="1605335"/>
            <a:ext cx="5618226" cy="3038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U sub sender = start fraction start fraction L over R end fraction, over R T T + start fraction L over R end fraction end fraction, = start fraction 0.008 over 30.008 end fraction, = 0.00027."/>
          <p:cNvPicPr>
            <a:picLocks noChangeAspect="1"/>
          </p:cNvPicPr>
          <p:nvPr/>
        </p:nvPicPr>
        <p:blipFill>
          <a:blip r:embed="rId4"/>
          <a:stretch>
            <a:fillRect/>
          </a:stretch>
        </p:blipFill>
        <p:spPr>
          <a:xfrm>
            <a:off x="973168" y="5002831"/>
            <a:ext cx="4773582" cy="1109568"/>
          </a:xfrm>
          <a:prstGeom prst="rect">
            <a:avLst/>
          </a:prstGeom>
        </p:spPr>
      </p:pic>
      <p:sp>
        <p:nvSpPr>
          <p:cNvPr id="26" name="Text Placeholder 25"/>
          <p:cNvSpPr>
            <a:spLocks noGrp="1"/>
          </p:cNvSpPr>
          <p:nvPr>
            <p:ph type="body" idx="1"/>
          </p:nvPr>
        </p:nvSpPr>
        <p:spPr>
          <a:xfrm>
            <a:off x="5819775" y="5141913"/>
            <a:ext cx="2867025" cy="1041400"/>
          </a:xfrm>
        </p:spPr>
        <p:txBody>
          <a:bodyPr/>
          <a:lstStyle/>
          <a:p>
            <a:pPr xmlns:a="http://schemas.openxmlformats.org/drawingml/2006/main" marL="0" indent="0">
              <a:buFont typeface="Arial" panose="020B0604020202020204" pitchFamily="34" charset="0"/>
              <a:buNone/>
              <a:defRPr/>
            </a:pPr>
            <a:r xmlns:a="http://schemas.openxmlformats.org/drawingml/2006/main">
              <a:rPr lang="vi" sz="1800" b="1" dirty="0">
                <a:solidFill>
                  <a:schemeClr val="tx1"/>
                </a:solidFill>
                <a:latin typeface="+mn-lt"/>
              </a:rPr>
              <a:t>Đường ống 3 gói </a:t>
            </a:r>
            <a:r xmlns:a="http://schemas.openxmlformats.org/drawingml/2006/main">
              <a:rPr lang="vi" sz="1800" b="1" dirty="0" smtClean="0">
                <a:solidFill>
                  <a:schemeClr val="tx1"/>
                </a:solidFill>
                <a:latin typeface="+mn-lt"/>
              </a:rPr>
              <a:t>tăng mức </a:t>
            </a:r>
            <a:r xmlns:a="http://schemas.openxmlformats.org/drawingml/2006/main">
              <a:rPr lang="vi" sz="1800" b="1" dirty="0">
                <a:solidFill>
                  <a:schemeClr val="tx1"/>
                </a:solidFill>
                <a:latin typeface="+mn-lt"/>
              </a:rPr>
              <a:t>sử dụng lên gấp 3 lần </a:t>
            </a:r>
            <a:r xmlns:a="http://schemas.openxmlformats.org/drawingml/2006/main">
              <a:rPr lang="vi" sz="1800" b="1" dirty="0" smtClean="0">
                <a:solidFill>
                  <a:schemeClr val="tx1"/>
                </a:solidFill>
                <a:latin typeface="+mn-lt"/>
              </a:rPr>
              <a:t>!</a:t>
            </a:r>
            <a:endParaRPr xmlns:a="http://schemas.openxmlformats.org/drawingml/2006/main" lang="en-US" sz="1800" b="1" dirty="0">
              <a:solidFill>
                <a:schemeClr val="tx1"/>
              </a:solidFill>
              <a:latin typeface="+mn-lt"/>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Giao thức đường ống: Tổng quan</a:t>
            </a:r>
            <a:endParaRPr xmlns:a="http://schemas.openxmlformats.org/drawingml/2006/main" lang="en-US" dirty="0">
              <a:latin typeface="Times New Roman" panose="02020603050405020304" pitchFamily="18" charset="0"/>
              <a:ea typeface="ＭＳ Ｐゴシック" charset="0"/>
              <a:cs typeface="+mj-cs"/>
            </a:endParaRPr>
          </a:p>
        </p:txBody>
      </p:sp>
      <p:sp>
        <p:nvSpPr>
          <p:cNvPr id="102403" name="Content Placeholder 2"/>
          <p:cNvSpPr txBox="1">
            <a:spLocks noGrp="1"/>
          </p:cNvSpPr>
          <p:nvPr>
            <p:ph type="body" idx="1"/>
          </p:nvPr>
        </p:nvSpPr>
        <p:spPr>
          <a:xfrm>
            <a:off x="457200" y="1600200"/>
            <a:ext cx="3967163" cy="4608513"/>
          </a:xfrm>
        </p:spPr>
        <p:txBody>
          <a:bodyPr>
            <a:spAutoFit/>
          </a:bodyPr>
          <a:lstStyle/>
          <a:p>
            <a:pPr xmlns:a="http://schemas.openxmlformats.org/drawingml/2006/main" marL="0" indent="0">
              <a:buFont typeface="Arial"/>
              <a:buNone/>
              <a:defRPr/>
            </a:pPr>
            <a:r xmlns:a="http://schemas.openxmlformats.org/drawingml/2006/main">
              <a:rPr lang="vi" altLang="en-US" sz="2000" b="1" dirty="0" smtClean="0">
                <a:latin typeface="Arial (Body)"/>
                <a:ea typeface="ＭＳ Ｐゴシック" panose="020B0600070205080204" pitchFamily="34" charset="-128"/>
                <a:cs typeface="Arial" panose="020B0604020202020204" pitchFamily="34" charset="0"/>
              </a:rPr>
              <a:t>Quay lại-N:</a:t>
            </a:r>
          </a:p>
          <a:p>
            <a:pPr xmlns:a="http://schemas.openxmlformats.org/drawingml/2006/main">
              <a:buFontTx/>
              <a:buChar char="•"/>
              <a:defRPr/>
            </a:pPr>
            <a:r xmlns:a="http://schemas.openxmlformats.org/drawingml/2006/main">
              <a:rPr lang="vi" altLang="en-US" sz="2000" dirty="0" smtClean="0">
                <a:latin typeface="Arial (Body)"/>
                <a:ea typeface="ＭＳ Ｐゴシック" panose="020B0600070205080204" pitchFamily="34" charset="-128"/>
                <a:cs typeface="Arial" panose="020B0604020202020204" pitchFamily="34" charset="0"/>
              </a:rPr>
              <a:t>người gửi có thể có tối đa N gói chưa bị tấn công trong đường ống</a:t>
            </a:r>
          </a:p>
          <a:p>
            <a:pPr xmlns:a="http://schemas.openxmlformats.org/drawingml/2006/main">
              <a:buFontTx/>
              <a:buChar char="•"/>
              <a:defRPr/>
            </a:pPr>
            <a:r xmlns:a="http://schemas.openxmlformats.org/drawingml/2006/main">
              <a:rPr lang="vi" altLang="en-US" sz="2000" dirty="0" smtClean="0">
                <a:latin typeface="Arial (Body)"/>
                <a:ea typeface="ＭＳ Ｐゴシック" panose="020B0600070205080204" pitchFamily="34" charset="-128"/>
                <a:cs typeface="Arial" panose="020B0604020202020204" pitchFamily="34" charset="0"/>
              </a:rPr>
              <a:t>người nhận chỉ gửi </a:t>
            </a:r>
            <a:r xmlns:a="http://schemas.openxmlformats.org/drawingml/2006/main">
              <a:rPr lang="vi" altLang="en-US" sz="2000" b="1" dirty="0" smtClean="0">
                <a:latin typeface="Arial (Body)"/>
                <a:ea typeface="ＭＳ Ｐゴシック" panose="020B0600070205080204" pitchFamily="34" charset="-128"/>
                <a:cs typeface="Arial" panose="020B0604020202020204" pitchFamily="34" charset="0"/>
              </a:rPr>
              <a:t>tích lũy một</a:t>
            </a:r>
            <a:r xmlns:a="http://schemas.openxmlformats.org/drawingml/2006/main">
              <a:rPr lang="vi" altLang="en-US" sz="100" b="1" dirty="0" smtClean="0">
                <a:latin typeface="Arial (Body)"/>
                <a:ea typeface="ＭＳ Ｐゴシック" panose="020B0600070205080204" pitchFamily="34" charset="-128"/>
                <a:cs typeface="Arial" panose="020B0604020202020204" pitchFamily="34" charset="0"/>
              </a:rPr>
              <a:t> </a:t>
            </a:r>
            <a:r xmlns:a="http://schemas.openxmlformats.org/drawingml/2006/main">
              <a:rPr lang="vi" altLang="en-US" sz="2000" b="1" dirty="0" smtClean="0">
                <a:latin typeface="Arial (Body)"/>
                <a:ea typeface="ＭＳ Ｐゴシック" panose="020B0600070205080204" pitchFamily="34" charset="-128"/>
                <a:cs typeface="Arial" panose="020B0604020202020204" pitchFamily="34" charset="0"/>
              </a:rPr>
              <a:t>c</a:t>
            </a:r>
            <a:r xmlns:a="http://schemas.openxmlformats.org/drawingml/2006/main">
              <a:rPr lang="vi" altLang="en-US" sz="100" b="1" dirty="0" smtClean="0">
                <a:latin typeface="Arial (Body)"/>
                <a:ea typeface="ＭＳ Ｐゴシック" panose="020B0600070205080204" pitchFamily="34" charset="-128"/>
                <a:cs typeface="Arial" panose="020B0604020202020204" pitchFamily="34" charset="0"/>
              </a:rPr>
              <a:t> </a:t>
            </a:r>
            <a:r xmlns:a="http://schemas.openxmlformats.org/drawingml/2006/main">
              <a:rPr lang="vi" altLang="en-US" sz="2000" b="1" dirty="0" smtClean="0">
                <a:latin typeface="Arial (Body)"/>
                <a:ea typeface="ＭＳ Ｐゴシック" panose="020B0600070205080204" pitchFamily="34" charset="-128"/>
                <a:cs typeface="Arial" panose="020B0604020202020204" pitchFamily="34" charset="0"/>
              </a:rPr>
              <a:t>k</a:t>
            </a:r>
          </a:p>
          <a:p>
            <a:pPr xmlns:a="http://schemas.openxmlformats.org/drawingml/2006/main" marL="741363" lvl="1" indent="-284163">
              <a:buFontTx/>
              <a:buChar char="–"/>
              <a:defRPr/>
            </a:pPr>
            <a:r xmlns:a="http://schemas.openxmlformats.org/drawingml/2006/main">
              <a:rPr lang="vi" altLang="en-US" sz="2000" dirty="0" smtClean="0">
                <a:latin typeface="Arial (Body)"/>
                <a:ea typeface="ＭＳ Ｐゴシック" panose="020B0600070205080204" pitchFamily="34" charset="-128"/>
                <a:cs typeface="Arial" panose="020B0604020202020204" pitchFamily="34" charset="0"/>
              </a:rPr>
              <a:t>không </a:t>
            </a:r>
            <a:r xmlns:a="http://schemas.openxmlformats.org/drawingml/2006/main">
              <a:rPr lang="vi" altLang="ja-JP" sz="2000" dirty="0" smtClean="0">
                <a:latin typeface="Arial (Body)"/>
                <a:ea typeface="ＭＳ Ｐゴシック" panose="020B0600070205080204" pitchFamily="34" charset="-128"/>
                <a:cs typeface="Arial" panose="020B0604020202020204" pitchFamily="34" charset="0"/>
              </a:rPr>
              <a:t>ta</a:t>
            </a:r>
            <a:r xmlns:a="http://schemas.openxmlformats.org/drawingml/2006/main">
              <a:rPr lang="vi" altLang="ja-JP" sz="100" dirty="0" smtClean="0">
                <a:latin typeface="Arial (Body)"/>
                <a:ea typeface="ＭＳ Ｐゴシック" panose="020B0600070205080204" pitchFamily="34" charset="-128"/>
                <a:cs typeface="Arial" panose="020B0604020202020204" pitchFamily="34" charset="0"/>
              </a:rPr>
              <a:t> </a:t>
            </a:r>
            <a:r xmlns:a="http://schemas.openxmlformats.org/drawingml/2006/main">
              <a:rPr lang="vi" altLang="ja-JP" sz="2000" dirty="0" smtClean="0">
                <a:latin typeface="Arial (Body)"/>
                <a:ea typeface="ＭＳ Ｐゴシック" panose="020B0600070205080204" pitchFamily="34" charset="-128"/>
                <a:cs typeface="Arial" panose="020B0604020202020204" pitchFamily="34" charset="0"/>
              </a:rPr>
              <a:t>c</a:t>
            </a:r>
            <a:r xmlns:a="http://schemas.openxmlformats.org/drawingml/2006/main">
              <a:rPr lang="vi" altLang="ja-JP" sz="100" dirty="0" smtClean="0">
                <a:latin typeface="Arial (Body)"/>
                <a:ea typeface="ＭＳ Ｐゴシック" panose="020B0600070205080204" pitchFamily="34" charset="-128"/>
                <a:cs typeface="Arial" panose="020B0604020202020204" pitchFamily="34" charset="0"/>
              </a:rPr>
              <a:t> </a:t>
            </a:r>
            <a:r xmlns:a="http://schemas.openxmlformats.org/drawingml/2006/main">
              <a:rPr lang="vi" altLang="ja-JP" sz="2000" dirty="0" smtClean="0">
                <a:latin typeface="Arial (Body)"/>
                <a:ea typeface="ＭＳ Ｐゴシック" panose="020B0600070205080204" pitchFamily="34" charset="-128"/>
                <a:cs typeface="Arial" panose="020B0604020202020204" pitchFamily="34" charset="0"/>
              </a:rPr>
              <a:t>gói k nếu có một khoảng cách</a:t>
            </a:r>
          </a:p>
          <a:p>
            <a:pPr xmlns:a="http://schemas.openxmlformats.org/drawingml/2006/main">
              <a:buFontTx/>
              <a:buChar char="•"/>
              <a:defRPr/>
            </a:pPr>
            <a:r xmlns:a="http://schemas.openxmlformats.org/drawingml/2006/main">
              <a:rPr lang="vi" altLang="en-US" sz="2000" dirty="0" smtClean="0">
                <a:latin typeface="Arial (Body)"/>
                <a:ea typeface="ＭＳ Ｐゴシック" panose="020B0600070205080204" pitchFamily="34" charset="-128"/>
                <a:cs typeface="Arial" panose="020B0604020202020204" pitchFamily="34" charset="0"/>
              </a:rPr>
              <a:t>người gửi có bộ đếm thời gian cho gói chưa bị tấn công cũ nhất</a:t>
            </a:r>
          </a:p>
          <a:p>
            <a:pPr xmlns:a="http://schemas.openxmlformats.org/drawingml/2006/main" marL="741363" lvl="1" indent="-284163">
              <a:buFontTx/>
              <a:buChar char="–"/>
              <a:defRPr/>
            </a:pPr>
            <a:r xmlns:a="http://schemas.openxmlformats.org/drawingml/2006/main">
              <a:rPr lang="vi" altLang="en-US" sz="2000" dirty="0" smtClean="0">
                <a:latin typeface="Arial (Body)"/>
                <a:ea typeface="ＭＳ Ｐゴシック" panose="020B0600070205080204" pitchFamily="34" charset="-128"/>
                <a:cs typeface="Arial" panose="020B0604020202020204" pitchFamily="34" charset="0"/>
              </a:rPr>
              <a:t>khi bộ đếm thời gian hết hạn, truyền lại </a:t>
            </a:r>
            <a:r xmlns:a="http://schemas.openxmlformats.org/drawingml/2006/main">
              <a:rPr lang="vi" altLang="en-US" sz="2000" b="1" dirty="0" smtClean="0">
                <a:latin typeface="Arial (Body)"/>
                <a:ea typeface="ＭＳ Ｐゴシック" panose="020B0600070205080204" pitchFamily="34" charset="-128"/>
                <a:cs typeface="Arial" panose="020B0604020202020204" pitchFamily="34" charset="0"/>
              </a:rPr>
              <a:t>tất cả các </a:t>
            </a:r>
            <a:r xmlns:a="http://schemas.openxmlformats.org/drawingml/2006/main">
              <a:rPr lang="vi" altLang="en-US" sz="2000" dirty="0" smtClean="0">
                <a:latin typeface="Arial (Body)"/>
                <a:ea typeface="ＭＳ Ｐゴシック" panose="020B0600070205080204" pitchFamily="34" charset="-128"/>
                <a:cs typeface="Arial" panose="020B0604020202020204" pitchFamily="34" charset="0"/>
              </a:rPr>
              <a:t>gói chưa được giải mã</a:t>
            </a:r>
          </a:p>
        </p:txBody>
      </p:sp>
      <p:sp>
        <p:nvSpPr>
          <p:cNvPr id="4" name="Content Placeholder 3"/>
          <p:cNvSpPr>
            <a:spLocks noGrp="1"/>
          </p:cNvSpPr>
          <p:nvPr>
            <p:ph type="body" idx="2"/>
          </p:nvPr>
        </p:nvSpPr>
        <p:spPr>
          <a:xfrm>
            <a:off x="4572000" y="1603375"/>
            <a:ext cx="4114800" cy="3916363"/>
          </a:xfrm>
        </p:spPr>
        <p:txBody>
          <a:bodyPr>
            <a:spAutoFit/>
          </a:bodyPr>
          <a:lstStyle/>
          <a:p>
            <a:pPr xmlns:a="http://schemas.openxmlformats.org/drawingml/2006/main" marL="0" indent="0">
              <a:buFont typeface="Arial"/>
              <a:buNone/>
              <a:defRPr/>
            </a:pPr>
            <a:r xmlns:a="http://schemas.openxmlformats.org/drawingml/2006/main">
              <a:rPr lang="vi" altLang="en-US" sz="2000" b="1" dirty="0">
                <a:latin typeface="Arial (Body)"/>
                <a:ea typeface="ＭＳ Ｐゴシック" charset="-128"/>
              </a:rPr>
              <a:t>Lặp lại có chọn lọc:</a:t>
            </a:r>
          </a:p>
          <a:p>
            <a:pPr xmlns:a="http://schemas.openxmlformats.org/drawingml/2006/main" marL="255651" indent="-255651">
              <a:buFont typeface="Arial" panose="020B0604020202020204" pitchFamily="34" charset="0"/>
              <a:buChar char="•"/>
              <a:defRPr/>
            </a:pPr>
            <a:r xmlns:a="http://schemas.openxmlformats.org/drawingml/2006/main">
              <a:rPr lang="vi" altLang="ja-JP" sz="2000" dirty="0" smtClean="0">
                <a:latin typeface="Arial (Body)"/>
                <a:ea typeface="ＭＳ Ｐゴシック" charset="-128"/>
              </a:rPr>
              <a:t>đa </a:t>
            </a:r>
            <a:r xmlns:a="http://schemas.openxmlformats.org/drawingml/2006/main">
              <a:rPr lang="vi" altLang="en-US" sz="2000" dirty="0">
                <a:latin typeface="Arial (Body)"/>
                <a:ea typeface="ＭＳ Ｐゴシック" charset="-128"/>
              </a:rPr>
              <a:t>N </a:t>
            </a:r>
            <a:r xmlns:a="http://schemas.openxmlformats.org/drawingml/2006/main">
              <a:rPr lang="vi" altLang="en-US" sz="2000" dirty="0" smtClean="0">
                <a:latin typeface="Arial (Body)"/>
                <a:ea typeface="ＭＳ Ｐゴシック" charset="-128"/>
              </a:rPr>
              <a:t>gói đã giải nén </a:t>
            </a:r>
            <a:r xmlns:a="http://schemas.openxmlformats.org/drawingml/2006/main">
              <a:rPr lang="vi" altLang="ja-JP" sz="2000" dirty="0">
                <a:latin typeface="Arial (Body)"/>
                <a:ea typeface="ＭＳ Ｐゴシック" charset="-128"/>
              </a:rPr>
              <a:t>trong đường ống</a:t>
            </a:r>
          </a:p>
          <a:p>
            <a:pPr xmlns:a="http://schemas.openxmlformats.org/drawingml/2006/main" marL="255651" indent="-255651">
              <a:buFont typeface="Arial" panose="020B0604020202020204" pitchFamily="34" charset="0"/>
              <a:buChar char="•"/>
              <a:defRPr/>
            </a:pPr>
            <a:r xmlns:a="http://schemas.openxmlformats.org/drawingml/2006/main">
              <a:rPr lang="vi" altLang="en-US" sz="2000" dirty="0">
                <a:latin typeface="Arial (Body)"/>
                <a:ea typeface="ＭＳ Ｐゴシック" charset="-128"/>
              </a:rPr>
              <a:t>rcvr gửi cho </a:t>
            </a:r>
            <a:r xmlns:a="http://schemas.openxmlformats.org/drawingml/2006/main">
              <a:rPr lang="vi" altLang="en-US" sz="2000" b="1" dirty="0">
                <a:latin typeface="Arial (Body)"/>
                <a:ea typeface="ＭＳ Ｐゴシック" charset="-128"/>
              </a:rPr>
              <a:t>cá nhân </a:t>
            </a:r>
            <a:r xmlns:a="http://schemas.openxmlformats.org/drawingml/2006/main">
              <a:rPr lang="vi" altLang="en-US" sz="2000" b="1" dirty="0" smtClean="0">
                <a:latin typeface="Arial (Body)"/>
                <a:ea typeface="ＭＳ Ｐゴシック" charset="-128"/>
              </a:rPr>
              <a:t>một</a:t>
            </a:r>
            <a:r xmlns:a="http://schemas.openxmlformats.org/drawingml/2006/main">
              <a:rPr lang="vi" altLang="en-US" sz="100" b="1" dirty="0" smtClean="0">
                <a:latin typeface="Arial (Body)"/>
                <a:ea typeface="ＭＳ Ｐゴシック" charset="-128"/>
              </a:rPr>
              <a:t> </a:t>
            </a:r>
            <a:r xmlns:a="http://schemas.openxmlformats.org/drawingml/2006/main">
              <a:rPr lang="vi" altLang="en-US" sz="2000" b="1" dirty="0" smtClean="0">
                <a:latin typeface="Arial (Body)"/>
                <a:ea typeface="ＭＳ Ｐゴシック" charset="-128"/>
              </a:rPr>
              <a:t>c</a:t>
            </a:r>
            <a:r xmlns:a="http://schemas.openxmlformats.org/drawingml/2006/main">
              <a:rPr lang="vi" altLang="en-US" sz="100" b="1" dirty="0" smtClean="0">
                <a:latin typeface="Arial (Body)"/>
                <a:ea typeface="ＭＳ Ｐゴシック" charset="-128"/>
              </a:rPr>
              <a:t> </a:t>
            </a:r>
            <a:r xmlns:a="http://schemas.openxmlformats.org/drawingml/2006/main">
              <a:rPr lang="vi" altLang="en-US" sz="2000" b="1" dirty="0" smtClean="0">
                <a:latin typeface="Arial (Body)"/>
                <a:ea typeface="ＭＳ Ｐゴシック" charset="-128"/>
              </a:rPr>
              <a:t>k</a:t>
            </a:r>
            <a:r xmlns:a="http://schemas.openxmlformats.org/drawingml/2006/main">
              <a:rPr lang="vi" altLang="en-US" sz="2000" dirty="0" smtClean="0">
                <a:latin typeface="Arial (Body)"/>
                <a:ea typeface="ＭＳ Ｐゴシック" charset="-128"/>
              </a:rPr>
              <a:t> </a:t>
            </a:r>
            <a:r xmlns:a="http://schemas.openxmlformats.org/drawingml/2006/main">
              <a:rPr lang="vi" altLang="en-US" sz="2000" dirty="0">
                <a:latin typeface="Arial (Body)"/>
                <a:ea typeface="ＭＳ Ｐゴシック" charset="-128"/>
              </a:rPr>
              <a:t>cho mỗi gói</a:t>
            </a:r>
          </a:p>
          <a:p>
            <a:pPr xmlns:a="http://schemas.openxmlformats.org/drawingml/2006/main" marL="255651" indent="-255651">
              <a:buFont typeface="Arial" panose="020B0604020202020204" pitchFamily="34" charset="0"/>
              <a:buChar char="•"/>
              <a:defRPr/>
            </a:pPr>
            <a:r xmlns:a="http://schemas.openxmlformats.org/drawingml/2006/main">
              <a:rPr lang="vi" altLang="en-US" sz="2000" dirty="0" smtClean="0">
                <a:latin typeface="Arial (Body)"/>
                <a:ea typeface="ＭＳ Ｐゴシック" charset="-128"/>
              </a:rPr>
              <a:t>người gửi </a:t>
            </a:r>
            <a:r xmlns:a="http://schemas.openxmlformats.org/drawingml/2006/main">
              <a:rPr lang="vi" altLang="en-US" sz="2000" dirty="0">
                <a:latin typeface="Arial (Body)"/>
                <a:ea typeface="ＭＳ Ｐゴシック" charset="-128"/>
              </a:rPr>
              <a:t>duy trì bộ đếm thời gian cho mỗi gói không bị tấn công</a:t>
            </a:r>
          </a:p>
          <a:p>
            <a:pPr xmlns:a="http://schemas.openxmlformats.org/drawingml/2006/main" marL="741553" lvl="1" indent="-284353">
              <a:buFont typeface="Arial" panose="020B0604020202020204" pitchFamily="34" charset="0"/>
              <a:buChar char="–"/>
              <a:defRPr/>
            </a:pPr>
            <a:r xmlns:a="http://schemas.openxmlformats.org/drawingml/2006/main">
              <a:rPr lang="vi" altLang="en-US" sz="2000" dirty="0">
                <a:latin typeface="Arial (Body)"/>
                <a:ea typeface="ＭＳ Ｐゴシック" charset="-128"/>
              </a:rPr>
              <a:t>khi bộ đếm thời gian hết hạn, chỉ truyền lại </a:t>
            </a:r>
            <a:r xmlns:a="http://schemas.openxmlformats.org/drawingml/2006/main">
              <a:rPr lang="vi" altLang="en-US" sz="2000" dirty="0" smtClean="0">
                <a:latin typeface="Arial (Body)"/>
                <a:ea typeface="ＭＳ Ｐゴシック" charset="-128"/>
              </a:rPr>
              <a:t>gói chưa được kiểm tra đó</a:t>
            </a:r>
            <a:endParaRPr xmlns:a="http://schemas.openxmlformats.org/drawingml/2006/main" lang="en-US" altLang="en-US" sz="2000" dirty="0">
              <a:latin typeface="Arial (Body)"/>
              <a:ea typeface="ＭＳ Ｐゴシック" charset="-128"/>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xmlns:a="http://schemas.openxmlformats.org/drawingml/2006/main">
              <a:defRPr/>
            </a:pPr>
            <a:r xmlns:a="http://schemas.openxmlformats.org/drawingml/2006/main">
              <a:rPr lang="vi" smtClean="0">
                <a:latin typeface="Times New Roman" panose="02020603050405020304" pitchFamily="18" charset="0"/>
                <a:ea typeface="ＭＳ Ｐゴシック" charset="0"/>
                <a:cs typeface="+mj-cs"/>
              </a:rPr>
              <a:t>g</a:t>
            </a:r>
            <a:r xmlns:a="http://schemas.openxmlformats.org/drawingml/2006/main">
              <a:rPr lang="vi" sz="100" smtClean="0">
                <a:latin typeface="Times New Roman" panose="02020603050405020304" pitchFamily="18" charset="0"/>
                <a:ea typeface="ＭＳ Ｐゴシック" charset="0"/>
                <a:cs typeface="+mj-cs"/>
              </a:rPr>
              <a:t> </a:t>
            </a:r>
            <a:r xmlns:a="http://schemas.openxmlformats.org/drawingml/2006/main">
              <a:rPr lang="vi" smtClean="0">
                <a:latin typeface="Times New Roman" panose="02020603050405020304" pitchFamily="18" charset="0"/>
                <a:ea typeface="ＭＳ Ｐゴシック" charset="0"/>
                <a:cs typeface="+mj-cs"/>
              </a:rPr>
              <a:t>o</a:t>
            </a:r>
            <a:r xmlns:a="http://schemas.openxmlformats.org/drawingml/2006/main">
              <a:rPr lang="vi" sz="100" smtClean="0">
                <a:latin typeface="Times New Roman" panose="02020603050405020304" pitchFamily="18" charset="0"/>
                <a:ea typeface="ＭＳ Ｐゴシック" charset="0"/>
                <a:cs typeface="+mj-cs"/>
              </a:rPr>
              <a:t> </a:t>
            </a:r>
            <a:r xmlns:a="http://schemas.openxmlformats.org/drawingml/2006/main">
              <a:rPr lang="vi" smtClean="0">
                <a:latin typeface="Times New Roman" panose="02020603050405020304" pitchFamily="18" charset="0"/>
                <a:ea typeface="ＭＳ Ｐゴシック" charset="0"/>
                <a:cs typeface="+mj-cs"/>
              </a:rPr>
              <a:t>-</a:t>
            </a:r>
            <a:r xmlns:a="http://schemas.openxmlformats.org/drawingml/2006/main">
              <a:rPr lang="vi" sz="100" smtClean="0">
                <a:latin typeface="Times New Roman" panose="02020603050405020304" pitchFamily="18" charset="0"/>
                <a:ea typeface="ＭＳ Ｐゴシック" charset="0"/>
                <a:cs typeface="+mj-cs"/>
              </a:rPr>
              <a:t> </a:t>
            </a:r>
            <a:r xmlns:a="http://schemas.openxmlformats.org/drawingml/2006/main">
              <a:rPr lang="vi" smtClean="0">
                <a:latin typeface="Times New Roman" panose="02020603050405020304" pitchFamily="18" charset="0"/>
                <a:ea typeface="ＭＳ Ｐゴシック" charset="0"/>
                <a:cs typeface="+mj-cs"/>
              </a:rPr>
              <a:t>b</a:t>
            </a:r>
            <a:r xmlns:a="http://schemas.openxmlformats.org/drawingml/2006/main">
              <a:rPr lang="vi" sz="100" smtClean="0">
                <a:latin typeface="Times New Roman" panose="02020603050405020304" pitchFamily="18" charset="0"/>
                <a:ea typeface="ＭＳ Ｐゴシック" charset="0"/>
                <a:cs typeface="+mj-cs"/>
              </a:rPr>
              <a:t> </a:t>
            </a:r>
            <a:r xmlns:a="http://schemas.openxmlformats.org/drawingml/2006/main">
              <a:rPr lang="vi" smtClean="0">
                <a:latin typeface="Times New Roman" panose="02020603050405020304" pitchFamily="18" charset="0"/>
                <a:ea typeface="ＭＳ Ｐゴシック" charset="0"/>
                <a:cs typeface="+mj-cs"/>
              </a:rPr>
              <a:t>một</a:t>
            </a:r>
            <a:r xmlns:a="http://schemas.openxmlformats.org/drawingml/2006/main">
              <a:rPr lang="vi" sz="100" smtClean="0">
                <a:latin typeface="Times New Roman" panose="02020603050405020304" pitchFamily="18" charset="0"/>
                <a:ea typeface="ＭＳ Ｐゴシック" charset="0"/>
                <a:cs typeface="+mj-cs"/>
              </a:rPr>
              <a:t> </a:t>
            </a:r>
            <a:r xmlns:a="http://schemas.openxmlformats.org/drawingml/2006/main">
              <a:rPr lang="vi" smtClean="0">
                <a:latin typeface="Times New Roman" panose="02020603050405020304" pitchFamily="18" charset="0"/>
                <a:ea typeface="ＭＳ Ｐゴシック" charset="0"/>
                <a:cs typeface="+mj-cs"/>
              </a:rPr>
              <a:t>c</a:t>
            </a:r>
            <a:r xmlns:a="http://schemas.openxmlformats.org/drawingml/2006/main">
              <a:rPr lang="vi" sz="100" smtClean="0">
                <a:latin typeface="Times New Roman" panose="02020603050405020304" pitchFamily="18" charset="0"/>
                <a:ea typeface="ＭＳ Ｐゴシック" charset="0"/>
                <a:cs typeface="+mj-cs"/>
              </a:rPr>
              <a:t> </a:t>
            </a:r>
            <a:r xmlns:a="http://schemas.openxmlformats.org/drawingml/2006/main">
              <a:rPr lang="vi" smtClean="0">
                <a:latin typeface="Times New Roman" panose="02020603050405020304" pitchFamily="18" charset="0"/>
                <a:ea typeface="ＭＳ Ｐゴシック" charset="0"/>
                <a:cs typeface="+mj-cs"/>
              </a:rPr>
              <a:t>k</a:t>
            </a:r>
            <a:r xmlns:a="http://schemas.openxmlformats.org/drawingml/2006/main">
              <a:rPr lang="vi" sz="100" smtClean="0">
                <a:latin typeface="Times New Roman" panose="02020603050405020304" pitchFamily="18" charset="0"/>
                <a:ea typeface="ＭＳ Ｐゴシック" charset="0"/>
                <a:cs typeface="+mj-cs"/>
              </a:rPr>
              <a:t> </a:t>
            </a:r>
            <a:r xmlns:a="http://schemas.openxmlformats.org/drawingml/2006/main">
              <a:rPr lang="vi" smtClean="0">
                <a:latin typeface="Times New Roman" panose="02020603050405020304" pitchFamily="18" charset="0"/>
                <a:ea typeface="ＭＳ Ｐゴシック" charset="0"/>
                <a:cs typeface="+mj-cs"/>
              </a:rPr>
              <a:t>-</a:t>
            </a:r>
            <a:r xmlns:a="http://schemas.openxmlformats.org/drawingml/2006/main">
              <a:rPr lang="vi" sz="100" smtClean="0">
                <a:latin typeface="Times New Roman" panose="02020603050405020304" pitchFamily="18" charset="0"/>
                <a:ea typeface="ＭＳ Ｐゴシック" charset="0"/>
                <a:cs typeface="+mj-cs"/>
              </a:rPr>
              <a:t> </a:t>
            </a:r>
            <a:r xmlns:a="http://schemas.openxmlformats.org/drawingml/2006/main">
              <a:rPr lang="vi" smtClean="0">
                <a:latin typeface="Times New Roman" panose="02020603050405020304" pitchFamily="18" charset="0"/>
                <a:ea typeface="ＭＳ Ｐゴシック" charset="0"/>
                <a:cs typeface="+mj-cs"/>
              </a:rPr>
              <a:t>N </a:t>
            </a:r>
            <a:r xmlns:a="http://schemas.openxmlformats.org/drawingml/2006/main">
              <a:rPr lang="vi" dirty="0" smtClean="0">
                <a:latin typeface="Times New Roman" panose="02020603050405020304" pitchFamily="18" charset="0"/>
                <a:ea typeface="ＭＳ Ｐゴシック" charset="0"/>
                <a:cs typeface="+mj-cs"/>
              </a:rPr>
              <a:t>: Người gửi</a:t>
            </a:r>
            <a:endParaRPr xmlns:a="http://schemas.openxmlformats.org/drawingml/2006/main" lang="en-US" dirty="0">
              <a:latin typeface="Times New Roman" panose="02020603050405020304" pitchFamily="18" charset="0"/>
              <a:ea typeface="ＭＳ Ｐゴシック" charset="0"/>
              <a:cs typeface="+mj-cs"/>
            </a:endParaRPr>
          </a:p>
        </p:txBody>
      </p:sp>
      <p:sp>
        <p:nvSpPr>
          <p:cNvPr id="107523" name="Content Placeholder 2"/>
          <p:cNvSpPr txBox="1">
            <a:spLocks noGrp="1"/>
          </p:cNvSpPr>
          <p:nvPr>
            <p:ph type="body" idx="1"/>
          </p:nvPr>
        </p:nvSpPr>
        <p:spPr>
          <a:xfrm>
            <a:off x="457200" y="1600200"/>
            <a:ext cx="8229600" cy="992188"/>
          </a:xfrm>
        </p:spPr>
        <p:txBody>
          <a:bodyPr>
            <a:spAutoFit/>
          </a:bodyPr>
          <a:lstStyle/>
          <a:p>
            <a:pPr xmlns:a="http://schemas.openxmlformats.org/drawingml/2006/main" marL="255588" indent="-255588">
              <a:buSzTx/>
              <a:buFontTx/>
              <a:buChar char="•"/>
            </a:pPr>
            <a:r xmlns:a="http://schemas.openxmlformats.org/drawingml/2006/main">
              <a:rPr lang="vi"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k-bit seq # trong tiêu đề pkt</a:t>
            </a:r>
          </a:p>
          <a:p>
            <a:pPr xmlns:a="http://schemas.openxmlformats.org/drawingml/2006/main" marL="255588" indent="-255588">
              <a:buSzTx/>
              <a:buFontTx/>
              <a:buChar char="•"/>
            </a:pPr>
            <a:r xmlns:a="http://schemas.openxmlformats.org/drawingml/2006/main">
              <a:rPr lang="vi" altLang="ja-JP"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“cửa sổ” lên đến N, cho phép các gói không được đánh dấu liên tiếp</a:t>
            </a:r>
            <a:endParaRPr xmlns:a="http://schemas.openxmlformats.org/drawingml/2006/main" lang="en-US"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endParaRPr>
          </a:p>
        </p:txBody>
      </p:sp>
      <p:pic>
        <p:nvPicPr>
          <p:cNvPr id="107524" name="Picture 4" descr="A row of 27 packets, of 4 different statuses. Packets 1 through 6, already A C K d. Packets 7 through 14, sent not yet A C Kd. Base is written above packet 7. Packets 15 through 20, usable not yet sent. Next s e q n u m is written above packet 15. Packets 21 through 27, not usable. Window size, N, stretches from packet 7 through packet 20, or statuses sent not yet A C K d, and usable not yet sent."/>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2716213"/>
            <a:ext cx="6819900"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type="body" idx="2"/>
          </p:nvPr>
        </p:nvSpPr>
        <p:spPr>
          <a:xfrm>
            <a:off x="457200" y="4127500"/>
            <a:ext cx="8229600" cy="1876425"/>
          </a:xfrm>
        </p:spPr>
        <p:txBody>
          <a:bodyPr>
            <a:spAutoFit/>
          </a:bodyPr>
          <a:lstStyle/>
          <a:p>
            <a:pPr xmlns:a="http://schemas.openxmlformats.org/drawingml/2006/main" marL="255651" indent="-255651">
              <a:buFont typeface="Arial" panose="020B0604020202020204" pitchFamily="34" charset="0"/>
              <a:buChar char="•"/>
              <a:defRPr/>
            </a:pPr>
            <a:r xmlns:a="http://schemas.openxmlformats.org/drawingml/2006/main">
              <a:rPr lang="vi" altLang="en-US" sz="2000" kern="1200" dirty="0" smtClean="0">
                <a:latin typeface="Arial (Body)"/>
                <a:ea typeface="ＭＳ Ｐゴシック" charset="-128"/>
                <a:cs typeface="+mn-cs"/>
              </a:rPr>
              <a:t>Một</a:t>
            </a:r>
            <a:r xmlns:a="http://schemas.openxmlformats.org/drawingml/2006/main">
              <a:rPr lang="vi" altLang="en-US" sz="100" kern="1200" dirty="0" smtClean="0">
                <a:latin typeface="Arial (Body)"/>
                <a:ea typeface="ＭＳ Ｐゴシック" charset="-128"/>
                <a:cs typeface="+mn-cs"/>
              </a:rPr>
              <a:t> </a:t>
            </a:r>
            <a:r xmlns:a="http://schemas.openxmlformats.org/drawingml/2006/main">
              <a:rPr lang="vi" altLang="en-US" sz="2000" kern="1200" dirty="0" smtClean="0">
                <a:latin typeface="Arial (Body)"/>
                <a:ea typeface="ＭＳ Ｐゴシック" charset="-128"/>
                <a:cs typeface="+mn-cs"/>
              </a:rPr>
              <a:t>C</a:t>
            </a:r>
            <a:r xmlns:a="http://schemas.openxmlformats.org/drawingml/2006/main">
              <a:rPr lang="vi" altLang="en-US" sz="100" kern="1200" dirty="0" smtClean="0">
                <a:latin typeface="Arial (Body)"/>
                <a:ea typeface="ＭＳ Ｐゴシック" charset="-128"/>
                <a:cs typeface="+mn-cs"/>
              </a:rPr>
              <a:t> </a:t>
            </a:r>
            <a:r xmlns:a="http://schemas.openxmlformats.org/drawingml/2006/main">
              <a:rPr lang="vi" altLang="en-US" sz="2000" kern="1200" dirty="0" smtClean="0">
                <a:latin typeface="Arial (Body)"/>
                <a:ea typeface="ＭＳ Ｐゴシック" charset="-128"/>
                <a:cs typeface="+mn-cs"/>
              </a:rPr>
              <a:t>K (n): Một</a:t>
            </a:r>
            <a:r xmlns:a="http://schemas.openxmlformats.org/drawingml/2006/main">
              <a:rPr lang="vi" altLang="en-US" sz="100" kern="1200" dirty="0" smtClean="0">
                <a:latin typeface="Arial (Body)"/>
                <a:ea typeface="ＭＳ Ｐゴシック" charset="-128"/>
                <a:cs typeface="+mn-cs"/>
              </a:rPr>
              <a:t> </a:t>
            </a:r>
            <a:r xmlns:a="http://schemas.openxmlformats.org/drawingml/2006/main">
              <a:rPr lang="vi" altLang="en-US" sz="2000" kern="1200" dirty="0" smtClean="0">
                <a:latin typeface="Arial (Body)"/>
                <a:ea typeface="ＭＳ Ｐゴシック" charset="-128"/>
                <a:cs typeface="+mn-cs"/>
              </a:rPr>
              <a:t>C</a:t>
            </a:r>
            <a:r xmlns:a="http://schemas.openxmlformats.org/drawingml/2006/main">
              <a:rPr lang="vi" altLang="en-US" sz="100" kern="1200" dirty="0" smtClean="0">
                <a:latin typeface="Arial (Body)"/>
                <a:ea typeface="ＭＳ Ｐゴシック" charset="-128"/>
                <a:cs typeface="+mn-cs"/>
              </a:rPr>
              <a:t> </a:t>
            </a:r>
            <a:r xmlns:a="http://schemas.openxmlformats.org/drawingml/2006/main">
              <a:rPr lang="vi" altLang="en-US" sz="2000" kern="1200" dirty="0" smtClean="0">
                <a:latin typeface="Arial (Body)"/>
                <a:ea typeface="ＭＳ Ｐゴシック" charset="-128"/>
                <a:cs typeface="+mn-cs"/>
              </a:rPr>
              <a:t>K</a:t>
            </a:r>
            <a:r xmlns:a="http://schemas.openxmlformats.org/drawingml/2006/main">
              <a:rPr lang="vi" altLang="en-US" sz="100" kern="1200" dirty="0" smtClean="0">
                <a:latin typeface="Arial (Body)"/>
                <a:ea typeface="ＭＳ Ｐゴシック" charset="-128"/>
                <a:cs typeface="+mn-cs"/>
              </a:rPr>
              <a:t> </a:t>
            </a:r>
            <a:r xmlns:a="http://schemas.openxmlformats.org/drawingml/2006/main">
              <a:rPr lang="vi" altLang="en-US" sz="2000" kern="1200" dirty="0" smtClean="0">
                <a:latin typeface="Arial (Body)"/>
                <a:ea typeface="ＭＳ Ｐゴシック" charset="-128"/>
                <a:cs typeface="+mn-cs"/>
              </a:rPr>
              <a:t>s </a:t>
            </a:r>
            <a:r xmlns:a="http://schemas.openxmlformats.org/drawingml/2006/main">
              <a:rPr lang="vi" altLang="en-US" sz="2000" kern="1200" dirty="0">
                <a:latin typeface="Arial (Body)"/>
                <a:ea typeface="ＭＳ Ｐゴシック" charset="-128"/>
                <a:cs typeface="+mn-cs"/>
              </a:rPr>
              <a:t>tất cả các gói lên đến, bao gồm cả seq # n </a:t>
            </a:r>
            <a:r xmlns:a="http://schemas.openxmlformats.org/drawingml/2006/main">
              <a:rPr lang="vi" altLang="en-US" sz="2000" kern="1200" dirty="0" smtClean="0">
                <a:latin typeface="Arial (Body)"/>
                <a:ea typeface="ＭＳ Ｐゴシック" charset="-128"/>
                <a:cs typeface="+mn-cs"/>
              </a:rPr>
              <a:t>– </a:t>
            </a:r>
            <a:r xmlns:a="http://schemas.openxmlformats.org/drawingml/2006/main">
              <a:rPr lang="vi" altLang="en-US" sz="2000" b="1" kern="1200" dirty="0" smtClean="0">
                <a:latin typeface="Arial (Body)"/>
                <a:ea typeface="ＭＳ Ｐゴシック" charset="-128"/>
                <a:cs typeface="+mn-cs"/>
              </a:rPr>
              <a:t>“ </a:t>
            </a:r>
            <a:r xmlns:a="http://schemas.openxmlformats.org/drawingml/2006/main">
              <a:rPr lang="vi" altLang="ja-JP" sz="2000" b="1" kern="1200" dirty="0" smtClean="0">
                <a:latin typeface="Arial (Body)"/>
                <a:ea typeface="ＭＳ Ｐゴシック" charset="-128"/>
                <a:cs typeface="+mn-cs"/>
              </a:rPr>
              <a:t>tích lũy A</a:t>
            </a:r>
            <a:r xmlns:a="http://schemas.openxmlformats.org/drawingml/2006/main">
              <a:rPr lang="vi" altLang="ja-JP" sz="100" b="1" kern="1200" dirty="0" smtClean="0">
                <a:latin typeface="Arial (Body)"/>
                <a:ea typeface="ＭＳ Ｐゴシック" charset="-128"/>
                <a:cs typeface="+mn-cs"/>
              </a:rPr>
              <a:t> </a:t>
            </a:r>
            <a:r xmlns:a="http://schemas.openxmlformats.org/drawingml/2006/main">
              <a:rPr lang="vi" altLang="ja-JP" sz="2000" b="1" kern="1200" dirty="0" smtClean="0">
                <a:latin typeface="Arial (Body)"/>
                <a:ea typeface="ＭＳ Ｐゴシック" charset="-128"/>
                <a:cs typeface="+mn-cs"/>
              </a:rPr>
              <a:t>C</a:t>
            </a:r>
            <a:r xmlns:a="http://schemas.openxmlformats.org/drawingml/2006/main">
              <a:rPr lang="vi" altLang="ja-JP" sz="100" b="1" kern="1200" dirty="0" smtClean="0">
                <a:latin typeface="Arial (Body)"/>
                <a:ea typeface="ＭＳ Ｐゴシック" charset="-128"/>
                <a:cs typeface="+mn-cs"/>
              </a:rPr>
              <a:t> </a:t>
            </a:r>
            <a:r xmlns:a="http://schemas.openxmlformats.org/drawingml/2006/main">
              <a:rPr lang="vi" altLang="ja-JP" sz="2000" b="1" kern="1200" dirty="0" smtClean="0">
                <a:latin typeface="Arial (Body)"/>
                <a:ea typeface="ＭＳ Ｐゴシック" charset="-128"/>
                <a:cs typeface="+mn-cs"/>
              </a:rPr>
              <a:t>K”</a:t>
            </a:r>
            <a:endParaRPr xmlns:a="http://schemas.openxmlformats.org/drawingml/2006/main" lang="en-US" altLang="ja-JP" sz="2000" b="1" kern="1200" dirty="0">
              <a:latin typeface="Arial (Body)"/>
              <a:ea typeface="ＭＳ Ｐゴシック" charset="-128"/>
              <a:cs typeface="+mn-cs"/>
            </a:endParaRPr>
          </a:p>
          <a:p>
            <a:pPr xmlns:a="http://schemas.openxmlformats.org/drawingml/2006/main" marL="741553" lvl="1" indent="-284353">
              <a:buFont typeface="Arial" panose="020B0604020202020204" pitchFamily="34" charset="0"/>
              <a:buChar char="–"/>
              <a:defRPr/>
            </a:pPr>
            <a:r xmlns:a="http://schemas.openxmlformats.org/drawingml/2006/main">
              <a:rPr lang="vi" altLang="en-US" sz="2000" kern="1200" dirty="0">
                <a:latin typeface="Arial (Body)"/>
                <a:ea typeface="ＭＳ Ｐゴシック" charset="-128"/>
                <a:cs typeface="+mn-cs"/>
              </a:rPr>
              <a:t>có thể nhận được trùng lặp </a:t>
            </a:r>
            <a:r xmlns:a="http://schemas.openxmlformats.org/drawingml/2006/main">
              <a:rPr lang="vi" altLang="en-US" sz="2000" kern="1200" dirty="0" smtClean="0">
                <a:latin typeface="Arial (Body)"/>
                <a:ea typeface="ＭＳ Ｐゴシック" charset="-128"/>
                <a:cs typeface="+mn-cs"/>
              </a:rPr>
              <a:t>A</a:t>
            </a:r>
            <a:r xmlns:a="http://schemas.openxmlformats.org/drawingml/2006/main">
              <a:rPr lang="vi" altLang="en-US" sz="100" kern="1200" dirty="0" smtClean="0">
                <a:latin typeface="Arial (Body)"/>
                <a:ea typeface="ＭＳ Ｐゴシック" charset="-128"/>
                <a:cs typeface="+mn-cs"/>
              </a:rPr>
              <a:t> </a:t>
            </a:r>
            <a:r xmlns:a="http://schemas.openxmlformats.org/drawingml/2006/main">
              <a:rPr lang="vi" altLang="en-US" sz="2000" kern="1200" dirty="0" smtClean="0">
                <a:latin typeface="Arial (Body)"/>
                <a:ea typeface="ＭＳ Ｐゴシック" charset="-128"/>
                <a:cs typeface="+mn-cs"/>
              </a:rPr>
              <a:t>C</a:t>
            </a:r>
            <a:r xmlns:a="http://schemas.openxmlformats.org/drawingml/2006/main">
              <a:rPr lang="vi" altLang="en-US" sz="100" kern="1200" dirty="0" smtClean="0">
                <a:latin typeface="Arial (Body)"/>
                <a:ea typeface="ＭＳ Ｐゴシック" charset="-128"/>
                <a:cs typeface="+mn-cs"/>
              </a:rPr>
              <a:t> </a:t>
            </a:r>
            <a:r xmlns:a="http://schemas.openxmlformats.org/drawingml/2006/main">
              <a:rPr lang="vi" altLang="en-US" sz="2000" kern="1200" dirty="0" smtClean="0">
                <a:latin typeface="Arial (Body)"/>
                <a:ea typeface="ＭＳ Ｐゴシック" charset="-128"/>
                <a:cs typeface="+mn-cs"/>
              </a:rPr>
              <a:t>K</a:t>
            </a:r>
            <a:r xmlns:a="http://schemas.openxmlformats.org/drawingml/2006/main">
              <a:rPr lang="vi" altLang="en-US" sz="100" kern="1200" dirty="0" smtClean="0">
                <a:latin typeface="Arial (Body)"/>
                <a:ea typeface="ＭＳ Ｐゴシック" charset="-128"/>
                <a:cs typeface="+mn-cs"/>
              </a:rPr>
              <a:t> </a:t>
            </a:r>
            <a:r xmlns:a="http://schemas.openxmlformats.org/drawingml/2006/main">
              <a:rPr lang="vi" altLang="en-US" sz="2000" kern="1200" dirty="0" smtClean="0">
                <a:latin typeface="Arial (Body)"/>
                <a:ea typeface="ＭＳ Ｐゴシック" charset="-128"/>
                <a:cs typeface="+mn-cs"/>
              </a:rPr>
              <a:t>s </a:t>
            </a:r>
            <a:r xmlns:a="http://schemas.openxmlformats.org/drawingml/2006/main">
              <a:rPr lang="vi" altLang="en-US" sz="2000" kern="1200" dirty="0">
                <a:latin typeface="Arial (Body)"/>
                <a:ea typeface="ＭＳ Ｐゴシック" charset="-128"/>
                <a:cs typeface="+mn-cs"/>
              </a:rPr>
              <a:t>(xem người nhận)</a:t>
            </a:r>
          </a:p>
          <a:p>
            <a:pPr xmlns:a="http://schemas.openxmlformats.org/drawingml/2006/main" marL="255651" indent="-255651">
              <a:buFont typeface="Arial" panose="020B0604020202020204" pitchFamily="34" charset="0"/>
              <a:buChar char="•"/>
              <a:defRPr/>
            </a:pPr>
            <a:r xmlns:a="http://schemas.openxmlformats.org/drawingml/2006/main">
              <a:rPr lang="vi" altLang="en-US" sz="2000" kern="1200" dirty="0">
                <a:latin typeface="Arial (Body)"/>
                <a:ea typeface="ＭＳ Ｐゴシック" charset="-128"/>
                <a:cs typeface="+mn-cs"/>
              </a:rPr>
              <a:t>hẹn giờ cho hành khách trên chuyến bay lâu đời nhất</a:t>
            </a:r>
          </a:p>
          <a:p>
            <a:pPr xmlns:a="http://schemas.openxmlformats.org/drawingml/2006/main" marL="255651" indent="-255651">
              <a:buFont typeface="Arial" panose="020B0604020202020204" pitchFamily="34" charset="0"/>
              <a:buChar char="•"/>
              <a:defRPr/>
            </a:pPr>
            <a:r xmlns:a="http://schemas.openxmlformats.org/drawingml/2006/main">
              <a:rPr lang="vi" altLang="en-US" sz="2000" b="1" kern="1200" dirty="0">
                <a:latin typeface="Arial (Body)"/>
                <a:ea typeface="ＭＳ Ｐゴシック" charset="-128"/>
                <a:cs typeface="+mn-cs"/>
              </a:rPr>
              <a:t>timeout(n): </a:t>
            </a:r>
            <a:r xmlns:a="http://schemas.openxmlformats.org/drawingml/2006/main">
              <a:rPr lang="vi" altLang="en-US" sz="2000" kern="1200" dirty="0">
                <a:latin typeface="Arial (Body)"/>
                <a:ea typeface="ＭＳ Ｐゴシック" charset="-128"/>
                <a:cs typeface="+mn-cs"/>
              </a:rPr>
              <a:t>truyền lại gói n và tất cả gói thứ tự cao hơn # gói trong </a:t>
            </a:r>
            <a:r xmlns:a="http://schemas.openxmlformats.org/drawingml/2006/main">
              <a:rPr lang="vi" altLang="en-US" sz="2000" kern="1200" dirty="0" smtClean="0">
                <a:latin typeface="Arial (Body)"/>
                <a:ea typeface="ＭＳ Ｐゴシック" charset="-128"/>
                <a:cs typeface="+mn-cs"/>
              </a:rPr>
              <a:t>cửa sổ</a:t>
            </a:r>
            <a:endParaRPr xmlns:a="http://schemas.openxmlformats.org/drawingml/2006/main" lang="en-US" altLang="en-US" sz="2000" kern="1200" dirty="0">
              <a:latin typeface="Arial (Body)"/>
              <a:ea typeface="ＭＳ Ｐゴシック" charset="-128"/>
              <a:cs typeface="+mn-cs"/>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xmlns:a="http://schemas.openxmlformats.org/drawingml/2006/main">
              <a:buFont typeface="Times New Roman"/>
              <a:buNone/>
              <a:defRPr/>
            </a:pPr>
            <a:r xmlns:a="http://schemas.openxmlformats.org/drawingml/2006/main">
              <a:rPr lang="vi" sz="3400" b="1" dirty="0" smtClean="0">
                <a:solidFill>
                  <a:srgbClr val="007FA3"/>
                </a:solidFill>
                <a:latin typeface="Times New Roman" panose="02020603050405020304" pitchFamily="18" charset="0"/>
                <a:ea typeface="Times New Roman"/>
                <a:cs typeface="+mj-cs"/>
                <a:sym typeface="Times New Roman"/>
              </a:rPr>
              <a:t>g</a:t>
            </a:r>
            <a:r xmlns:a="http://schemas.openxmlformats.org/drawingml/2006/main">
              <a:rPr lang="vi" sz="100" b="1" dirty="0" smtClean="0">
                <a:solidFill>
                  <a:srgbClr val="007FA3"/>
                </a:solidFill>
                <a:latin typeface="Times New Roman" panose="02020603050405020304" pitchFamily="18" charset="0"/>
                <a:ea typeface="Times New Roman"/>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Times New Roman"/>
                <a:cs typeface="+mj-cs"/>
                <a:sym typeface="Times New Roman"/>
              </a:rPr>
              <a:t>b</a:t>
            </a:r>
            <a:r xmlns:a="http://schemas.openxmlformats.org/drawingml/2006/main">
              <a:rPr lang="vi" sz="100" b="1" dirty="0" smtClean="0">
                <a:solidFill>
                  <a:srgbClr val="007FA3"/>
                </a:solidFill>
                <a:latin typeface="Times New Roman" panose="02020603050405020304" pitchFamily="18" charset="0"/>
                <a:ea typeface="Times New Roman"/>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Times New Roman"/>
                <a:cs typeface="+mj-cs"/>
                <a:sym typeface="Times New Roman"/>
              </a:rPr>
              <a:t>N: Người gửi mở rộng F</a:t>
            </a:r>
            <a:r xmlns:a="http://schemas.openxmlformats.org/drawingml/2006/main">
              <a:rPr lang="vi" sz="100" b="1" dirty="0" smtClean="0">
                <a:solidFill>
                  <a:srgbClr val="007FA3"/>
                </a:solidFill>
                <a:latin typeface="Times New Roman" panose="02020603050405020304" pitchFamily="18" charset="0"/>
                <a:ea typeface="Times New Roman"/>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Times New Roman"/>
                <a:cs typeface="+mj-cs"/>
                <a:sym typeface="Times New Roman"/>
              </a:rPr>
              <a:t>S</a:t>
            </a:r>
            <a:r xmlns:a="http://schemas.openxmlformats.org/drawingml/2006/main">
              <a:rPr lang="vi" sz="100" b="1" dirty="0" smtClean="0">
                <a:solidFill>
                  <a:srgbClr val="007FA3"/>
                </a:solidFill>
                <a:latin typeface="Times New Roman" panose="02020603050405020304" pitchFamily="18" charset="0"/>
                <a:ea typeface="Times New Roman"/>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Times New Roman"/>
                <a:cs typeface="+mj-cs"/>
                <a:sym typeface="Times New Roman"/>
              </a:rPr>
              <a:t>m</a:t>
            </a:r>
            <a:endParaRPr xmlns:a="http://schemas.openxmlformats.org/drawingml/2006/main" lang="en-US" sz="3400" b="1" dirty="0">
              <a:solidFill>
                <a:srgbClr val="007FA3"/>
              </a:solidFill>
              <a:latin typeface="Times New Roman" panose="02020603050405020304" pitchFamily="18" charset="0"/>
              <a:ea typeface="Times New Roman"/>
              <a:cs typeface="+mj-cs"/>
              <a:sym typeface="Times New Roman"/>
            </a:endParaRPr>
          </a:p>
        </p:txBody>
      </p:sp>
      <p:pic>
        <p:nvPicPr>
          <p:cNvPr id="108547" name="Picture 15" descr="A diagram has a circle with 4 arrows looping back to it, and 1 arrow pointing toward it. Each arrow has lines of code. The circle reads, wait. An arrow points at the circle. Arrow 1, code. There are 3 lines of code. A line separates the first line of code from the remaining 2 lines. Line 1, indented once. lambda. Line 2. base = 1. Line 3. next s e q n u m = 1. An arrow loops back to the circle. There are 10 lines of code. A line separates the first line of code from the remaining 9 lines. Line 1. r d t underscore send left parenthesis data right parenthesis. Line 2. i f left parenthesis next s e q n u m left angled bracket base + N right parenthesis left brace. Line 3. Indent, s n d p k t left bracket next s e q n u m right bracket = make underscore p k t left parenthesis next s e q n u m comma data comma checksum right parenthesis. Line 4, indented once. u d t underscore send left parenthesis s n d p k t left bracket next s e q n u m right bracket right parenthesis. Line 5. Indent, i f left parenthesis base = = next s e q n u m right parenthesis. Line 6. Indent, indent, start underscore timer. Line 7. Indent, next s e q n u m plus plus. Line 8. Right brace. Line 9. else. Line 10. Indent, refuse underscore data left parenthesis data right parenthesis. Another arrow loops back to the circle. There are 6 lines of code. A line separates the first line of code from the remaining 5 lines. Line 1. timeout. Line 2. start underscore timer. Line 3. u d t underscore send left parenthesis s n d p k t left bracket base right bracket right parenthesis. Line 4. u d t underscore send left parenthesis s n d p k t left bracket base + 1 right bracket right parenthesis. Line 5. Period period period. Line 6. u d t underscore send left parenthesis s n d p k t left bracket next s e q n u m hyphen 1 right bracket right parenthesis. Another arrow loops back to the circle. There are 6 lines of code. A line separates the first line of code from the remaining 5. Line 1. r d t underscore r c v left parenthesis r c v p k t right parenthesis ampersand ampersand not corrupt left parenthesis r c v p k t right parenthesis. Line 2. base = get a c k n u m left parenthesis r c v p k t right parenthesis + 1. Line 3. If left parenthesis base = = next s e q n u m right parenthesis. Line 4, indented once. stop underscore timer. Line 5. else. Line 6. Indent, start underscore timer. Another arrow loops back to the circle. There are 2 lines of code. A line separates the first line of code from the second. Line 1. r d t underscore r c v left parenthesis r c v p k t right parenthesis ampersand ampersand corrupt left parenthesis r c v p k t right parenthesis. Line 2. Lambda."/>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1435" y="1614338"/>
            <a:ext cx="7181130" cy="4623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buFont typeface="Times New Roman"/>
              <a:buNone/>
              <a:defRPr/>
            </a:pP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g</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b</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N: Đầu thu mở rộng F</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S</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M </a:t>
            </a:r>
            <a:r xmlns:a="http://schemas.openxmlformats.org/drawingml/2006/main">
              <a:rPr lang="vi" sz="2000" dirty="0" smtClean="0">
                <a:solidFill>
                  <a:srgbClr val="007FA3"/>
                </a:solidFill>
                <a:latin typeface="Times New Roman" panose="02020603050405020304" pitchFamily="18" charset="0"/>
                <a:ea typeface="ＭＳ Ｐゴシック" charset="0"/>
                <a:cs typeface="+mj-cs"/>
                <a:sym typeface="Times New Roman"/>
              </a:rPr>
              <a:t>(1 trên 2)</a:t>
            </a:r>
            <a:endParaRPr xmlns:a="http://schemas.openxmlformats.org/drawingml/2006/main" lang="en-US" sz="2000" dirty="0">
              <a:solidFill>
                <a:srgbClr val="007FA3"/>
              </a:solidFill>
              <a:latin typeface="Times New Roman" panose="02020603050405020304" pitchFamily="18" charset="0"/>
              <a:ea typeface="ＭＳ Ｐゴシック" charset="0"/>
              <a:cs typeface="+mj-cs"/>
              <a:sym typeface="Times New Roman"/>
            </a:endParaRPr>
          </a:p>
        </p:txBody>
      </p:sp>
      <p:pic>
        <p:nvPicPr>
          <p:cNvPr id="109571" name="Picture 12" descr="A diagram has a circle with 2 arrows looping back to it, and 1 arrow pointing toward it. Each arrow has lines of code. The circle reads, wait. An arrow points at the circle. There are 3 lines of code. A line separates the first line of code from the remaining 2 lines. Line 1, indented once. lambda. Line 2. expected s e q n u m = 1. Line 3. s n d p k t = make underscore p k t left parenthesis 0 comma A C K comma checksum right parenthesis. An arrow loops back to the circle. There are 8 lines of code. A line separates the first 3 lines of code from the remaining 5 lines. Line 1. r d t underscore r c v left parenthesis r c v p k t right parenthesis. Line 2. Ident, ampersand ampersand nt corrupt left parenthesis r c v p k t right parenthesis. Line 3. Indent, ampersand ampersand h a s s e q n u m left parenthesis r c v p k t comma expected s e q n u m right parenthesis. Line 4. extract left parenthesis r c v p k t comma data right parenthesis. Line 5. deliver underscore data left parenthesis data right parenthesis. Line 6. s n d p k t = make underscore p k t left parenthesis expected s e q n u m comma A C K comma checksum right parenthesis. Line 7. u d t underscore send left parenthesis s n d p k t right parenthesis. Line 8. expected s e q n u m plus plus. Another arrow loops back to the circle. There are 2 lines of code. A line separates the first line of code from the other line. Line 1. default. Line 2. u d t underscore send left parenthesis s n d p k t right parenthesi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0438" y="1600867"/>
            <a:ext cx="7223125" cy="455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xmlns:a="http://schemas.openxmlformats.org/drawingml/2006/main">
              <a:defRPr/>
            </a:pPr>
            <a:r xmlns:a="http://schemas.openxmlformats.org/drawingml/2006/main">
              <a:rPr lang="vi" dirty="0">
                <a:latin typeface="Times New Roman" panose="02020603050405020304" pitchFamily="18" charset="0"/>
                <a:ea typeface="ＭＳ Ｐゴシック" charset="0"/>
                <a:cs typeface="+mj-cs"/>
              </a:rPr>
              <a:t>Vận chuyển so với Lớp mạng</a:t>
            </a:r>
            <a:endParaRPr xmlns:a="http://schemas.openxmlformats.org/drawingml/2006/main" lang="en-US" sz="2000" dirty="0">
              <a:solidFill>
                <a:srgbClr val="007FA3"/>
              </a:solidFill>
              <a:latin typeface="Times New Roman" panose="02020603050405020304" pitchFamily="18" charset="0"/>
              <a:ea typeface="ＭＳ Ｐゴシック" charset="0"/>
              <a:cs typeface="+mj-cs"/>
              <a:sym typeface="Times New Roman"/>
            </a:endParaRPr>
          </a:p>
        </p:txBody>
      </p:sp>
      <p:sp>
        <p:nvSpPr>
          <p:cNvPr id="3" name="Content Placeholder 2"/>
          <p:cNvSpPr>
            <a:spLocks noGrp="1"/>
          </p:cNvSpPr>
          <p:nvPr>
            <p:ph type="body" idx="1"/>
          </p:nvPr>
        </p:nvSpPr>
        <p:spPr>
          <a:xfrm>
            <a:off x="457200" y="1600200"/>
            <a:ext cx="8229600" cy="1284937"/>
          </a:xfrm>
        </p:spPr>
        <p:txBody>
          <a:bodyPr>
            <a:spAutoFit/>
          </a:bodyPr>
          <a:lstStyle/>
          <a:p>
            <a:pPr xmlns:a="http://schemas.openxmlformats.org/drawingml/2006/main" marL="255651" indent="-255651">
              <a:spcBef>
                <a:spcPts val="1500"/>
              </a:spcBef>
              <a:buClr>
                <a:srgbClr val="007FA3"/>
              </a:buClr>
              <a:buFont typeface="Arial" panose="020B0604020202020204" pitchFamily="34" charset="0"/>
              <a:buChar char="•"/>
              <a:defRPr/>
            </a:pPr>
            <a:r xmlns:a="http://schemas.openxmlformats.org/drawingml/2006/main">
              <a:rPr lang="vi" sz="1800" b="1" dirty="0">
                <a:latin typeface="+mn-lt"/>
                <a:ea typeface="ＭＳ Ｐゴシック" charset="0"/>
                <a:cs typeface="+mn-cs"/>
                <a:sym typeface="Arial"/>
              </a:rPr>
              <a:t>lớp mạng </a:t>
            </a:r>
            <a:r xmlns:a="http://schemas.openxmlformats.org/drawingml/2006/main">
              <a:rPr lang="vi" sz="1800" i="1" dirty="0">
                <a:latin typeface="+mn-lt"/>
                <a:ea typeface="ＭＳ Ｐゴシック" charset="0"/>
                <a:cs typeface="+mn-cs"/>
                <a:sym typeface="Arial"/>
              </a:rPr>
              <a:t>: </a:t>
            </a:r>
            <a:r xmlns:a="http://schemas.openxmlformats.org/drawingml/2006/main">
              <a:rPr lang="vi" sz="1800" dirty="0">
                <a:latin typeface="+mn-lt"/>
                <a:ea typeface="ＭＳ Ｐゴシック" charset="0"/>
                <a:cs typeface="+mn-cs"/>
                <a:sym typeface="Arial"/>
              </a:rPr>
              <a:t>giao tiếp logic giữa các máy chủ</a:t>
            </a:r>
          </a:p>
          <a:p>
            <a:pPr xmlns:a="http://schemas.openxmlformats.org/drawingml/2006/main" marL="255651" indent="-255651">
              <a:spcBef>
                <a:spcPts val="1500"/>
              </a:spcBef>
              <a:buClr>
                <a:srgbClr val="007FA3"/>
              </a:buClr>
              <a:buFont typeface="Arial" panose="020B0604020202020204" pitchFamily="34" charset="0"/>
              <a:buChar char="•"/>
              <a:defRPr/>
            </a:pPr>
            <a:r xmlns:a="http://schemas.openxmlformats.org/drawingml/2006/main">
              <a:rPr lang="vi" sz="1800" b="1" dirty="0">
                <a:latin typeface="+mn-lt"/>
                <a:ea typeface="ＭＳ Ｐゴシック" charset="0"/>
                <a:cs typeface="+mn-cs"/>
                <a:sym typeface="Arial"/>
              </a:rPr>
              <a:t>lớp vận chuyển </a:t>
            </a:r>
            <a:r xmlns:a="http://schemas.openxmlformats.org/drawingml/2006/main">
              <a:rPr lang="vi" sz="1800" i="1" dirty="0">
                <a:latin typeface="+mn-lt"/>
                <a:ea typeface="ＭＳ Ｐゴシック" charset="0"/>
                <a:cs typeface="+mn-cs"/>
                <a:sym typeface="Arial"/>
              </a:rPr>
              <a:t>: </a:t>
            </a:r>
            <a:r xmlns:a="http://schemas.openxmlformats.org/drawingml/2006/main">
              <a:rPr lang="vi" sz="1800" dirty="0">
                <a:latin typeface="+mn-lt"/>
                <a:ea typeface="ＭＳ Ｐゴシック" charset="0"/>
                <a:cs typeface="+mn-cs"/>
                <a:sym typeface="Arial"/>
              </a:rPr>
              <a:t>giao tiếp logic giữa </a:t>
            </a:r>
            <a:r xmlns:a="http://schemas.openxmlformats.org/drawingml/2006/main">
              <a:rPr lang="vi" sz="1800" dirty="0" smtClean="0">
                <a:latin typeface="+mn-lt"/>
                <a:ea typeface="ＭＳ Ｐゴシック" charset="0"/>
                <a:cs typeface="+mn-cs"/>
                <a:sym typeface="Arial"/>
              </a:rPr>
              <a:t>các quy trình</a:t>
            </a:r>
            <a:endParaRPr xmlns:a="http://schemas.openxmlformats.org/drawingml/2006/main" lang="en-US" sz="1800" dirty="0">
              <a:latin typeface="+mn-lt"/>
              <a:ea typeface="ＭＳ Ｐゴシック" charset="0"/>
              <a:cs typeface="+mn-cs"/>
              <a:sym typeface="Arial"/>
            </a:endParaRPr>
          </a:p>
          <a:p>
            <a:pPr xmlns:a="http://schemas.openxmlformats.org/drawingml/2006/main" marL="741553" lvl="1" indent="-284353">
              <a:spcBef>
                <a:spcPts val="600"/>
              </a:spcBef>
              <a:buClr>
                <a:srgbClr val="007FA3"/>
              </a:buClr>
              <a:buSzPct val="100000"/>
              <a:buFont typeface="Arial" panose="020B0604020202020204" pitchFamily="34" charset="0"/>
              <a:buChar char="–"/>
              <a:defRPr/>
            </a:pPr>
            <a:r xmlns:a="http://schemas.openxmlformats.org/drawingml/2006/main">
              <a:rPr lang="vi" sz="1800" dirty="0">
                <a:latin typeface="+mn-lt"/>
                <a:ea typeface="ＭＳ Ｐゴシック" charset="0"/>
                <a:sym typeface="Arial"/>
              </a:rPr>
              <a:t>dựa vào, nâng cao, các </a:t>
            </a:r>
            <a:r xmlns:a="http://schemas.openxmlformats.org/drawingml/2006/main">
              <a:rPr lang="vi" sz="1800" dirty="0" smtClean="0">
                <a:latin typeface="+mn-lt"/>
                <a:ea typeface="ＭＳ Ｐゴシック" charset="0"/>
                <a:sym typeface="Arial"/>
              </a:rPr>
              <a:t>dịch vụ tầng mạng</a:t>
            </a:r>
          </a:p>
        </p:txBody>
      </p:sp>
      <p:sp>
        <p:nvSpPr>
          <p:cNvPr id="4" name="Text Placeholder 3"/>
          <p:cNvSpPr>
            <a:spLocks noGrp="1"/>
          </p:cNvSpPr>
          <p:nvPr>
            <p:ph type="body" idx="2"/>
          </p:nvPr>
        </p:nvSpPr>
        <p:spPr>
          <a:xfrm>
            <a:off x="457200" y="2969631"/>
            <a:ext cx="8229600" cy="3283685"/>
          </a:xfrm>
        </p:spPr>
        <p:txBody>
          <a:bodyPr/>
          <a:lstStyle/>
          <a:p>
            <a:pPr xmlns:a="http://schemas.openxmlformats.org/drawingml/2006/main" marL="0" indent="0">
              <a:buNone/>
              <a:defRPr/>
            </a:pPr>
            <a:r xmlns:a="http://schemas.openxmlformats.org/drawingml/2006/main">
              <a:rPr lang="vi" sz="1800" b="1" dirty="0">
                <a:solidFill>
                  <a:schemeClr val="tx1"/>
                </a:solidFill>
                <a:latin typeface="+mn-lt"/>
              </a:rPr>
              <a:t>hộ gia đình tương tự:</a:t>
            </a:r>
          </a:p>
          <a:p>
            <a:pPr xmlns:a="http://schemas.openxmlformats.org/drawingml/2006/main" marL="0" indent="0">
              <a:buNone/>
              <a:defRPr/>
            </a:pPr>
            <a:r xmlns:a="http://schemas.openxmlformats.org/drawingml/2006/main">
              <a:rPr lang="vi" altLang="en-US" sz="1800" b="1" dirty="0">
                <a:latin typeface="+mn-lt"/>
                <a:ea typeface="ＭＳ Ｐゴシック" charset="-128"/>
              </a:rPr>
              <a:t>12 đứa trẻ nhà Ann </a:t>
            </a:r>
            <a:r xmlns:a="http://schemas.openxmlformats.org/drawingml/2006/main">
              <a:rPr lang="vi" altLang="ja-JP" sz="1800" b="1" dirty="0">
                <a:latin typeface="+mn-lt"/>
                <a:ea typeface="ＭＳ Ｐゴシック" charset="-128"/>
              </a:rPr>
              <a:t>gửi thư cho 12 đứa trẻ nhà Bill:</a:t>
            </a:r>
          </a:p>
          <a:p>
            <a:pPr xmlns:a="http://schemas.openxmlformats.org/drawingml/2006/main" marL="255600" indent="-255600">
              <a:buClr>
                <a:schemeClr val="tx2"/>
              </a:buClr>
              <a:buFont typeface="Arial" panose="020B0604020202020204" pitchFamily="34" charset="0"/>
              <a:buChar char="•"/>
              <a:defRPr/>
            </a:pPr>
            <a:r xmlns:a="http://schemas.openxmlformats.org/drawingml/2006/main">
              <a:rPr lang="vi" altLang="en-US" sz="1800" dirty="0">
                <a:latin typeface="+mn-lt"/>
                <a:ea typeface="ＭＳ Ｐゴシック" charset="-128"/>
              </a:rPr>
              <a:t>máy chủ = nhà</a:t>
            </a:r>
          </a:p>
          <a:p>
            <a:pPr xmlns:a="http://schemas.openxmlformats.org/drawingml/2006/main" marL="255600" indent="-255600">
              <a:buClr>
                <a:schemeClr val="tx2"/>
              </a:buClr>
              <a:buFont typeface="Arial" panose="020B0604020202020204" pitchFamily="34" charset="0"/>
              <a:buChar char="•"/>
              <a:defRPr/>
            </a:pPr>
            <a:r xmlns:a="http://schemas.openxmlformats.org/drawingml/2006/main">
              <a:rPr lang="vi" altLang="en-US" sz="1800" dirty="0">
                <a:latin typeface="+mn-lt"/>
                <a:ea typeface="ＭＳ Ｐゴシック" charset="-128"/>
              </a:rPr>
              <a:t>quá trình = trẻ em</a:t>
            </a:r>
          </a:p>
          <a:p>
            <a:pPr xmlns:a="http://schemas.openxmlformats.org/drawingml/2006/main" marL="255600" indent="-255600">
              <a:buClr>
                <a:schemeClr val="tx2"/>
              </a:buClr>
              <a:buFont typeface="Arial" panose="020B0604020202020204" pitchFamily="34" charset="0"/>
              <a:buChar char="•"/>
              <a:defRPr/>
            </a:pPr>
            <a:r xmlns:a="http://schemas.openxmlformats.org/drawingml/2006/main">
              <a:rPr lang="vi" altLang="en-US" sz="1800" dirty="0">
                <a:latin typeface="+mn-lt"/>
                <a:ea typeface="ＭＳ Ｐゴシック" charset="-128"/>
              </a:rPr>
              <a:t>tin nhắn ứng dụng = thư trong phong bì</a:t>
            </a:r>
          </a:p>
          <a:p>
            <a:pPr xmlns:a="http://schemas.openxmlformats.org/drawingml/2006/main" marL="255600" indent="-255600">
              <a:buClr>
                <a:schemeClr val="tx2"/>
              </a:buClr>
              <a:buFont typeface="Arial" panose="020B0604020202020204" pitchFamily="34" charset="0"/>
              <a:buChar char="•"/>
              <a:defRPr/>
            </a:pPr>
            <a:r xmlns:a="http://schemas.openxmlformats.org/drawingml/2006/main">
              <a:rPr lang="vi" altLang="en-US" sz="1800" dirty="0">
                <a:latin typeface="+mn-lt"/>
                <a:ea typeface="ＭＳ Ｐゴシック" charset="-128"/>
              </a:rPr>
              <a:t>giao thức vận chuyển = Ann và Bill, người chuyển giao cho anh chị em trong nhà</a:t>
            </a:r>
          </a:p>
          <a:p>
            <a:pPr xmlns:a="http://schemas.openxmlformats.org/drawingml/2006/main" marL="255600" indent="-255600">
              <a:buClr>
                <a:schemeClr val="tx2"/>
              </a:buClr>
              <a:buFont typeface="Arial" panose="020B0604020202020204" pitchFamily="34" charset="0"/>
              <a:buChar char="•"/>
              <a:defRPr/>
            </a:pPr>
            <a:r xmlns:a="http://schemas.openxmlformats.org/drawingml/2006/main">
              <a:rPr lang="vi" altLang="en-US" sz="1800" dirty="0">
                <a:latin typeface="+mn-lt"/>
                <a:ea typeface="ＭＳ Ｐゴシック" charset="-128"/>
              </a:rPr>
              <a:t>giao thức lớp mạng = </a:t>
            </a:r>
            <a:r xmlns:a="http://schemas.openxmlformats.org/drawingml/2006/main">
              <a:rPr lang="vi" altLang="en-US" sz="1800" dirty="0" smtClean="0">
                <a:latin typeface="+mn-lt"/>
                <a:ea typeface="ＭＳ Ｐゴシック" charset="-128"/>
              </a:rPr>
              <a:t>dịch vụ bưu chính</a:t>
            </a:r>
            <a:endParaRPr xmlns:a="http://schemas.openxmlformats.org/drawingml/2006/main" lang="en-US" sz="1800" dirty="0">
              <a:latin typeface="+mn-lt"/>
              <a:ea typeface="ＭＳ Ｐゴシック"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txBox="1">
            <a:spLocks noGrp="1"/>
          </p:cNvSpPr>
          <p:nvPr>
            <p:ph type="title"/>
          </p:nvPr>
        </p:nvSpPr>
        <p:spPr>
          <a:xfrm>
            <a:off x="457200" y="215900"/>
            <a:ext cx="8229600" cy="1096963"/>
          </a:xfrm>
        </p:spPr>
        <p:txBody>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g</a:t>
            </a:r>
            <a:r xmlns:a="http://schemas.openxmlformats.org/drawingml/2006/main">
              <a:rPr lang="vi"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b</a:t>
            </a:r>
            <a:r xmlns:a="http://schemas.openxmlformats.org/drawingml/2006/main">
              <a:rPr lang="vi"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N: Đầu thu mở rộng F</a:t>
            </a:r>
            <a:r xmlns:a="http://schemas.openxmlformats.org/drawingml/2006/main">
              <a:rPr lang="vi"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S</a:t>
            </a:r>
            <a:r xmlns:a="http://schemas.openxmlformats.org/drawingml/2006/main">
              <a:rPr lang="vi"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M </a:t>
            </a:r>
            <a:r xmlns:a="http://schemas.openxmlformats.org/drawingml/2006/main">
              <a:rPr lang="vi" altLang="en-US" sz="2000" b="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(2 trên 2)</a:t>
            </a:r>
            <a:endParaRPr xmlns:a="http://schemas.openxmlformats.org/drawingml/2006/main" lang="en-US" altLang="en-US" b="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p:txBody>
          <a:bodyPr/>
          <a:lstStyle/>
          <a:p>
            <a:pPr xmlns:a="http://schemas.openxmlformats.org/drawingml/2006/main">
              <a:defRPr/>
            </a:pPr>
            <a:r xmlns:a="http://schemas.openxmlformats.org/drawingml/2006/main">
              <a:rPr lang="vi" altLang="en-US" sz="2400" dirty="0" smtClean="0">
                <a:latin typeface="+mn-lt"/>
                <a:ea typeface="ＭＳ Ｐゴシック" panose="020B0600070205080204" pitchFamily="34" charset="-128"/>
              </a:rPr>
              <a:t>Một</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C</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K-only </a:t>
            </a:r>
            <a:r xmlns:a="http://schemas.openxmlformats.org/drawingml/2006/main">
              <a:rPr lang="vi" altLang="en-US" sz="2400" dirty="0">
                <a:latin typeface="+mn-lt"/>
                <a:ea typeface="ＭＳ Ｐゴシック" panose="020B0600070205080204" pitchFamily="34" charset="-128"/>
              </a:rPr>
              <a:t>: luôn gửi </a:t>
            </a:r>
            <a:r xmlns:a="http://schemas.openxmlformats.org/drawingml/2006/main">
              <a:rPr lang="vi" altLang="en-US" sz="2400" dirty="0" smtClean="0">
                <a:latin typeface="+mn-lt"/>
                <a:ea typeface="ＭＳ Ｐゴシック" panose="020B0600070205080204" pitchFamily="34" charset="-128"/>
              </a:rPr>
              <a:t>A</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C</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K </a:t>
            </a:r>
            <a:r xmlns:a="http://schemas.openxmlformats.org/drawingml/2006/main">
              <a:rPr lang="vi" altLang="en-US" sz="2400" dirty="0">
                <a:latin typeface="+mn-lt"/>
                <a:ea typeface="ＭＳ Ｐゴシック" panose="020B0600070205080204" pitchFamily="34" charset="-128"/>
              </a:rPr>
              <a:t>cho gói được nhận chính xác với </a:t>
            </a:r>
            <a:r xmlns:a="http://schemas.openxmlformats.org/drawingml/2006/main">
              <a:rPr lang="vi" altLang="en-US" sz="2400" b="1" dirty="0">
                <a:solidFill>
                  <a:schemeClr val="tx1"/>
                </a:solidFill>
                <a:latin typeface="+mn-lt"/>
                <a:ea typeface="ＭＳ Ｐゴシック" panose="020B0600070205080204" pitchFamily="34" charset="-128"/>
              </a:rPr>
              <a:t>thứ tự thứ tự cao nhất </a:t>
            </a:r>
            <a:r xmlns:a="http://schemas.openxmlformats.org/drawingml/2006/main">
              <a:rPr lang="vi" altLang="en-US" sz="2400" dirty="0">
                <a:latin typeface="+mn-lt"/>
                <a:ea typeface="ＭＳ Ｐゴシック" panose="020B0600070205080204" pitchFamily="34" charset="-128"/>
              </a:rPr>
              <a:t>#</a:t>
            </a:r>
          </a:p>
          <a:p>
            <a:pPr xmlns:a="http://schemas.openxmlformats.org/drawingml/2006/main" lvl="1">
              <a:defRPr/>
            </a:pPr>
            <a:r xmlns:a="http://schemas.openxmlformats.org/drawingml/2006/main">
              <a:rPr lang="vi" altLang="en-US" sz="2400" dirty="0">
                <a:latin typeface="+mn-lt"/>
                <a:ea typeface="ＭＳ Ｐゴシック" panose="020B0600070205080204" pitchFamily="34" charset="-128"/>
              </a:rPr>
              <a:t>có thể tạo trùng lặp </a:t>
            </a:r>
            <a:r xmlns:a="http://schemas.openxmlformats.org/drawingml/2006/main">
              <a:rPr lang="vi" altLang="en-US" sz="2400" dirty="0" smtClean="0">
                <a:latin typeface="+mn-lt"/>
                <a:ea typeface="ＭＳ Ｐゴシック" panose="020B0600070205080204" pitchFamily="34" charset="-128"/>
              </a:rPr>
              <a:t>A</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C</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ks</a:t>
            </a:r>
            <a:endParaRPr xmlns:a="http://schemas.openxmlformats.org/drawingml/2006/main" lang="en-US" altLang="en-US" sz="2400" dirty="0">
              <a:latin typeface="+mn-lt"/>
              <a:ea typeface="ＭＳ Ｐゴシック" panose="020B0600070205080204" pitchFamily="34" charset="-128"/>
            </a:endParaRPr>
          </a:p>
          <a:p>
            <a:pPr xmlns:a="http://schemas.openxmlformats.org/drawingml/2006/main" lvl="1">
              <a:defRPr/>
            </a:pPr>
            <a:r xmlns:a="http://schemas.openxmlformats.org/drawingml/2006/main">
              <a:rPr lang="vi" altLang="en-US" sz="2400" dirty="0">
                <a:latin typeface="+mn-lt"/>
                <a:ea typeface="ＭＳ Ｐゴシック" panose="020B0600070205080204" pitchFamily="34" charset="-128"/>
              </a:rPr>
              <a:t>chỉ cần </a:t>
            </a:r>
            <a:r xmlns:a="http://schemas.openxmlformats.org/drawingml/2006/main">
              <a:rPr lang="vi" altLang="en-US" sz="2400" b="1" dirty="0">
                <a:latin typeface="Courier New" panose="02070309020205020404" pitchFamily="49" charset="0"/>
                <a:ea typeface="ＭＳ Ｐゴシック" panose="020B0600070205080204" pitchFamily="34" charset="-128"/>
                <a:cs typeface="Courier New" panose="02070309020205020404" pitchFamily="49" charset="0"/>
              </a:rPr>
              <a:t>nhớexpectedseqnum</a:t>
            </a:r>
          </a:p>
          <a:p>
            <a:pPr xmlns:a="http://schemas.openxmlformats.org/drawingml/2006/main">
              <a:defRPr/>
            </a:pPr>
            <a:r xmlns:a="http://schemas.openxmlformats.org/drawingml/2006/main">
              <a:rPr lang="vi" altLang="en-US" sz="2400" dirty="0" smtClean="0">
                <a:latin typeface="+mn-lt"/>
                <a:ea typeface="ＭＳ Ｐゴシック" panose="020B0600070205080204" pitchFamily="34" charset="-128"/>
              </a:rPr>
              <a:t>pkt </a:t>
            </a:r>
            <a:endParaRPr xmlns:a="http://schemas.openxmlformats.org/drawingml/2006/main" lang="en-US" altLang="en-US" sz="2400" dirty="0">
              <a:latin typeface="+mn-lt"/>
              <a:ea typeface="ＭＳ Ｐゴシック" panose="020B0600070205080204" pitchFamily="34" charset="-128"/>
            </a:endParaRPr>
            <a:r xmlns:a="http://schemas.openxmlformats.org/drawingml/2006/main">
              <a:rPr lang="vi" altLang="en-US" sz="2400" dirty="0">
                <a:latin typeface="+mn-lt"/>
                <a:ea typeface="ＭＳ Ｐゴシック" panose="020B0600070205080204" pitchFamily="34" charset="-128"/>
              </a:rPr>
              <a:t>không theo thứ tự :</a:t>
            </a:r>
          </a:p>
          <a:p>
            <a:pPr xmlns:a="http://schemas.openxmlformats.org/drawingml/2006/main" lvl="1">
              <a:defRPr/>
            </a:pPr>
            <a:r xmlns:a="http://schemas.openxmlformats.org/drawingml/2006/main">
              <a:rPr lang="vi" altLang="en-US" sz="2400" dirty="0">
                <a:latin typeface="+mn-lt"/>
                <a:ea typeface="ＭＳ Ｐゴシック" panose="020B0600070205080204" pitchFamily="34" charset="-128"/>
              </a:rPr>
              <a:t>loại bỏ ( </a:t>
            </a:r>
            <a:r xmlns:a="http://schemas.openxmlformats.org/drawingml/2006/main">
              <a:rPr lang="vi" altLang="en-US" sz="2400" dirty="0" smtClean="0">
                <a:latin typeface="+mn-lt"/>
                <a:ea typeface="ＭＳ Ｐゴシック" panose="020B0600070205080204" pitchFamily="34" charset="-128"/>
              </a:rPr>
              <a:t>không </a:t>
            </a:r>
            <a:r xmlns:a="http://schemas.openxmlformats.org/drawingml/2006/main">
              <a:rPr lang="vi" altLang="ja-JP" sz="2400" dirty="0">
                <a:latin typeface="+mn-lt"/>
                <a:ea typeface="ＭＳ Ｐゴシック" panose="020B0600070205080204" pitchFamily="34" charset="-128"/>
              </a:rPr>
              <a:t>đệm): </a:t>
            </a:r>
            <a:r xmlns:a="http://schemas.openxmlformats.org/drawingml/2006/main">
              <a:rPr lang="vi" altLang="ja-JP" sz="2400" dirty="0" smtClean="0">
                <a:latin typeface="+mn-lt"/>
                <a:ea typeface="ＭＳ Ｐゴシック" panose="020B0600070205080204" pitchFamily="34" charset="-128"/>
              </a:rPr>
              <a:t>không </a:t>
            </a:r>
            <a:r xmlns:a="http://schemas.openxmlformats.org/drawingml/2006/main">
              <a:rPr lang="vi" altLang="ja-JP" sz="2400" b="1" dirty="0">
                <a:solidFill>
                  <a:schemeClr val="tx1"/>
                </a:solidFill>
                <a:latin typeface="+mn-lt"/>
                <a:ea typeface="ＭＳ Ｐゴシック" panose="020B0600070205080204" pitchFamily="34" charset="-128"/>
              </a:rPr>
              <a:t>có bộ đệm bộ thu!</a:t>
            </a:r>
          </a:p>
          <a:p>
            <a:pPr xmlns:a="http://schemas.openxmlformats.org/drawingml/2006/main" lvl="1">
              <a:defRPr/>
            </a:pPr>
            <a:r xmlns:a="http://schemas.openxmlformats.org/drawingml/2006/main">
              <a:rPr lang="vi" altLang="en-US" sz="2400" dirty="0" smtClean="0">
                <a:latin typeface="+mn-lt"/>
                <a:ea typeface="ＭＳ Ｐゴシック" panose="020B0600070205080204" pitchFamily="34" charset="-128"/>
              </a:rPr>
              <a:t>lại A</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C</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K </a:t>
            </a:r>
            <a:r xmlns:a="http://schemas.openxmlformats.org/drawingml/2006/main">
              <a:rPr lang="vi" altLang="en-US" sz="2400" dirty="0">
                <a:latin typeface="+mn-lt"/>
                <a:ea typeface="ＭＳ Ｐゴシック" panose="020B0600070205080204" pitchFamily="34" charset="-128"/>
              </a:rPr>
              <a:t>pkt có thứ tự thứ tự cao nhất </a:t>
            </a:r>
            <a:r xmlns:a="http://schemas.openxmlformats.org/drawingml/2006/main">
              <a:rPr lang="vi" altLang="en-US" sz="2400" dirty="0" smtClean="0">
                <a:latin typeface="+mn-lt"/>
                <a:ea typeface="ＭＳ Ｐゴシック" panose="020B0600070205080204" pitchFamily="34" charset="-128"/>
              </a:rPr>
              <a:t>#</a:t>
            </a:r>
            <a:endParaRPr xmlns:a="http://schemas.openxmlformats.org/drawingml/2006/main" lang="en-US" sz="2400" dirty="0">
              <a:latin typeface="+mn-lt"/>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xmlns:a="http://schemas.openxmlformats.org/drawingml/2006/main">
              <a:buFont typeface="Times New Roman"/>
              <a:buNone/>
              <a:defRPr/>
            </a:pP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g</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b</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N trong hành động</a:t>
            </a:r>
            <a:endParaRPr xmlns:a="http://schemas.openxmlformats.org/drawingml/2006/main" lang="en-US" sz="3400" b="1" dirty="0">
              <a:solidFill>
                <a:srgbClr val="007FA3"/>
              </a:solidFill>
              <a:latin typeface="Times New Roman" panose="02020603050405020304" pitchFamily="18" charset="0"/>
              <a:ea typeface="ＭＳ Ｐゴシック" charset="0"/>
              <a:cs typeface="+mj-cs"/>
              <a:sym typeface="Times New Roman"/>
            </a:endParaRPr>
          </a:p>
        </p:txBody>
      </p:sp>
      <p:pic>
        <p:nvPicPr>
          <p:cNvPr id="5" name="Picture 4" descr="A diagram has 3 parts. A sender and receiver are side by side. Vertical parallel lines go down from both sender and receiver. There are 3 groups of arrows zig zagging between the 2 vertical lines, often overlapping. There are notes when the arrows start and stop. A sender window, n = 4 has 3 groups of several rows of numbers, 0 through 8. Different numbers are highlighted for each group. There is 1 row per sender arrow. Sender. A group of 4 arrows point toward the receiver. Arrow 1, send p k t 0. Sender window. Numbers 0 through 3, highlighted. Numbers 4 through 8, not highlighted. Arrow 2, send p k t 1. Sender window. 0 through 3, highlighted. 4 through 8, not highlighted. Arrow 3, send p k t 2. This arrow does not reach the receiver side, loss. Sender window. 0 through 3, highlighted. 4 through 8, not highlighted. Arrow 4, send p k t 3. Then, wait. Sender window. 0 through 3, highlighted. 4 through 8, not highlighted. Receiver. A group of arrows point downward left back toward sender. There are 3 arrows, 1 for each arrow from sender that made it to receiver. Arrow 5. Receive p k t 0, send a c k 0. Arrow 6. Receive p k t 1, send a c k 1. There is a gap here between arrows, because of the loss from sender. Arrow 7. Receive p k t 3, discard, resend a c k 1. Sender. There is a group of 2 arrows pointing downward right back toward receiver. Arrow 8, r c v a c k 0, send p k t 4. Sender window. 1 through 4, highlighted. 0, and 5 through 8, not highlighted. Arrow 9, r c v a c k 1, send p k t 5. Sender window. 2 through 5, highlighted. 0, 1, and 6 through 8, not highlighted. There is a vertical line on the sender side, from arrow 3, p k t 3, passed arrows 8 and 9. This line is labeled p k 2 timeout, ignore duplicate A C K. Receiver. There is a group of arrows points downward left back toward sender. There are 2 arrows, 1 for each arrow from sender. These arrows going halfway to sender, but do not make it all the way there. Arrow 10. Receive p k t 4, discard, resend a c k 1. Arrow 11. Receive p k t 5, discard, resent a c k 1. Sender. There is a group of 4 arrows pointed downward right toward receiver. This is under the line that states p k t 2 timeout. Arrow 12, send p k t 2. Sender window. 2 through 5, highlighted. 0, 1, and 6 through 8, not highlighted. Arrow 13, send p k t 3. Sender window. 2 through 5, highlighted. 0, 1, and 6 through 8, not highlighted. Arrow 14, send p k t 4. Sender window. 2 through 5, highlighted. 0, 1, and 6 through 8, not highlighted. Arrow 15, send p k t 5. Sender window. 2 through 5, highlighted. 0, 1, and 6 through 8, not highlighted. Receiver. There is a group of 4 arrows pointing downward left back toward sender. The arrows get halfway to sender. Arrow 16. Receive p k t 2, deliver, send a c k 2. Arrow 17. Receive p k t 3, deliver, send a c k 3. Arrow 18. Receive p k t 4, deliver, send a c k 4. Arrow 19. Receive p k t 5, deliver, send a c k 5."/>
          <p:cNvPicPr>
            <a:picLocks noChangeAspect="1"/>
          </p:cNvPicPr>
          <p:nvPr/>
        </p:nvPicPr>
        <p:blipFill>
          <a:blip r:embed="rId2"/>
          <a:stretch>
            <a:fillRect/>
          </a:stretch>
        </p:blipFill>
        <p:spPr>
          <a:xfrm>
            <a:off x="971296" y="1556842"/>
            <a:ext cx="7201409" cy="4495425"/>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spcBef>
                <a:spcPct val="0"/>
              </a:spcBef>
              <a:buClrTx/>
              <a:defRPr/>
            </a:pPr>
            <a:r xmlns:a="http://schemas.openxmlformats.org/drawingml/2006/main">
              <a:rPr lang="vi" dirty="0" smtClean="0">
                <a:latin typeface="Times New Roman" panose="02020603050405020304" pitchFamily="18" charset="0"/>
                <a:ea typeface="ＭＳ Ｐゴシック" charset="0"/>
                <a:cs typeface="+mj-cs"/>
              </a:rPr>
              <a:t>Lặp lại có chọn lọc </a:t>
            </a:r>
            <a:r xmlns:a="http://schemas.openxmlformats.org/drawingml/2006/main">
              <a:rPr lang="vi" sz="2000" b="0" dirty="0" smtClean="0">
                <a:latin typeface="Times New Roman" panose="02020603050405020304" pitchFamily="18" charset="0"/>
                <a:ea typeface="ＭＳ Ｐゴシック" charset="0"/>
                <a:cs typeface="+mj-cs"/>
              </a:rPr>
              <a:t>(1 trên 3)</a:t>
            </a:r>
            <a:endParaRPr xmlns:a="http://schemas.openxmlformats.org/drawingml/2006/main" lang="en-US" sz="2000" b="0" dirty="0">
              <a:latin typeface="Times New Roman" panose="02020603050405020304" pitchFamily="18" charset="0"/>
              <a:ea typeface="ＭＳ Ｐゴシック" charset="0"/>
              <a:cs typeface="+mj-cs"/>
            </a:endParaRPr>
          </a:p>
        </p:txBody>
      </p:sp>
      <p:sp>
        <p:nvSpPr>
          <p:cNvPr id="112643" name="Text Placeholder 2"/>
          <p:cNvSpPr txBox="1">
            <a:spLocks noGrp="1"/>
          </p:cNvSpPr>
          <p:nvPr>
            <p:ph type="body" idx="1"/>
          </p:nvPr>
        </p:nvSpPr>
        <p:spPr>
          <a:xfrm>
            <a:off x="457200" y="1600200"/>
            <a:ext cx="8229600" cy="4200525"/>
          </a:xfrm>
        </p:spPr>
        <p:txBody>
          <a:bodyPr>
            <a:spAutoFit/>
          </a:bodyPr>
          <a:lstStyle/>
          <a:p>
            <a:pPr xmlns:a="http://schemas.openxmlformats.org/drawingml/2006/main" marL="255588" indent="-255588">
              <a:buSzTx/>
              <a:buFontTx/>
              <a:buChar char="•"/>
            </a:pPr>
            <a:r xmlns:a="http://schemas.openxmlformats.org/drawingml/2006/main">
              <a:rPr lang="vi" altLang="en-US" sz="24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người nhận xác nhận </a:t>
            </a:r>
            <a:r xmlns:a="http://schemas.openxmlformats.org/drawingml/2006/main">
              <a:rPr lang="vi" altLang="en-US" sz="2400" b="1"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riêng lẻ </a:t>
            </a:r>
            <a:r xmlns:a="http://schemas.openxmlformats.org/drawingml/2006/main">
              <a:rPr lang="vi" altLang="en-US" sz="24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tất cả các gói đã nhận chính xác</a:t>
            </a:r>
          </a:p>
          <a:p>
            <a:pPr xmlns:a="http://schemas.openxmlformats.org/drawingml/2006/main" marL="741363" lvl="1" indent="-284163">
              <a:buSzTx/>
              <a:buFontTx/>
              <a:buChar char="–"/>
              <a:tabLst>
                <a:tab pos="176213" algn="l"/>
              </a:tabLst>
            </a:pPr>
            <a:r xmlns:a="http://schemas.openxmlformats.org/drawingml/2006/main">
              <a:rPr lang="vi" altLang="en-US" sz="24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bộ đệm pkts, nếu cần, để phân phối theo thứ tự cuối cùng lên lớp trên</a:t>
            </a:r>
          </a:p>
          <a:p>
            <a:pPr xmlns:a="http://schemas.openxmlformats.org/drawingml/2006/main" marL="255588" indent="-255588">
              <a:buSzTx/>
              <a:buFontTx/>
              <a:buChar char="•"/>
            </a:pPr>
            <a:r xmlns:a="http://schemas.openxmlformats.org/drawingml/2006/main">
              <a:rPr lang="vi" altLang="en-US" sz="24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người gửi chỉ gửi lại các gói mà A</a:t>
            </a:r>
            <a:r xmlns:a="http://schemas.openxmlformats.org/drawingml/2006/main">
              <a:rPr lang="vi" altLang="en-US" sz="1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t>
            </a:r>
            <a:r xmlns:a="http://schemas.openxmlformats.org/drawingml/2006/main">
              <a:rPr lang="vi" altLang="en-US" sz="24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C</a:t>
            </a:r>
            <a:r xmlns:a="http://schemas.openxmlformats.org/drawingml/2006/main">
              <a:rPr lang="vi" altLang="en-US" sz="1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t>
            </a:r>
            <a:r xmlns:a="http://schemas.openxmlformats.org/drawingml/2006/main">
              <a:rPr lang="vi" altLang="en-US" sz="24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K chưa nhận được</a:t>
            </a:r>
          </a:p>
          <a:p>
            <a:pPr xmlns:a="http://schemas.openxmlformats.org/drawingml/2006/main" marL="741363" lvl="1" indent="-284163">
              <a:buSzTx/>
              <a:buFontTx/>
              <a:buChar char="–"/>
              <a:tabLst>
                <a:tab pos="176213" algn="l"/>
              </a:tabLst>
            </a:pPr>
            <a:r xmlns:a="http://schemas.openxmlformats.org/drawingml/2006/main">
              <a:rPr lang="vi" altLang="en-US" sz="24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hẹn giờ người gửi cho mỗi un</a:t>
            </a:r>
            <a:r xmlns:a="http://schemas.openxmlformats.org/drawingml/2006/main">
              <a:rPr lang="vi" altLang="en-US" sz="1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t>
            </a:r>
            <a:r xmlns:a="http://schemas.openxmlformats.org/drawingml/2006/main">
              <a:rPr lang="vi" altLang="en-US" sz="24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đã xác nhận gói</a:t>
            </a:r>
          </a:p>
          <a:p>
            <a:pPr xmlns:a="http://schemas.openxmlformats.org/drawingml/2006/main" marL="255588" indent="-255588">
              <a:buSzTx/>
              <a:buFontTx/>
              <a:buChar char="•"/>
            </a:pPr>
            <a:r xmlns:a="http://schemas.openxmlformats.org/drawingml/2006/main">
              <a:rPr lang="vi" altLang="en-US" sz="24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cửa sổ người gửi</a:t>
            </a:r>
          </a:p>
          <a:p>
            <a:pPr xmlns:a="http://schemas.openxmlformats.org/drawingml/2006/main" marL="741363" lvl="1" indent="-284163">
              <a:buSzTx/>
              <a:buFontTx/>
              <a:buChar char="–"/>
              <a:tabLst>
                <a:tab pos="176213" algn="l"/>
              </a:tabLst>
            </a:pPr>
            <a:r xmlns:a="http://schemas.openxmlformats.org/drawingml/2006/main">
              <a:rPr lang="vi" altLang="en-US" sz="2400" b="1"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N số </a:t>
            </a:r>
            <a:r xmlns:a="http://schemas.openxmlformats.org/drawingml/2006/main">
              <a:rPr lang="vi" altLang="en-US" sz="24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thứ tự liên tiếp #' </a:t>
            </a:r>
            <a:r xmlns:a="http://schemas.openxmlformats.org/drawingml/2006/main">
              <a:rPr lang="vi" altLang="ja-JP" sz="24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s</a:t>
            </a:r>
          </a:p>
          <a:p>
            <a:pPr xmlns:a="http://schemas.openxmlformats.org/drawingml/2006/main" marL="741363" lvl="1" indent="-284163">
              <a:buSzTx/>
              <a:buFontTx/>
              <a:buChar char="–"/>
              <a:tabLst>
                <a:tab pos="176213" algn="l"/>
              </a:tabLst>
            </a:pPr>
            <a:r xmlns:a="http://schemas.openxmlformats.org/drawingml/2006/main">
              <a:rPr lang="vi" altLang="en-US" sz="24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giới hạn số thứ tự gửi, hủy</a:t>
            </a:r>
            <a:r xmlns:a="http://schemas.openxmlformats.org/drawingml/2006/main">
              <a:rPr lang="vi" altLang="en-US" sz="1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t>
            </a:r>
            <a:r xmlns:a="http://schemas.openxmlformats.org/drawingml/2006/main">
              <a:rPr lang="vi" altLang="en-US" sz="24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Các gói đã được ACK</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787"/>
            <a:ext cx="8229600" cy="1231076"/>
          </a:xfrm>
        </p:spPr>
        <p:txBody>
          <a:bodyPr>
            <a:spAutoFit/>
          </a:bodyPr>
          <a:lstStyle/>
          <a:p>
            <a:pPr xmlns:a="http://schemas.openxmlformats.org/drawingml/2006/main">
              <a:spcBef>
                <a:spcPct val="0"/>
              </a:spcBef>
              <a:buClrTx/>
              <a:defRPr/>
            </a:pPr>
            <a:r xmlns:a="http://schemas.openxmlformats.org/drawingml/2006/main">
              <a:rPr lang="vi" dirty="0" smtClean="0">
                <a:latin typeface="Times New Roman" panose="02020603050405020304" pitchFamily="18" charset="0"/>
                <a:ea typeface="ＭＳ Ｐゴシック" charset="0"/>
                <a:cs typeface="+mj-cs"/>
              </a:rPr>
              <a:t>Lặp lại có chọn lọc: Cửa sổ người gửi, người nhận</a:t>
            </a:r>
            <a:endParaRPr xmlns:a="http://schemas.openxmlformats.org/drawingml/2006/main" lang="en-US" dirty="0">
              <a:latin typeface="Times New Roman" panose="02020603050405020304" pitchFamily="18" charset="0"/>
              <a:ea typeface="ＭＳ Ｐゴシック" charset="0"/>
              <a:cs typeface="+mj-cs"/>
            </a:endParaRPr>
          </a:p>
        </p:txBody>
      </p:sp>
      <p:pic>
        <p:nvPicPr>
          <p:cNvPr id="113667" name="Picture 3" descr="A diagram has 2 parts. Each part has a row of packets of different statuses. A, sender view of sequence numbers. There are 27 packets. Packets 1 through 6, 9, 10, 12, and 13, already A C K d. Packets 7, 8, 11, and 14, sent not yet A C Kd. Packet 7 has code above it, send underscore base. Packets 15 through 20, usable not yet sent. Packet 15 has code above it, next s e q n u m. Packets 20 through 17, not usable. The window size, N, spans from packet 7 through packet 20. B, receiver view of sequence numbers. There are 26 packets. Packets 1 through 9, not usable. Packet 10, expected not yet received. This packet has code, r c v underscore base. Packets 11 through 13, out of order, buffered by already A C K d. Packets 14 through 23, acceptable within window. Packets 24 through 26, not usable. Window size, N, spans from packet 10 through packet 2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6347" y="1610432"/>
            <a:ext cx="7651306" cy="448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xmlns:a="http://schemas.openxmlformats.org/drawingml/2006/main">
              <a:defRPr/>
            </a:pPr>
            <a:r xmlns:a="http://schemas.openxmlformats.org/drawingml/2006/main">
              <a:rPr lang="vi" sz="3400" b="1" dirty="0">
                <a:solidFill>
                  <a:schemeClr val="tx2"/>
                </a:solidFill>
                <a:latin typeface="Times New Roman" panose="02020603050405020304" pitchFamily="18" charset="0"/>
                <a:ea typeface="ＭＳ Ｐゴシック" charset="0"/>
              </a:rPr>
              <a:t>Lặp lại có chọn lọc </a:t>
            </a:r>
            <a:r xmlns:a="http://schemas.openxmlformats.org/drawingml/2006/main">
              <a:rPr lang="vi" sz="2000" dirty="0">
                <a:solidFill>
                  <a:schemeClr val="tx2"/>
                </a:solidFill>
                <a:latin typeface="Times New Roman" panose="02020603050405020304" pitchFamily="18" charset="0"/>
                <a:ea typeface="ＭＳ Ｐゴシック" charset="0"/>
              </a:rPr>
              <a:t>(2 trên 3)</a:t>
            </a:r>
            <a:endParaRPr xmlns:a="http://schemas.openxmlformats.org/drawingml/2006/main" lang="en-US" sz="2000" b="0" dirty="0">
              <a:solidFill>
                <a:schemeClr val="tx2"/>
              </a:solidFill>
              <a:latin typeface="Times New Roman" panose="02020603050405020304" pitchFamily="18" charset="0"/>
              <a:ea typeface="ＭＳ Ｐゴシック" charset="0"/>
              <a:cs typeface="+mj-cs"/>
            </a:endParaRPr>
          </a:p>
        </p:txBody>
      </p:sp>
      <p:sp>
        <p:nvSpPr>
          <p:cNvPr id="4" name="Content Placeholder 3"/>
          <p:cNvSpPr>
            <a:spLocks noGrp="1"/>
          </p:cNvSpPr>
          <p:nvPr>
            <p:ph idx="1"/>
          </p:nvPr>
        </p:nvSpPr>
        <p:spPr>
          <a:xfrm>
            <a:off x="457200" y="1600200"/>
            <a:ext cx="8229600" cy="1585019"/>
          </a:xfrm>
        </p:spPr>
        <p:txBody>
          <a:bodyPr wrap="square">
            <a:spAutoFit/>
          </a:bodyPr>
          <a:lstStyle/>
          <a:p>
            <a:pPr xmlns:a="http://schemas.openxmlformats.org/drawingml/2006/main" marL="0" indent="0">
              <a:spcBef>
                <a:spcPts val="1500"/>
              </a:spcBef>
              <a:buFont typeface="Arial" panose="020B0604020202020204" pitchFamily="34" charset="0"/>
              <a:buNone/>
              <a:defRPr/>
            </a:pPr>
            <a:r xmlns:a="http://schemas.openxmlformats.org/drawingml/2006/main">
              <a:rPr lang="vi" sz="2200" b="1" dirty="0">
                <a:latin typeface="Arial (Body)"/>
                <a:ea typeface="ＭＳ Ｐゴシック" charset="0"/>
              </a:rPr>
              <a:t>người gửi</a:t>
            </a:r>
          </a:p>
          <a:p>
            <a:pPr xmlns:a="http://schemas.openxmlformats.org/drawingml/2006/main" marL="0" indent="0">
              <a:spcBef>
                <a:spcPts val="1500"/>
              </a:spcBef>
              <a:buFont typeface="Arial" panose="020B0604020202020204" pitchFamily="34" charset="0"/>
              <a:buNone/>
              <a:defRPr/>
            </a:pPr>
            <a:r xmlns:a="http://schemas.openxmlformats.org/drawingml/2006/main">
              <a:rPr lang="vi" sz="2200" b="1" dirty="0">
                <a:latin typeface="Arial (Body)"/>
                <a:ea typeface="ＭＳ Ｐゴシック" charset="0"/>
              </a:rPr>
              <a:t>dữ liệu từ trên:</a:t>
            </a:r>
          </a:p>
          <a:p>
            <a:pPr xmlns:a="http://schemas.openxmlformats.org/drawingml/2006/main" marL="255600" indent="-255600">
              <a:spcBef>
                <a:spcPts val="1500"/>
              </a:spcBef>
              <a:buClr>
                <a:schemeClr val="tx2"/>
              </a:buClr>
              <a:buFont typeface="Arial" panose="020B0604020202020204" pitchFamily="34" charset="0"/>
              <a:buChar char="•"/>
              <a:defRPr/>
            </a:pPr>
            <a:r xmlns:a="http://schemas.openxmlformats.org/drawingml/2006/main">
              <a:rPr lang="vi" sz="2200" dirty="0">
                <a:latin typeface="Arial (Body)"/>
                <a:ea typeface="ＭＳ Ｐゴシック" charset="0"/>
              </a:rPr>
              <a:t>nếu tiếp theo có sẵn seq # trong cửa sổ, gửi </a:t>
            </a:r>
            <a:r xmlns:a="http://schemas.openxmlformats.org/drawingml/2006/main">
              <a:rPr lang="vi" sz="2200" dirty="0" smtClean="0">
                <a:latin typeface="Arial (Body)"/>
                <a:ea typeface="ＭＳ Ｐゴシック" charset="0"/>
              </a:rPr>
              <a:t>pkt</a:t>
            </a:r>
            <a:endParaRPr xmlns:a="http://schemas.openxmlformats.org/drawingml/2006/main" lang="en-US" sz="2200" dirty="0">
              <a:latin typeface="Arial (Body)"/>
              <a:ea typeface="ＭＳ Ｐゴシック" charset="0"/>
            </a:endParaRPr>
          </a:p>
        </p:txBody>
      </p:sp>
      <p:sp>
        <p:nvSpPr>
          <p:cNvPr id="6" name="Content Placeholder 5"/>
          <p:cNvSpPr>
            <a:spLocks noGrp="1"/>
          </p:cNvSpPr>
          <p:nvPr>
            <p:ph idx="13"/>
          </p:nvPr>
        </p:nvSpPr>
        <p:spPr>
          <a:xfrm>
            <a:off x="473720" y="3207760"/>
            <a:ext cx="8229600" cy="919336"/>
          </a:xfrm>
        </p:spPr>
        <p:txBody>
          <a:bodyPr/>
          <a:lstStyle/>
          <a:p>
            <a:pPr xmlns:a="http://schemas.openxmlformats.org/drawingml/2006/main" marL="0" indent="0">
              <a:buFont typeface="Arial" panose="020B0604020202020204" pitchFamily="34" charset="0"/>
              <a:buNone/>
              <a:defRPr/>
            </a:pPr>
            <a:r xmlns:a="http://schemas.openxmlformats.org/drawingml/2006/main">
              <a:rPr lang="vi" sz="2200" b="1" dirty="0">
                <a:latin typeface="+mn-lt"/>
                <a:ea typeface="ＭＳ Ｐゴシック" charset="0"/>
              </a:rPr>
              <a:t>thời gian chờ (n):</a:t>
            </a:r>
          </a:p>
          <a:p>
            <a:pPr xmlns:a="http://schemas.openxmlformats.org/drawingml/2006/main" marL="255600" indent="-255600">
              <a:spcBef>
                <a:spcPts val="1500"/>
              </a:spcBef>
              <a:buClr>
                <a:schemeClr val="tx2"/>
              </a:buClr>
              <a:buFont typeface="Arial" panose="020B0604020202020204" pitchFamily="34" charset="0"/>
              <a:buChar char="•"/>
              <a:defRPr/>
            </a:pPr>
            <a:r xmlns:a="http://schemas.openxmlformats.org/drawingml/2006/main">
              <a:rPr lang="vi" sz="2200" dirty="0">
                <a:latin typeface="+mn-lt"/>
                <a:ea typeface="ＭＳ Ｐゴシック" charset="0"/>
              </a:rPr>
              <a:t>gửi lại pkt n, </a:t>
            </a:r>
            <a:r xmlns:a="http://schemas.openxmlformats.org/drawingml/2006/main">
              <a:rPr lang="vi" sz="2200" dirty="0" smtClean="0">
                <a:latin typeface="+mn-lt"/>
                <a:ea typeface="ＭＳ Ｐゴシック" charset="0"/>
              </a:rPr>
              <a:t>hẹn giờ khởi động lại</a:t>
            </a:r>
            <a:endParaRPr xmlns:a="http://schemas.openxmlformats.org/drawingml/2006/main" lang="en-US" sz="2200" dirty="0">
              <a:latin typeface="+mn-lt"/>
              <a:ea typeface="ＭＳ Ｐゴシック" charset="0"/>
            </a:endParaRPr>
          </a:p>
        </p:txBody>
      </p:sp>
      <p:sp>
        <p:nvSpPr>
          <p:cNvPr id="7" name="Content Placeholder 6"/>
          <p:cNvSpPr>
            <a:spLocks noGrp="1"/>
          </p:cNvSpPr>
          <p:nvPr>
            <p:ph idx="14"/>
          </p:nvPr>
        </p:nvSpPr>
        <p:spPr>
          <a:xfrm>
            <a:off x="457200" y="4285015"/>
            <a:ext cx="7919884" cy="1795969"/>
          </a:xfrm>
        </p:spPr>
        <p:txBody>
          <a:bodyPr/>
          <a:lstStyle/>
          <a:p>
            <a:pPr xmlns:a="http://schemas.openxmlformats.org/drawingml/2006/main" marL="0" indent="0">
              <a:buFont typeface="Arial" panose="020B0604020202020204" pitchFamily="34" charset="0"/>
              <a:buNone/>
              <a:defRPr/>
            </a:pPr>
            <a:r xmlns:a="http://schemas.openxmlformats.org/drawingml/2006/main">
              <a:rPr lang="vi" sz="2200" b="1" dirty="0">
                <a:latin typeface="Arial (Body)"/>
                <a:ea typeface="ＭＳ Ｐゴシック" charset="0"/>
              </a:rPr>
              <a:t>Một</a:t>
            </a:r>
            <a:r xmlns:a="http://schemas.openxmlformats.org/drawingml/2006/main">
              <a:rPr lang="vi" sz="100" b="1" dirty="0">
                <a:latin typeface="Arial (Body)"/>
                <a:ea typeface="ＭＳ Ｐゴシック" charset="0"/>
              </a:rPr>
              <a:t> </a:t>
            </a:r>
            <a:r xmlns:a="http://schemas.openxmlformats.org/drawingml/2006/main">
              <a:rPr lang="vi" sz="2200" b="1" dirty="0">
                <a:latin typeface="Arial (Body)"/>
                <a:ea typeface="ＭＳ Ｐゴシック" charset="0"/>
              </a:rPr>
              <a:t>C</a:t>
            </a:r>
            <a:r xmlns:a="http://schemas.openxmlformats.org/drawingml/2006/main">
              <a:rPr lang="vi" sz="100" b="1" dirty="0">
                <a:latin typeface="Arial (Body)"/>
                <a:ea typeface="ＭＳ Ｐゴシック" charset="0"/>
              </a:rPr>
              <a:t> </a:t>
            </a:r>
            <a:r xmlns:a="http://schemas.openxmlformats.org/drawingml/2006/main">
              <a:rPr lang="vi" sz="2200" b="1" dirty="0">
                <a:latin typeface="Arial (Body)"/>
                <a:ea typeface="ＭＳ Ｐゴシック" charset="0"/>
              </a:rPr>
              <a:t>K(n) </a:t>
            </a:r>
            <a:r xmlns:a="http://schemas.openxmlformats.org/drawingml/2006/main">
              <a:rPr lang="vi" sz="2200" dirty="0">
                <a:latin typeface="Arial (Body)"/>
                <a:ea typeface="ＭＳ Ｐゴシック" charset="0"/>
              </a:rPr>
              <a:t>trong [sendbase,sendbase+N]:</a:t>
            </a:r>
          </a:p>
          <a:p>
            <a:pPr xmlns:a="http://schemas.openxmlformats.org/drawingml/2006/main" marL="255600" indent="-255600">
              <a:spcBef>
                <a:spcPts val="1500"/>
              </a:spcBef>
              <a:buClr>
                <a:schemeClr val="tx2"/>
              </a:buClr>
              <a:buFont typeface="Arial" panose="020B0604020202020204" pitchFamily="34" charset="0"/>
              <a:buChar char="•"/>
              <a:defRPr/>
            </a:pPr>
            <a:r xmlns:a="http://schemas.openxmlformats.org/drawingml/2006/main">
              <a:rPr lang="vi" sz="2200" dirty="0">
                <a:latin typeface="Arial (Body)"/>
                <a:ea typeface="ＭＳ Ｐゴシック" charset="0"/>
              </a:rPr>
              <a:t>đánh dấu pkt n là đã nhận</a:t>
            </a:r>
          </a:p>
          <a:p>
            <a:pPr xmlns:a="http://schemas.openxmlformats.org/drawingml/2006/main" marL="255600" indent="-255600">
              <a:spcBef>
                <a:spcPts val="1500"/>
              </a:spcBef>
              <a:buClr>
                <a:schemeClr val="tx2"/>
              </a:buClr>
              <a:buFont typeface="Arial" panose="020B0604020202020204" pitchFamily="34" charset="0"/>
              <a:buChar char="•"/>
              <a:defRPr/>
            </a:pPr>
            <a:r xmlns:a="http://schemas.openxmlformats.org/drawingml/2006/main">
              <a:rPr lang="vi" sz="2200" dirty="0">
                <a:latin typeface="Arial (Body)"/>
                <a:ea typeface="ＭＳ Ｐゴシック" charset="0"/>
              </a:rPr>
              <a:t>nếu n nhỏ </a:t>
            </a:r>
            <a:r xmlns:a="http://schemas.openxmlformats.org/drawingml/2006/main">
              <a:rPr lang="vi" sz="2200" dirty="0" smtClean="0">
                <a:latin typeface="Arial (Body)"/>
                <a:ea typeface="ＭＳ Ｐゴシック" charset="0"/>
              </a:rPr>
              <a:t>nhất</a:t>
            </a:r>
            <a:r xmlns:a="http://schemas.openxmlformats.org/drawingml/2006/main">
              <a:rPr lang="vi" sz="100" dirty="0" smtClean="0">
                <a:latin typeface="Arial (Body)"/>
                <a:ea typeface="ＭＳ Ｐゴシック" charset="0"/>
              </a:rPr>
              <a:t> </a:t>
            </a:r>
            <a:r xmlns:a="http://schemas.openxmlformats.org/drawingml/2006/main">
              <a:rPr lang="vi" sz="2200" dirty="0" smtClean="0">
                <a:latin typeface="Arial (Body)"/>
                <a:ea typeface="ＭＳ Ｐゴシック" charset="0"/>
              </a:rPr>
              <a:t>Pkt đã được ACK </a:t>
            </a:r>
            <a:r xmlns:a="http://schemas.openxmlformats.org/drawingml/2006/main">
              <a:rPr lang="vi" sz="2200" dirty="0">
                <a:latin typeface="Arial (Body)"/>
                <a:ea typeface="ＭＳ Ｐゴシック" charset="0"/>
              </a:rPr>
              <a:t>, nâng cấp cơ sở cửa sổ tới </a:t>
            </a:r>
            <a:r xmlns:a="http://schemas.openxmlformats.org/drawingml/2006/main">
              <a:rPr lang="vi" sz="2200" dirty="0" smtClean="0">
                <a:latin typeface="Arial (Body)"/>
                <a:ea typeface="ＭＳ Ｐゴシック" charset="0"/>
              </a:rPr>
              <a:t>unA tiếp theo</a:t>
            </a:r>
            <a:r xmlns:a="http://schemas.openxmlformats.org/drawingml/2006/main">
              <a:rPr lang="vi" sz="100" dirty="0" smtClean="0">
                <a:latin typeface="Arial (Body)"/>
                <a:ea typeface="ＭＳ Ｐゴシック" charset="0"/>
              </a:rPr>
              <a:t> </a:t>
            </a:r>
            <a:r xmlns:a="http://schemas.openxmlformats.org/drawingml/2006/main">
              <a:rPr lang="vi" sz="2200" dirty="0" smtClean="0">
                <a:latin typeface="Arial (Body)"/>
                <a:ea typeface="ＭＳ Ｐゴシック" charset="0"/>
              </a:rPr>
              <a:t>C</a:t>
            </a:r>
            <a:r xmlns:a="http://schemas.openxmlformats.org/drawingml/2006/main">
              <a:rPr lang="vi" sz="100" dirty="0" smtClean="0">
                <a:latin typeface="Arial (Body)"/>
                <a:ea typeface="ＭＳ Ｐゴシック" charset="0"/>
              </a:rPr>
              <a:t> </a:t>
            </a:r>
            <a:r xmlns:a="http://schemas.openxmlformats.org/drawingml/2006/main">
              <a:rPr lang="vi" sz="2200" dirty="0" smtClean="0">
                <a:latin typeface="Arial (Body)"/>
                <a:ea typeface="ＭＳ Ｐゴシック" charset="0"/>
              </a:rPr>
              <a:t>Kế </a:t>
            </a:r>
            <a:r xmlns:a="http://schemas.openxmlformats.org/drawingml/2006/main">
              <a:rPr lang="vi" sz="2200" dirty="0">
                <a:latin typeface="Arial (Body)"/>
                <a:ea typeface="ＭＳ Ｐゴシック" charset="0"/>
              </a:rPr>
              <a:t>tiếp </a:t>
            </a:r>
            <a:r xmlns:a="http://schemas.openxmlformats.org/drawingml/2006/main">
              <a:rPr lang="vi" sz="2200" dirty="0" smtClean="0">
                <a:latin typeface="Arial (Body)"/>
                <a:ea typeface="ＭＳ Ｐゴシック" charset="0"/>
              </a:rPr>
              <a:t>#</a:t>
            </a:r>
            <a:endParaRPr xmlns:a="http://schemas.openxmlformats.org/drawingml/2006/main" lang="en-US" sz="2200" dirty="0">
              <a:latin typeface="Arial (Body)"/>
              <a:ea typeface="ＭＳ Ｐゴシック" charset="0"/>
            </a:endParaRPr>
          </a:p>
        </p:txBody>
      </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txBox="1">
            <a:spLocks noGrp="1"/>
          </p:cNvSpPr>
          <p:nvPr>
            <p:ph type="title"/>
          </p:nvPr>
        </p:nvSpPr>
        <p:spPr/>
        <p:txBody>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sz="3400" b="1" dirty="0" smtClean="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Lặp lại có chọn lọc </a:t>
            </a:r>
            <a:r xmlns:a="http://schemas.openxmlformats.org/drawingml/2006/main">
              <a:rPr lang="vi" altLang="en-US" sz="2000" b="0" dirty="0" smtClean="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(3 trên 3)</a:t>
            </a:r>
            <a:endParaRPr xmlns:a="http://schemas.openxmlformats.org/drawingml/2006/main" lang="en-US" altLang="en-US" dirty="0" smtClean="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idx="1"/>
          </p:nvPr>
        </p:nvSpPr>
        <p:spPr>
          <a:xfrm>
            <a:off x="457200" y="1614947"/>
            <a:ext cx="8229600" cy="2888199"/>
          </a:xfrm>
        </p:spPr>
        <p:txBody>
          <a:bodyPr/>
          <a:lstStyle/>
          <a:p>
            <a:pPr xmlns:a="http://schemas.openxmlformats.org/drawingml/2006/main" marL="0" indent="0">
              <a:spcBef>
                <a:spcPts val="1000"/>
              </a:spcBef>
              <a:buFont typeface="Arial" panose="020B0604020202020204" pitchFamily="34" charset="0"/>
              <a:buNone/>
              <a:defRPr/>
            </a:pPr>
            <a:r xmlns:a="http://schemas.openxmlformats.org/drawingml/2006/main">
              <a:rPr lang="vi" sz="2200" b="1" dirty="0">
                <a:latin typeface="+mn-lt"/>
              </a:rPr>
              <a:t>người nhận</a:t>
            </a:r>
          </a:p>
          <a:p>
            <a:pPr xmlns:a="http://schemas.openxmlformats.org/drawingml/2006/main" marL="0" indent="0">
              <a:spcBef>
                <a:spcPts val="1000"/>
              </a:spcBef>
              <a:buFont typeface="Arial" panose="020B0604020202020204" pitchFamily="34" charset="0"/>
              <a:buNone/>
              <a:defRPr/>
            </a:pPr>
            <a:r xmlns:a="http://schemas.openxmlformats.org/drawingml/2006/main">
              <a:rPr lang="vi" sz="2200" b="1" dirty="0">
                <a:solidFill>
                  <a:schemeClr val="tx1"/>
                </a:solidFill>
                <a:latin typeface="+mn-lt"/>
                <a:ea typeface="ＭＳ Ｐゴシック" charset="0"/>
              </a:rPr>
              <a:t>pkt n trong [rcvbase, rcvbase+N-1]</a:t>
            </a:r>
          </a:p>
          <a:p>
            <a:pPr xmlns:a="http://schemas.openxmlformats.org/drawingml/2006/main" marL="255600" indent="-255600">
              <a:spcBef>
                <a:spcPts val="1500"/>
              </a:spcBef>
              <a:buClr>
                <a:schemeClr val="tx2"/>
              </a:buClr>
              <a:buFont typeface="Arial" panose="020B0604020202020204" pitchFamily="34" charset="0"/>
              <a:buChar char="•"/>
              <a:defRPr/>
            </a:pPr>
            <a:r xmlns:a="http://schemas.openxmlformats.org/drawingml/2006/main">
              <a:rPr lang="vi" sz="2200" dirty="0">
                <a:latin typeface="+mn-lt"/>
                <a:ea typeface="ＭＳ Ｐゴシック" charset="0"/>
              </a:rPr>
              <a:t>gửi một</a:t>
            </a:r>
            <a:r xmlns:a="http://schemas.openxmlformats.org/drawingml/2006/main">
              <a:rPr lang="vi" sz="100" dirty="0">
                <a:latin typeface="+mn-lt"/>
                <a:ea typeface="ＭＳ Ｐゴシック" charset="0"/>
              </a:rPr>
              <a:t> </a:t>
            </a:r>
            <a:r xmlns:a="http://schemas.openxmlformats.org/drawingml/2006/main">
              <a:rPr lang="vi" sz="2200" dirty="0">
                <a:latin typeface="+mn-lt"/>
                <a:ea typeface="ＭＳ Ｐゴシック" charset="0"/>
              </a:rPr>
              <a:t>C</a:t>
            </a:r>
            <a:r xmlns:a="http://schemas.openxmlformats.org/drawingml/2006/main">
              <a:rPr lang="vi" sz="100" dirty="0">
                <a:latin typeface="+mn-lt"/>
                <a:ea typeface="ＭＳ Ｐゴシック" charset="0"/>
              </a:rPr>
              <a:t> </a:t>
            </a:r>
            <a:r xmlns:a="http://schemas.openxmlformats.org/drawingml/2006/main">
              <a:rPr lang="vi" sz="2200" dirty="0">
                <a:latin typeface="+mn-lt"/>
                <a:ea typeface="ＭＳ Ｐゴシック" charset="0"/>
              </a:rPr>
              <a:t>K(n)</a:t>
            </a:r>
          </a:p>
          <a:p>
            <a:pPr xmlns:a="http://schemas.openxmlformats.org/drawingml/2006/main" marL="255600" indent="-255600">
              <a:spcBef>
                <a:spcPts val="1500"/>
              </a:spcBef>
              <a:buClr>
                <a:schemeClr val="tx2"/>
              </a:buClr>
              <a:buFont typeface="Arial" panose="020B0604020202020204" pitchFamily="34" charset="0"/>
              <a:buChar char="•"/>
              <a:defRPr/>
            </a:pPr>
            <a:r xmlns:a="http://schemas.openxmlformats.org/drawingml/2006/main">
              <a:rPr lang="vi" sz="2200" dirty="0">
                <a:latin typeface="+mn-lt"/>
                <a:ea typeface="ＭＳ Ｐゴシック" charset="0"/>
              </a:rPr>
              <a:t>không theo thứ tự: bộ đệm</a:t>
            </a:r>
          </a:p>
          <a:p>
            <a:pPr xmlns:a="http://schemas.openxmlformats.org/drawingml/2006/main" marL="255600" indent="-255600">
              <a:spcBef>
                <a:spcPts val="1500"/>
              </a:spcBef>
              <a:buClr>
                <a:schemeClr val="tx2"/>
              </a:buClr>
              <a:buFont typeface="Arial" panose="020B0604020202020204" pitchFamily="34" charset="0"/>
              <a:buChar char="•"/>
              <a:defRPr/>
            </a:pPr>
            <a:r xmlns:a="http://schemas.openxmlformats.org/drawingml/2006/main">
              <a:rPr lang="vi" sz="2200" dirty="0">
                <a:latin typeface="+mn-lt"/>
                <a:ea typeface="ＭＳ Ｐゴシック" charset="0"/>
              </a:rPr>
              <a:t>theo thứ tự: phân phối (cũng phân phối các gói theo thứ tự, được lưu vào bộ đệm), thời gian chuyển tiếp sang gói chưa nhận tiếp </a:t>
            </a:r>
            <a:r xmlns:a="http://schemas.openxmlformats.org/drawingml/2006/main">
              <a:rPr lang="vi" sz="2200" dirty="0" smtClean="0">
                <a:latin typeface="+mn-lt"/>
                <a:ea typeface="ＭＳ Ｐゴシック" charset="0"/>
              </a:rPr>
              <a:t>theo</a:t>
            </a:r>
            <a:endParaRPr xmlns:a="http://schemas.openxmlformats.org/drawingml/2006/main" lang="en-US" sz="2200" dirty="0">
              <a:latin typeface="+mn-lt"/>
              <a:ea typeface="ＭＳ Ｐゴシック" charset="0"/>
            </a:endParaRPr>
          </a:p>
        </p:txBody>
      </p:sp>
      <p:sp>
        <p:nvSpPr>
          <p:cNvPr id="4" name="Content Placeholder 3"/>
          <p:cNvSpPr>
            <a:spLocks noGrp="1"/>
          </p:cNvSpPr>
          <p:nvPr>
            <p:ph idx="13"/>
          </p:nvPr>
        </p:nvSpPr>
        <p:spPr>
          <a:xfrm>
            <a:off x="473720" y="4488400"/>
            <a:ext cx="8229600" cy="919336"/>
          </a:xfrm>
        </p:spPr>
        <p:txBody>
          <a:bodyPr/>
          <a:lstStyle/>
          <a:p>
            <a:pPr xmlns:a="http://schemas.openxmlformats.org/drawingml/2006/main" marL="0" indent="0">
              <a:buClr>
                <a:srgbClr val="000099"/>
              </a:buClr>
              <a:buSzPct val="65000"/>
              <a:buFont typeface="Arial" panose="020B0604020202020204" pitchFamily="34" charset="0"/>
              <a:buNone/>
              <a:defRPr/>
            </a:pPr>
            <a:r xmlns:a="http://schemas.openxmlformats.org/drawingml/2006/main">
              <a:rPr lang="vi" sz="2200" b="1" dirty="0">
                <a:solidFill>
                  <a:schemeClr val="tx1"/>
                </a:solidFill>
                <a:latin typeface="+mn-lt"/>
                <a:ea typeface="ＭＳ Ｐゴシック" charset="0"/>
              </a:rPr>
              <a:t>pkt n trong [rcvbase-N,rcvbase-1]</a:t>
            </a:r>
          </a:p>
          <a:p>
            <a:pPr xmlns:a="http://schemas.openxmlformats.org/drawingml/2006/main" marL="255600" indent="-255600">
              <a:spcBef>
                <a:spcPts val="1500"/>
              </a:spcBef>
              <a:buClr>
                <a:schemeClr val="tx2"/>
              </a:buClr>
              <a:buFont typeface="Arial" panose="020B0604020202020204" pitchFamily="34" charset="0"/>
              <a:buChar char="•"/>
              <a:defRPr/>
            </a:pPr>
            <a:r xmlns:a="http://schemas.openxmlformats.org/drawingml/2006/main">
              <a:rPr lang="vi" sz="2200" dirty="0">
                <a:latin typeface="+mn-lt"/>
                <a:ea typeface="ＭＳ Ｐゴシック" charset="0"/>
              </a:rPr>
              <a:t>Một</a:t>
            </a:r>
            <a:r xmlns:a="http://schemas.openxmlformats.org/drawingml/2006/main">
              <a:rPr lang="vi" sz="100" dirty="0">
                <a:latin typeface="+mn-lt"/>
                <a:ea typeface="ＭＳ Ｐゴシック" charset="0"/>
              </a:rPr>
              <a:t> </a:t>
            </a:r>
            <a:r xmlns:a="http://schemas.openxmlformats.org/drawingml/2006/main">
              <a:rPr lang="vi" sz="2200" dirty="0">
                <a:latin typeface="+mn-lt"/>
                <a:ea typeface="ＭＳ Ｐゴシック" charset="0"/>
              </a:rPr>
              <a:t>C</a:t>
            </a:r>
            <a:r xmlns:a="http://schemas.openxmlformats.org/drawingml/2006/main">
              <a:rPr lang="vi" sz="100" dirty="0">
                <a:latin typeface="+mn-lt"/>
                <a:ea typeface="ＭＳ Ｐゴシック" charset="0"/>
              </a:rPr>
              <a:t> </a:t>
            </a:r>
            <a:r xmlns:a="http://schemas.openxmlformats.org/drawingml/2006/main">
              <a:rPr lang="vi" sz="2200" dirty="0">
                <a:latin typeface="+mn-lt"/>
                <a:ea typeface="ＭＳ Ｐゴシック" charset="0"/>
              </a:rPr>
              <a:t>k(n </a:t>
            </a:r>
            <a:r xmlns:a="http://schemas.openxmlformats.org/drawingml/2006/main">
              <a:rPr lang="vi" sz="2200" dirty="0" smtClean="0">
                <a:latin typeface="+mn-lt"/>
                <a:ea typeface="ＭＳ Ｐゴシック" charset="0"/>
              </a:rPr>
              <a:t>)</a:t>
            </a:r>
            <a:endParaRPr xmlns:a="http://schemas.openxmlformats.org/drawingml/2006/main" lang="en-US" sz="2200" dirty="0">
              <a:latin typeface="+mn-lt"/>
              <a:ea typeface="ＭＳ Ｐゴシック" charset="0"/>
            </a:endParaRPr>
          </a:p>
        </p:txBody>
      </p:sp>
      <p:sp>
        <p:nvSpPr>
          <p:cNvPr id="5" name="Content Placeholder 4"/>
          <p:cNvSpPr>
            <a:spLocks noGrp="1"/>
          </p:cNvSpPr>
          <p:nvPr>
            <p:ph idx="14"/>
          </p:nvPr>
        </p:nvSpPr>
        <p:spPr>
          <a:xfrm>
            <a:off x="473720" y="5407735"/>
            <a:ext cx="8229600" cy="978317"/>
          </a:xfrm>
        </p:spPr>
        <p:txBody>
          <a:bodyPr/>
          <a:lstStyle/>
          <a:p>
            <a:pPr xmlns:a="http://schemas.openxmlformats.org/drawingml/2006/main" marL="0" indent="0">
              <a:buClr>
                <a:srgbClr val="000099"/>
              </a:buClr>
              <a:buSzPct val="65000"/>
              <a:buFont typeface="Arial" panose="020B0604020202020204" pitchFamily="34" charset="0"/>
              <a:buNone/>
              <a:defRPr/>
            </a:pPr>
            <a:r xmlns:a="http://schemas.openxmlformats.org/drawingml/2006/main">
              <a:rPr lang="vi" sz="2200" b="1" dirty="0">
                <a:solidFill>
                  <a:schemeClr val="tx1"/>
                </a:solidFill>
                <a:latin typeface="+mn-lt"/>
                <a:ea typeface="ＭＳ Ｐゴシック" charset="0"/>
              </a:rPr>
              <a:t>nếu không thì:</a:t>
            </a:r>
          </a:p>
          <a:p>
            <a:pPr xmlns:a="http://schemas.openxmlformats.org/drawingml/2006/main" marL="255600" indent="-255600">
              <a:spcBef>
                <a:spcPts val="1500"/>
              </a:spcBef>
              <a:buClr>
                <a:schemeClr val="tx2"/>
              </a:buClr>
              <a:buFont typeface="Arial" panose="020B0604020202020204" pitchFamily="34" charset="0"/>
              <a:buChar char="•"/>
              <a:defRPr/>
            </a:pPr>
            <a:r xmlns:a="http://schemas.openxmlformats.org/drawingml/2006/main">
              <a:rPr lang="vi" sz="2200" dirty="0" smtClean="0">
                <a:latin typeface="+mn-lt"/>
                <a:ea typeface="ＭＳ Ｐゴシック" charset="0"/>
              </a:rPr>
              <a:t>phớt lờ</a:t>
            </a:r>
            <a:endParaRPr xmlns:a="http://schemas.openxmlformats.org/drawingml/2006/main" lang="en-US" sz="2200" dirty="0">
              <a:latin typeface="+mn-lt"/>
              <a:ea typeface="ＭＳ Ｐゴシック" charset="0"/>
            </a:endParaRPr>
          </a:p>
        </p:txBody>
      </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Lặp lại có chọn lọc trong hành động</a:t>
            </a:r>
            <a:endParaRPr xmlns:a="http://schemas.openxmlformats.org/drawingml/2006/main" lang="en-US" dirty="0">
              <a:latin typeface="Times New Roman" panose="02020603050405020304" pitchFamily="18" charset="0"/>
              <a:ea typeface="ＭＳ Ｐゴシック" charset="0"/>
              <a:cs typeface="+mj-cs"/>
            </a:endParaRPr>
          </a:p>
        </p:txBody>
      </p:sp>
      <p:pic>
        <p:nvPicPr>
          <p:cNvPr id="4" name="Picture 3" descr="A diagram has 3 parts. A sender and receiver are side by side. Vertical parallel lines go down from both sender and receiver. There are 3 groups of arrows zig zagging between the 2 vertical lines, often overlapping. There are notes when the arrows start and stop. A sender window, N = 4 has 3 groups of several rows of numbers, 0 through 8. Different numbers are highlighted for each group. There is 1 row per sender arrow. Sender. A group of 4 arrows point downward right toward the receiver side. Arrow 1, send p k t 0. Sender window. Numbers 0 through 3, highlighted. Numbers 4 through 8, not highlighted. Arrow 2, send p k t 1. Sender window. 0 through 3, highlighted. 4 through 8, not highlighted. Arrow 3, send p k t 2. This arrow does not reach the receiver side, loss. Sender window. 0 through 3, highlighted. 4 through 8, not highlighted. Arrow 4, send p k t 3. Sender window. 0 through 3, highlighted. 4 through 8, not highlighted. Then, wait. Sender window, a block to highlight numbers, but there are no numbers. Receiver. A group of arrows point downward left back toward sender. There are 3 arrows, 1 for each arrow from sender that made it to receiver. Arrow 5. Receive p k t 0, send a c k 0. Arrow 6. Receive p k t 1, send a c k 1. There is a gap here between arrows, because of the loss from sender. Arrow 7. Receive p k t 3, buffer, send a c k 3. Sender. There is a group of 2 arrows pointing downward right back toward receiver. Arrow 8, r c v a c k 0, send p k t 4. Sender window. 1 through 4, highlighted. 0, and 5 through 8, not highlighted. Arrow 9, r c v a c k 1, send p k t 5. Sender window. 2 through 5, highlighted. 0, 1, and 6 through 8, not highlighted. There is a vertical line on the sender side, from arrow 3, p k t 3, pass arrows 8 and 9. This line is labeled p k 2 timeout, send p k t 2. Receiver. There is a group of arrows points downward left back toward sender. There are 2 arrows, 1 for each arrow from sender. Arrow 10. Receive p k t 4, buffer, send a c k 4. Arrow 11. Receive p k t 5, buffer, buffer, a c k 5. Sender. There is an arrow pointed downward right toward receiver. This is under the line that states p k t 2 timeout. Arrow 12, send p k t 2. Sender window. 2 through 5, highlighted. 0, 1, and 6 through 8, not highlighted. There are 3 more rows of numbers in the sender window. All 3 are the same. 2 through 5, highlighted. 0, 1, and 6 through 8, not highlighted. Question, what happens when a c k 2 arrives?"/>
          <p:cNvPicPr>
            <a:picLocks noChangeAspect="1"/>
          </p:cNvPicPr>
          <p:nvPr/>
        </p:nvPicPr>
        <p:blipFill>
          <a:blip r:embed="rId2"/>
          <a:stretch>
            <a:fillRect/>
          </a:stretch>
        </p:blipFill>
        <p:spPr>
          <a:xfrm>
            <a:off x="659825" y="1608618"/>
            <a:ext cx="7824350" cy="4474057"/>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xmlns:a="http://schemas.openxmlformats.org/drawingml/2006/main">
              <a:defRPr/>
            </a:pPr>
            <a:r xmlns:a="http://schemas.openxmlformats.org/drawingml/2006/main">
              <a:rPr lang="vi" sz="3400" b="1" dirty="0" smtClean="0">
                <a:solidFill>
                  <a:schemeClr val="tx2"/>
                </a:solidFill>
                <a:latin typeface="Times New Roman" panose="02020603050405020304" pitchFamily="18" charset="0"/>
                <a:ea typeface="ＭＳ Ｐゴシック" charset="0"/>
                <a:cs typeface="+mj-cs"/>
              </a:rPr>
              <a:t>Lặp lại có chọn lọc: Tiến thoái lưỡng nan </a:t>
            </a:r>
            <a:r xmlns:a="http://schemas.openxmlformats.org/drawingml/2006/main">
              <a:rPr lang="vi" sz="2000" b="0" dirty="0" smtClean="0">
                <a:solidFill>
                  <a:schemeClr val="tx2"/>
                </a:solidFill>
                <a:latin typeface="Times New Roman" panose="02020603050405020304" pitchFamily="18" charset="0"/>
                <a:ea typeface="ＭＳ Ｐゴシック" charset="0"/>
                <a:cs typeface="+mj-cs"/>
              </a:rPr>
              <a:t>(1 trên 2)</a:t>
            </a:r>
            <a:endParaRPr xmlns:a="http://schemas.openxmlformats.org/drawingml/2006/main" lang="en-US" sz="2000" b="0" dirty="0">
              <a:solidFill>
                <a:schemeClr val="tx2"/>
              </a:solidFill>
              <a:latin typeface="Times New Roman" panose="02020603050405020304" pitchFamily="18" charset="0"/>
              <a:ea typeface="ＭＳ Ｐゴシック" charset="0"/>
              <a:cs typeface="+mj-cs"/>
            </a:endParaRPr>
          </a:p>
        </p:txBody>
      </p:sp>
      <p:sp>
        <p:nvSpPr>
          <p:cNvPr id="10" name="Text Placeholder 9"/>
          <p:cNvSpPr>
            <a:spLocks noGrp="1"/>
          </p:cNvSpPr>
          <p:nvPr>
            <p:ph idx="1"/>
          </p:nvPr>
        </p:nvSpPr>
        <p:spPr>
          <a:xfrm>
            <a:off x="457200" y="1600199"/>
            <a:ext cx="3274142" cy="3104535"/>
          </a:xfrm>
        </p:spPr>
        <p:txBody>
          <a:bodyPr/>
          <a:lstStyle/>
          <a:p>
            <a:pPr xmlns:a="http://schemas.openxmlformats.org/drawingml/2006/main" marL="255600" indent="-255600">
              <a:spcBef>
                <a:spcPts val="1500"/>
              </a:spcBef>
              <a:buClr>
                <a:schemeClr val="tx2"/>
              </a:buClr>
              <a:buFont typeface="Arial" panose="020B0604020202020204" pitchFamily="34" charset="0"/>
              <a:buChar char="•"/>
              <a:defRPr/>
            </a:pPr>
            <a:r xmlns:a="http://schemas.openxmlformats.org/drawingml/2006/main">
              <a:rPr lang="vi" altLang="en-US" sz="1800" dirty="0">
                <a:latin typeface="+mn-lt"/>
                <a:ea typeface="ＭＳ Ｐゴシック" panose="020B0600070205080204" pitchFamily="34" charset="-128"/>
              </a:rPr>
              <a:t>ví dụ </a:t>
            </a:r>
            <a:r xmlns:a="http://schemas.openxmlformats.org/drawingml/2006/main">
              <a:rPr lang="vi" altLang="en-US" sz="1800" dirty="0" smtClean="0">
                <a:latin typeface="+mn-lt"/>
                <a:ea typeface="ＭＳ Ｐゴシック" panose="020B0600070205080204" pitchFamily="34" charset="-128"/>
              </a:rPr>
              <a:t>:</a:t>
            </a:r>
            <a:endParaRPr xmlns:a="http://schemas.openxmlformats.org/drawingml/2006/main" lang="en-US" altLang="en-US" sz="1800" dirty="0">
              <a:latin typeface="+mn-lt"/>
              <a:ea typeface="ＭＳ Ｐゴシック" panose="020B0600070205080204" pitchFamily="34" charset="-128"/>
            </a:endParaRPr>
          </a:p>
          <a:p>
            <a:pPr xmlns:a="http://schemas.openxmlformats.org/drawingml/2006/main" marL="255600" indent="-255600">
              <a:spcBef>
                <a:spcPts val="1500"/>
              </a:spcBef>
              <a:buClr>
                <a:schemeClr val="tx2"/>
              </a:buClr>
              <a:buFont typeface="Arial" panose="020B0604020202020204" pitchFamily="34" charset="0"/>
              <a:buChar char="•"/>
              <a:defRPr/>
            </a:pPr>
            <a:r xmlns:a="http://schemas.openxmlformats.org/drawingml/2006/main">
              <a:rPr lang="vi" altLang="en-US" sz="1800" dirty="0">
                <a:latin typeface="+mn-lt"/>
                <a:ea typeface="ＭＳ Ｐゴシック" panose="020B0600070205080204" pitchFamily="34" charset="-128"/>
              </a:rPr>
              <a:t>thứ tự </a:t>
            </a:r>
            <a:r xmlns:a="http://schemas.openxmlformats.org/drawingml/2006/main">
              <a:rPr lang="vi" altLang="en-US" sz="1800" dirty="0" smtClean="0">
                <a:latin typeface="+mn-lt"/>
                <a:ea typeface="ＭＳ Ｐゴシック" panose="020B0600070205080204" pitchFamily="34" charset="-128"/>
              </a:rPr>
              <a:t>#' </a:t>
            </a:r>
            <a:r xmlns:a="http://schemas.openxmlformats.org/drawingml/2006/main">
              <a:rPr lang="vi" altLang="ja-JP" sz="1800" dirty="0" smtClean="0">
                <a:latin typeface="+mn-lt"/>
                <a:ea typeface="ＭＳ Ｐゴシック" panose="020B0600070205080204" pitchFamily="34" charset="-128"/>
              </a:rPr>
              <a:t>s </a:t>
            </a:r>
            <a:r xmlns:a="http://schemas.openxmlformats.org/drawingml/2006/main">
              <a:rPr lang="vi" altLang="ja-JP" sz="1800" dirty="0">
                <a:latin typeface="+mn-lt"/>
                <a:ea typeface="ＭＳ Ｐゴシック" panose="020B0600070205080204" pitchFamily="34" charset="-128"/>
              </a:rPr>
              <a:t>: 0, 1, 2, 3</a:t>
            </a:r>
          </a:p>
          <a:p>
            <a:pPr xmlns:a="http://schemas.openxmlformats.org/drawingml/2006/main" marL="255600" indent="-255600">
              <a:spcBef>
                <a:spcPts val="1500"/>
              </a:spcBef>
              <a:buClr>
                <a:schemeClr val="tx2"/>
              </a:buClr>
              <a:buFont typeface="Arial" panose="020B0604020202020204" pitchFamily="34" charset="0"/>
              <a:buChar char="•"/>
              <a:defRPr/>
            </a:pPr>
            <a:r xmlns:a="http://schemas.openxmlformats.org/drawingml/2006/main">
              <a:rPr lang="vi" altLang="en-US" sz="1800" dirty="0">
                <a:latin typeface="+mn-lt"/>
                <a:ea typeface="ＭＳ Ｐゴシック" panose="020B0600070205080204" pitchFamily="34" charset="-128"/>
              </a:rPr>
              <a:t>cửa sổ </a:t>
            </a:r>
            <a:r xmlns:a="http://schemas.openxmlformats.org/drawingml/2006/main">
              <a:rPr lang="vi" altLang="en-US" sz="1800" dirty="0" smtClean="0">
                <a:latin typeface="+mn-lt"/>
                <a:ea typeface="ＭＳ Ｐゴシック" panose="020B0600070205080204" pitchFamily="34" charset="-128"/>
              </a:rPr>
              <a:t>= 3</a:t>
            </a:r>
          </a:p>
          <a:p>
            <a:pPr xmlns:a="http://schemas.openxmlformats.org/drawingml/2006/main" marL="255600" indent="-255600">
              <a:spcBef>
                <a:spcPts val="1500"/>
              </a:spcBef>
              <a:buClr>
                <a:schemeClr val="tx2"/>
              </a:buClr>
              <a:buFont typeface="Arial" panose="020B0604020202020204" pitchFamily="34" charset="0"/>
              <a:buChar char="•"/>
              <a:defRPr/>
            </a:pPr>
            <a:r xmlns:a="http://schemas.openxmlformats.org/drawingml/2006/main">
              <a:rPr lang="vi" sz="1800" dirty="0">
                <a:latin typeface="+mn-lt"/>
                <a:ea typeface="ＭＳ Ｐゴシック" charset="0"/>
              </a:rPr>
              <a:t>người nhận thấy không có sự khác biệt trong hai kịch bản!</a:t>
            </a:r>
          </a:p>
          <a:p>
            <a:pPr xmlns:a="http://schemas.openxmlformats.org/drawingml/2006/main" marL="255600" indent="-255600">
              <a:spcBef>
                <a:spcPts val="1500"/>
              </a:spcBef>
              <a:buClr>
                <a:schemeClr val="tx2"/>
              </a:buClr>
              <a:buFont typeface="Arial" panose="020B0604020202020204" pitchFamily="34" charset="0"/>
              <a:buChar char="•"/>
              <a:defRPr/>
            </a:pPr>
            <a:r xmlns:a="http://schemas.openxmlformats.org/drawingml/2006/main">
              <a:rPr lang="vi" sz="1800" dirty="0">
                <a:latin typeface="+mn-lt"/>
                <a:ea typeface="ＭＳ Ｐゴシック" charset="0"/>
              </a:rPr>
              <a:t>dữ liệu trùng lặp được chấp nhận là mới trong (b </a:t>
            </a:r>
            <a:r xmlns:a="http://schemas.openxmlformats.org/drawingml/2006/main">
              <a:rPr lang="vi" sz="1800" dirty="0" smtClean="0">
                <a:latin typeface="+mn-lt"/>
                <a:ea typeface="ＭＳ Ｐゴシック" charset="0"/>
              </a:rPr>
              <a:t>)</a:t>
            </a:r>
          </a:p>
        </p:txBody>
      </p:sp>
      <p:sp>
        <p:nvSpPr>
          <p:cNvPr id="4" name="Content Placeholder 3"/>
          <p:cNvSpPr>
            <a:spLocks noGrp="1"/>
          </p:cNvSpPr>
          <p:nvPr>
            <p:ph idx="13"/>
          </p:nvPr>
        </p:nvSpPr>
        <p:spPr>
          <a:xfrm>
            <a:off x="5555278" y="1602607"/>
            <a:ext cx="1793671" cy="481806"/>
          </a:xfrm>
        </p:spPr>
        <p:txBody>
          <a:bodyPr/>
          <a:lstStyle/>
          <a:p>
            <a:r xmlns:a="http://schemas.openxmlformats.org/drawingml/2006/main">
              <a:rPr lang="vi" sz="1800" dirty="0">
                <a:latin typeface="+mn-lt"/>
              </a:rPr>
              <a:t>(a) không </a:t>
            </a:r>
            <a:r xmlns:a="http://schemas.openxmlformats.org/drawingml/2006/main">
              <a:rPr lang="vi" sz="1800" dirty="0" smtClean="0">
                <a:latin typeface="+mn-lt"/>
              </a:rPr>
              <a:t>vấn đề gì</a:t>
            </a:r>
            <a:endParaRPr xmlns:a="http://schemas.openxmlformats.org/drawingml/2006/main" lang="en-US" sz="1800" dirty="0">
              <a:latin typeface="+mn-lt"/>
            </a:endParaRPr>
          </a:p>
        </p:txBody>
      </p:sp>
      <p:pic>
        <p:nvPicPr>
          <p:cNvPr id="117764" name="Picture 3" descr="A diagram has 2 parts, sender window and receiver window. Parallel vertical lines point down. Arrows pass through a plane to get to and from each part. Arrows that point to the receiver window are horizontal. Arrows that point to the sender are diagonally down. Each side has a row of numbers beside each arrow, some of the numbers are highlighted. Sender window, after receipt. 3 arrows point to the receiver window. Arrow 1, p k t 0. Numbers. Highlighted. 0, 1, 2. Not highlighted. 3, 0, 1, 2. Arrow 2, p k t 1. Numbers. Highlighted. 0 1, 2. Not highlighted. 3, 0, 1, 2. Arrow 3, p k t 2. Numbers. Highlighted. 0 1, 2. Not highlighted. 3, 0, 1, 2. Receiver window, after receipt. 3 arrows point downward left toward sender, but only make it halfway. There is an X at the end of each arrow. Arrow 4, A C K 0. Numbers. Not highlighted, 0. Highlighted, 1, 2, 3. Not highlighted, 0, 1, 2. Arrow 5, A C K 1. Numbers. Not highlighted, 0, 1. Highlighted. 1, 2, 3, 0. Not highlighted, 1, 2. Arrow 6, A C K 2. Numbers. Not highlighted. 0, 1, 2. Highlighted. 3, 0, 1. Not highlighted, 2. Sender window. There is a gap between the last set of arrows and another arrow, timeout, retransmit p k t 0. Arrow 7, p k t 0. Numbers. Highlighted, 0, 1, 2. Not highlighted. 3, 0, 1,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17428" y="2212475"/>
            <a:ext cx="4469372" cy="2963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4294967295"/>
          </p:nvPr>
        </p:nvSpPr>
        <p:spPr>
          <a:xfrm>
            <a:off x="457200" y="5465481"/>
            <a:ext cx="7846142" cy="749130"/>
          </a:xfrm>
        </p:spPr>
        <p:txBody>
          <a:bodyPr/>
          <a:lstStyle/>
          <a:p>
            <a:pPr xmlns:a="http://schemas.openxmlformats.org/drawingml/2006/main" marL="0" indent="0">
              <a:buFont typeface="Arial"/>
              <a:buNone/>
              <a:defRPr/>
            </a:pPr>
            <a:r xmlns:a="http://schemas.openxmlformats.org/drawingml/2006/main">
              <a:rPr lang="vi" altLang="en-US" sz="1800" dirty="0" smtClean="0">
                <a:latin typeface="+mn-lt"/>
              </a:rPr>
              <a:t>người nhận không thể </a:t>
            </a:r>
            <a:r xmlns:a="http://schemas.openxmlformats.org/drawingml/2006/main">
              <a:rPr lang="vi" altLang="ja-JP" sz="1800" dirty="0" smtClean="0">
                <a:latin typeface="+mn-lt"/>
              </a:rPr>
              <a:t>nhìn thấy phía người gửi. </a:t>
            </a:r>
            <a:r xmlns:a="http://schemas.openxmlformats.org/drawingml/2006/main">
              <a:rPr lang="vi" altLang="en-US" sz="1800" dirty="0" smtClean="0">
                <a:latin typeface="+mn-lt"/>
              </a:rPr>
              <a:t>hành vi người nhận giống hệt nhau trong cả hai trường hợp!</a:t>
            </a:r>
            <a:r xmlns:a="http://schemas.openxmlformats.org/drawingml/2006/main">
              <a:rPr lang="vi" altLang="en-US" sz="1800" b="1" dirty="0" smtClean="0">
                <a:latin typeface="+mn-lt"/>
              </a:rPr>
              <a:t> </a:t>
            </a:r>
            <a:r xmlns:a="http://schemas.openxmlformats.org/drawingml/2006/main">
              <a:rPr lang="vi" altLang="en-US" sz="1800" b="1" dirty="0" smtClean="0">
                <a:solidFill>
                  <a:schemeClr val="tx1"/>
                </a:solidFill>
                <a:latin typeface="+mn-lt"/>
              </a:rPr>
              <a:t>một cái gì đó </a:t>
            </a:r>
            <a:r xmlns:a="http://schemas.openxmlformats.org/drawingml/2006/main">
              <a:rPr lang="vi" altLang="ja-JP" sz="1800" b="1" dirty="0" smtClean="0">
                <a:solidFill>
                  <a:schemeClr val="tx1"/>
                </a:solidFill>
                <a:latin typeface="+mn-lt"/>
              </a:rPr>
              <a:t>(rất) sai!</a:t>
            </a:r>
            <a:endParaRPr xmlns:a="http://schemas.openxmlformats.org/drawingml/2006/main" lang="en-US" sz="1800" dirty="0">
              <a:latin typeface="+mn-lt"/>
            </a:endParaRPr>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txBox="1">
            <a:spLocks noGrp="1"/>
          </p:cNvSpPr>
          <p:nvPr>
            <p:ph type="title"/>
          </p:nvPr>
        </p:nvSpPr>
        <p:spPr>
          <a:xfrm>
            <a:off x="457200" y="215900"/>
            <a:ext cx="8229600" cy="1096963"/>
          </a:xfrm>
        </p:spPr>
        <p:txBody>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Lặp lại có chọn lọc: Tiến thoái lưỡng nan </a:t>
            </a:r>
            <a:r xmlns:a="http://schemas.openxmlformats.org/drawingml/2006/main">
              <a:rPr lang="vi" altLang="en-US" sz="2000" b="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(2 trên 2)</a:t>
            </a:r>
            <a:endParaRPr xmlns:a="http://schemas.openxmlformats.org/drawingml/2006/main"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595313"/>
          </a:xfrm>
        </p:spPr>
        <p:txBody>
          <a:bodyPr/>
          <a:lstStyle/>
          <a:p>
            <a:pPr xmlns:a="http://schemas.openxmlformats.org/drawingml/2006/main" marL="0" indent="0">
              <a:buFont typeface="Arial" panose="020B0604020202020204" pitchFamily="34" charset="0"/>
              <a:buNone/>
              <a:defRPr/>
            </a:pPr>
            <a:r xmlns:a="http://schemas.openxmlformats.org/drawingml/2006/main">
              <a:rPr lang="vi" sz="1800" b="1" dirty="0" smtClean="0">
                <a:solidFill>
                  <a:schemeClr val="tx1"/>
                </a:solidFill>
                <a:latin typeface="+mn-lt"/>
                <a:ea typeface="ＭＳ Ｐゴシック" charset="0"/>
              </a:rPr>
              <a:t>H </a:t>
            </a:r>
            <a:r xmlns:a="http://schemas.openxmlformats.org/drawingml/2006/main">
              <a:rPr lang="vi" sz="1800" b="1" dirty="0">
                <a:solidFill>
                  <a:schemeClr val="tx1"/>
                </a:solidFill>
                <a:latin typeface="+mn-lt"/>
                <a:ea typeface="ＭＳ Ｐゴシック" charset="0"/>
              </a:rPr>
              <a:t>: </a:t>
            </a:r>
            <a:r xmlns:a="http://schemas.openxmlformats.org/drawingml/2006/main">
              <a:rPr lang="vi" sz="1800" dirty="0">
                <a:latin typeface="+mn-lt"/>
                <a:ea typeface="ＭＳ Ｐゴシック" charset="0"/>
              </a:rPr>
              <a:t>mối quan hệ nào giữa kích thước seq # và kích thước cửa sổ để tránh sự cố trong (b </a:t>
            </a:r>
            <a:r xmlns:a="http://schemas.openxmlformats.org/drawingml/2006/main">
              <a:rPr lang="vi" sz="1800" dirty="0" smtClean="0">
                <a:latin typeface="+mn-lt"/>
                <a:ea typeface="ＭＳ Ｐゴシック" charset="0"/>
              </a:rPr>
              <a:t>)?</a:t>
            </a:r>
          </a:p>
        </p:txBody>
      </p:sp>
      <p:sp>
        <p:nvSpPr>
          <p:cNvPr id="2" name="Text Placeholder 1"/>
          <p:cNvSpPr>
            <a:spLocks noGrp="1"/>
          </p:cNvSpPr>
          <p:nvPr>
            <p:ph type="body" idx="2"/>
          </p:nvPr>
        </p:nvSpPr>
        <p:spPr>
          <a:xfrm>
            <a:off x="3951286" y="2240323"/>
            <a:ext cx="1241425" cy="376237"/>
          </a:xfrm>
        </p:spPr>
        <p:txBody>
          <a:bodyPr/>
          <a:lstStyle/>
          <a:p>
            <a:pPr xmlns:a="http://schemas.openxmlformats.org/drawingml/2006/main" marL="0" indent="0">
              <a:buFont typeface="Arial"/>
              <a:buNone/>
              <a:defRPr/>
            </a:pPr>
            <a:r xmlns:a="http://schemas.openxmlformats.org/drawingml/2006/main">
              <a:rPr lang="vi" sz="1800" dirty="0">
                <a:latin typeface="+mn-lt"/>
              </a:rPr>
              <a:t>(b) </a:t>
            </a:r>
            <a:r xmlns:a="http://schemas.openxmlformats.org/drawingml/2006/main">
              <a:rPr lang="vi" sz="1800" dirty="0" smtClean="0">
                <a:latin typeface="+mn-lt"/>
              </a:rPr>
              <a:t>ôi!</a:t>
            </a:r>
            <a:endParaRPr xmlns:a="http://schemas.openxmlformats.org/drawingml/2006/main" lang="en-US" sz="1800" dirty="0">
              <a:latin typeface="+mn-lt"/>
            </a:endParaRPr>
          </a:p>
        </p:txBody>
      </p:sp>
      <p:pic>
        <p:nvPicPr>
          <p:cNvPr id="118788" name="Picture 3" descr="A diagram has 2 parts, sender window and receiver window. Parallel vertical lines point down. Arrows pass through a plane to get to and from each part. Arrows that point to the receiver window are horizontal. Arrows that point to the sender are diagonally down. Each side has a row of numbers beside each arrow, some of the numbers are highlighted. Sender window, after receipt. 3 arrows point to the receiver window. Arrow 1, p k t 0. Numbers. Highlighted. 0, 1, 2. Not highlighted. 3, 0, 1, 2. Arrow 2, p k t 1. Numbers. Highlighted. 0 1, 2. Not highlighted. 3, 0, 1, 2. Arrow 3, p k t 2. Numbers. Highlighted. 0 1, 2. Not highlighted. 3, 0, 1, 2. Receiver window, after receipt. 3 arrows point downward left toward sender. Arrow 4, A C K 0. Numbers. Not highlighted, 0. Highlighted, 1, 2, 3. Not highlighted, 0, 1, 2. Arrow 5, A C K 1. Numbers. Not highlighted, 0, 1. Highlighted. 1, 2, 3, 0. Not highlighted, 1, 2. Arrow 6, A C K 2. Numbers. Not highlighted. 0, 1, 2. Highlighted. 3, 0, 1. Not highlighted, 2. Sender window. There is a gap between the last set of arrows and another set of arrows. This set has 2 arrows that point diagonally down right toward receiver window. Arrow 7, p k t 3. This arrow does not reach the other side or pass through the plane. There is an X at the end of the arrow. Numbers. Not highlighted, 0. Highlighted, 1, 2, 3. Not highlighted, 0, 1, 2. Arrow 8, p k t 0. Numbers. Not highlighted, 0, 1. Highlighted, 2, 3, 0. Not highlighted, 1, 2. Receiver window. Arrow 8 comes back to receiver window, receive packet with s e q number 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75144" y="2823873"/>
            <a:ext cx="4993711" cy="33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xmlns:a="http://schemas.openxmlformats.org/drawingml/2006/main">
              <a:spcBef>
                <a:spcPct val="0"/>
              </a:spcBef>
            </a:pPr>
            <a:r xmlns:a="http://schemas.openxmlformats.org/drawingml/2006/main">
              <a:rPr lang="vi" altLang="en-US" dirty="0" smtClean="0">
                <a:ea typeface="ＭＳ Ｐゴシック" charset="-128"/>
              </a:rPr>
              <a:t>Mục tiêu </a:t>
            </a:r>
            <a:r xmlns:a="http://schemas.openxmlformats.org/drawingml/2006/main">
              <a:rPr lang="vi" altLang="en-US" dirty="0">
                <a:ea typeface="ＭＳ Ｐゴシック" charset="-128"/>
              </a:rPr>
              <a:t>học tập </a:t>
            </a:r>
            <a:r xmlns:a="http://schemas.openxmlformats.org/drawingml/2006/main">
              <a:rPr lang="vi" altLang="en-US" sz="2000" b="0" dirty="0" smtClean="0">
                <a:ea typeface="ＭＳ Ｐゴシック" charset="-128"/>
              </a:rPr>
              <a:t>(5 trên 10)</a:t>
            </a:r>
            <a:endParaRPr xmlns:a="http://schemas.openxmlformats.org/drawingml/2006/main"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599100"/>
            <a:ext cx="8229600" cy="4652963"/>
          </a:xfrm>
        </p:spPr>
        <p:txBody>
          <a:bodyPr/>
          <a:lstStyle/>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3.1 </a:t>
            </a:r>
            <a:r xmlns:a="http://schemas.openxmlformats.org/drawingml/2006/main">
              <a:rPr lang="vi" sz="1800" dirty="0">
                <a:solidFill>
                  <a:schemeClr val="tx1"/>
                </a:solidFill>
                <a:latin typeface="+mn-lt"/>
              </a:rPr>
              <a:t>dịch vụ tầng vận chuyển</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3.2 </a:t>
            </a:r>
            <a:r xmlns:a="http://schemas.openxmlformats.org/drawingml/2006/main">
              <a:rPr lang="vi" sz="1800" dirty="0">
                <a:solidFill>
                  <a:schemeClr val="tx1"/>
                </a:solidFill>
                <a:latin typeface="+mn-lt"/>
              </a:rPr>
              <a:t>ghép kênh và tách kênh</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3.3 </a:t>
            </a:r>
            <a:r xmlns:a="http://schemas.openxmlformats.org/drawingml/2006/main">
              <a:rPr lang="vi" sz="1800" dirty="0">
                <a:solidFill>
                  <a:schemeClr val="tx1"/>
                </a:solidFill>
                <a:latin typeface="+mn-lt"/>
              </a:rPr>
              <a:t>vận chuyển không kết nối </a:t>
            </a:r>
            <a:r xmlns:a="http://schemas.openxmlformats.org/drawingml/2006/main">
              <a:rPr lang="vi" sz="1800" dirty="0" smtClean="0">
                <a:solidFill>
                  <a:schemeClr val="tx1"/>
                </a:solidFill>
                <a:latin typeface="+mn-lt"/>
              </a:rPr>
              <a:t>: U</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Đ.</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P</a:t>
            </a:r>
            <a:endParaRPr xmlns:a="http://schemas.openxmlformats.org/drawingml/2006/main" lang="en-US" sz="1800" dirty="0">
              <a:solidFill>
                <a:schemeClr val="tx1"/>
              </a:solidFill>
              <a:latin typeface="+mn-lt"/>
            </a:endParaRP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3.4 </a:t>
            </a:r>
            <a:r xmlns:a="http://schemas.openxmlformats.org/drawingml/2006/main">
              <a:rPr lang="vi" sz="1800" dirty="0">
                <a:solidFill>
                  <a:schemeClr val="tx1"/>
                </a:solidFill>
                <a:latin typeface="+mn-lt"/>
              </a:rPr>
              <a:t>nguyên tắc truyền dữ liệu đáng tin </a:t>
            </a:r>
            <a:r xmlns:a="http://schemas.openxmlformats.org/drawingml/2006/main">
              <a:rPr lang="vi" sz="1800" dirty="0" smtClean="0">
                <a:solidFill>
                  <a:schemeClr val="tx1"/>
                </a:solidFill>
                <a:latin typeface="+mn-lt"/>
              </a:rPr>
              <a:t>cậy</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3,5</a:t>
            </a:r>
            <a:r xmlns:a="http://schemas.openxmlformats.org/drawingml/2006/main">
              <a:rPr lang="vi" sz="1800" dirty="0">
                <a:solidFill>
                  <a:schemeClr val="tx1"/>
                </a:solidFill>
                <a:latin typeface="+mn-lt"/>
              </a:rPr>
              <a:t> </a:t>
            </a:r>
            <a:r xmlns:a="http://schemas.openxmlformats.org/drawingml/2006/main">
              <a:rPr lang="vi" sz="1800" b="1" dirty="0">
                <a:solidFill>
                  <a:schemeClr val="tx1"/>
                </a:solidFill>
                <a:latin typeface="+mn-lt"/>
              </a:rPr>
              <a:t>vận chuyển hướng kết nối: </a:t>
            </a:r>
            <a:r xmlns:a="http://schemas.openxmlformats.org/drawingml/2006/main">
              <a:rPr lang="vi" sz="1800" b="1" dirty="0" smtClean="0">
                <a:solidFill>
                  <a:schemeClr val="tx1"/>
                </a:solidFill>
                <a:latin typeface="+mn-lt"/>
              </a:rPr>
              <a:t>T</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C</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P</a:t>
            </a:r>
            <a:endParaRPr xmlns:a="http://schemas.openxmlformats.org/drawingml/2006/main" lang="en-US" sz="1800" b="1" dirty="0">
              <a:solidFill>
                <a:schemeClr val="tx1"/>
              </a:solidFill>
              <a:latin typeface="+mn-lt"/>
            </a:endParaRP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cấu trúc phân khúc</a:t>
            </a: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truyền dữ liệu đáng tin cậy</a:t>
            </a: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Kiểm soát lưu lượng</a:t>
            </a:r>
          </a:p>
          <a:p>
            <a:pPr xmlns:a="http://schemas.openxmlformats.org/drawingml/2006/main" lvl="1" indent="-285750">
              <a:buFont typeface="Arial" panose="020B0604020202020204" pitchFamily="34" charset="0"/>
              <a:buChar char="–"/>
              <a:defRPr/>
            </a:pPr>
            <a:r xmlns:a="http://schemas.openxmlformats.org/drawingml/2006/main">
              <a:rPr lang="vi" sz="1800" dirty="0" smtClean="0">
                <a:solidFill>
                  <a:schemeClr val="tx1"/>
                </a:solidFill>
                <a:latin typeface="+mn-lt"/>
              </a:rPr>
              <a:t>quản lý </a:t>
            </a:r>
            <a:r xmlns:a="http://schemas.openxmlformats.org/drawingml/2006/main">
              <a:rPr lang="vi" sz="1800" dirty="0">
                <a:solidFill>
                  <a:schemeClr val="tx1"/>
                </a:solidFill>
                <a:latin typeface="+mn-lt"/>
              </a:rPr>
              <a:t>kết nối</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3.6 </a:t>
            </a:r>
            <a:r xmlns:a="http://schemas.openxmlformats.org/drawingml/2006/main">
              <a:rPr lang="vi" sz="1800" dirty="0">
                <a:latin typeface="+mn-lt"/>
              </a:rPr>
              <a:t>nguyên tắc kiểm soát tắc nghẽn</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3,7T </a:t>
            </a:r>
            <a:r xmlns:a="http://schemas.openxmlformats.org/drawingml/2006/main">
              <a:rPr lang="vi" sz="1800" dirty="0">
                <a:latin typeface="+mn-lt"/>
              </a:rPr>
              <a:t>_</a:t>
            </a:r>
            <a:r xmlns:a="http://schemas.openxmlformats.org/drawingml/2006/main">
              <a:rPr lang="vi" sz="100" dirty="0">
                <a:latin typeface="+mn-lt"/>
              </a:rPr>
              <a:t> </a:t>
            </a:r>
            <a:r xmlns:a="http://schemas.openxmlformats.org/drawingml/2006/main">
              <a:rPr lang="vi" sz="1800" dirty="0">
                <a:latin typeface="+mn-lt"/>
              </a:rPr>
              <a:t>C</a:t>
            </a:r>
            <a:r xmlns:a="http://schemas.openxmlformats.org/drawingml/2006/main">
              <a:rPr lang="vi" sz="100" dirty="0">
                <a:latin typeface="+mn-lt"/>
              </a:rPr>
              <a:t> </a:t>
            </a:r>
            <a:r xmlns:a="http://schemas.openxmlformats.org/drawingml/2006/main">
              <a:rPr lang="vi" sz="1800" dirty="0" smtClean="0">
                <a:latin typeface="+mn-lt"/>
              </a:rPr>
              <a:t>Kiểm soát </a:t>
            </a:r>
            <a:endParaRPr xmlns:a="http://schemas.openxmlformats.org/drawingml/2006/main" lang="en-US" sz="1800" dirty="0">
              <a:solidFill>
                <a:schemeClr val="tx1"/>
              </a:solidFill>
              <a:latin typeface="+mn-lt"/>
            </a:endParaRPr>
            <a:r xmlns:a="http://schemas.openxmlformats.org/drawingml/2006/main">
              <a:rPr lang="vi" sz="1800" dirty="0">
                <a:latin typeface="+mn-lt"/>
              </a:rPr>
              <a:t>tắc nghẽn P</a:t>
            </a:r>
          </a:p>
        </p:txBody>
      </p:sp>
    </p:spTree>
    <p:extLst>
      <p:ext uri="{BB962C8B-B14F-4D97-AF65-F5344CB8AC3E}">
        <p14:creationId xmlns:p14="http://schemas.microsoft.com/office/powerpoint/2010/main" val="30439178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cs typeface="+mj-cs"/>
              </a:rPr>
              <a:t>Giao thức tầng truyền tải Internet</a:t>
            </a:r>
            <a:endParaRPr xmlns:a="http://schemas.openxmlformats.org/drawingml/2006/main" lang="en-US" sz="2000" b="0" dirty="0">
              <a:latin typeface="Times New Roman" panose="02020603050405020304" pitchFamily="18" charset="0"/>
              <a:cs typeface="+mj-cs"/>
            </a:endParaRPr>
          </a:p>
        </p:txBody>
      </p:sp>
      <p:sp>
        <p:nvSpPr>
          <p:cNvPr id="50179" name="Content Placeholder 2"/>
          <p:cNvSpPr txBox="1">
            <a:spLocks noGrp="1"/>
          </p:cNvSpPr>
          <p:nvPr>
            <p:ph type="body" idx="1"/>
          </p:nvPr>
        </p:nvSpPr>
        <p:spPr>
          <a:xfrm>
            <a:off x="457200" y="1600200"/>
            <a:ext cx="4483510" cy="4108787"/>
          </a:xfrm>
        </p:spPr>
        <p:txBody>
          <a:bodyPr wrap="square">
            <a:spAutoFit/>
          </a:bodyPr>
          <a:lstStyle/>
          <a:p>
            <a:pPr xmlns:a="http://schemas.openxmlformats.org/drawingml/2006/main">
              <a:buFontTx/>
              <a:buChar char="•"/>
              <a:defRPr/>
            </a:pPr>
            <a:r xmlns:a="http://schemas.openxmlformats.org/drawingml/2006/main">
              <a:rPr lang="vi" altLang="en-US" sz="2000" dirty="0" smtClean="0">
                <a:latin typeface="+mn-lt"/>
                <a:ea typeface="ＭＳ Ｐゴシック" charset="-128"/>
                <a:cs typeface="Arial" panose="020B0604020202020204" pitchFamily="34" charset="0"/>
              </a:rPr>
              <a:t>đáng tin cậy, giao hàng theo thứ tự (T</a:t>
            </a:r>
            <a:r xmlns:a="http://schemas.openxmlformats.org/drawingml/2006/main">
              <a:rPr lang="vi" altLang="en-US" sz="100" dirty="0" smtClean="0">
                <a:latin typeface="+mn-lt"/>
                <a:ea typeface="ＭＳ Ｐゴシック" charset="-128"/>
                <a:cs typeface="Arial" panose="020B0604020202020204" pitchFamily="34" charset="0"/>
              </a:rPr>
              <a:t> </a:t>
            </a:r>
            <a:r xmlns:a="http://schemas.openxmlformats.org/drawingml/2006/main">
              <a:rPr lang="vi" altLang="en-US" sz="2000" dirty="0" smtClean="0">
                <a:latin typeface="+mn-lt"/>
                <a:ea typeface="ＭＳ Ｐゴシック" charset="-128"/>
                <a:cs typeface="Arial" panose="020B0604020202020204" pitchFamily="34" charset="0"/>
              </a:rPr>
              <a:t>C</a:t>
            </a:r>
            <a:r xmlns:a="http://schemas.openxmlformats.org/drawingml/2006/main">
              <a:rPr lang="vi" altLang="en-US" sz="100" dirty="0" smtClean="0">
                <a:latin typeface="+mn-lt"/>
                <a:ea typeface="ＭＳ Ｐゴシック" charset="-128"/>
                <a:cs typeface="Arial" panose="020B0604020202020204" pitchFamily="34" charset="0"/>
              </a:rPr>
              <a:t> </a:t>
            </a:r>
            <a:r xmlns:a="http://schemas.openxmlformats.org/drawingml/2006/main">
              <a:rPr lang="vi" altLang="en-US" sz="2000" dirty="0" smtClean="0">
                <a:latin typeface="+mn-lt"/>
                <a:ea typeface="ＭＳ Ｐゴシック" charset="-128"/>
                <a:cs typeface="Arial" panose="020B0604020202020204" pitchFamily="34" charset="0"/>
              </a:rPr>
              <a:t>P)</a:t>
            </a:r>
          </a:p>
          <a:p>
            <a:pPr xmlns:a="http://schemas.openxmlformats.org/drawingml/2006/main" marL="741363" lvl="1" indent="-284163">
              <a:buFontTx/>
              <a:buChar char="–"/>
              <a:defRPr/>
            </a:pPr>
            <a:r xmlns:a="http://schemas.openxmlformats.org/drawingml/2006/main">
              <a:rPr lang="vi" altLang="en-US" sz="2000" dirty="0" smtClean="0">
                <a:latin typeface="+mn-lt"/>
                <a:ea typeface="ＭＳ Ｐゴシック" charset="-128"/>
                <a:cs typeface="Arial" panose="020B0604020202020204" pitchFamily="34" charset="0"/>
              </a:rPr>
              <a:t>điều khiển tắc nghẽn</a:t>
            </a:r>
          </a:p>
          <a:p>
            <a:pPr xmlns:a="http://schemas.openxmlformats.org/drawingml/2006/main" marL="741363" lvl="1" indent="-284163">
              <a:buFontTx/>
              <a:buChar char="–"/>
              <a:defRPr/>
            </a:pPr>
            <a:r xmlns:a="http://schemas.openxmlformats.org/drawingml/2006/main">
              <a:rPr lang="vi" altLang="en-US" sz="2000" dirty="0" smtClean="0">
                <a:latin typeface="+mn-lt"/>
                <a:ea typeface="ＭＳ Ｐゴシック" charset="-128"/>
                <a:cs typeface="Arial" panose="020B0604020202020204" pitchFamily="34" charset="0"/>
              </a:rPr>
              <a:t>Kiểm soát lưu lượng</a:t>
            </a:r>
          </a:p>
          <a:p>
            <a:pPr xmlns:a="http://schemas.openxmlformats.org/drawingml/2006/main" marL="741363" lvl="1" indent="-284163">
              <a:buFontTx/>
              <a:buChar char="–"/>
              <a:defRPr/>
            </a:pPr>
            <a:r xmlns:a="http://schemas.openxmlformats.org/drawingml/2006/main">
              <a:rPr lang="vi" altLang="en-US" sz="2000" dirty="0" smtClean="0">
                <a:latin typeface="+mn-lt"/>
                <a:ea typeface="ＭＳ Ｐゴシック" charset="-128"/>
                <a:cs typeface="Arial" panose="020B0604020202020204" pitchFamily="34" charset="0"/>
              </a:rPr>
              <a:t>kết nối cập nhật</a:t>
            </a:r>
          </a:p>
          <a:p>
            <a:pPr xmlns:a="http://schemas.openxmlformats.org/drawingml/2006/main">
              <a:buFontTx/>
              <a:buChar char="•"/>
              <a:defRPr/>
            </a:pPr>
            <a:r xmlns:a="http://schemas.openxmlformats.org/drawingml/2006/main">
              <a:rPr lang="vi" altLang="en-US" sz="2000" dirty="0" smtClean="0">
                <a:latin typeface="+mn-lt"/>
                <a:ea typeface="ＭＳ Ｐゴシック" charset="-128"/>
                <a:cs typeface="Arial" panose="020B0604020202020204" pitchFamily="34" charset="0"/>
              </a:rPr>
              <a:t>không đáng tin cậy, giao hàng không theo thứ tự: U</a:t>
            </a:r>
            <a:r xmlns:a="http://schemas.openxmlformats.org/drawingml/2006/main">
              <a:rPr lang="vi" altLang="en-US" sz="100" dirty="0" smtClean="0">
                <a:latin typeface="+mn-lt"/>
                <a:ea typeface="ＭＳ Ｐゴシック" charset="-128"/>
                <a:cs typeface="Arial" panose="020B0604020202020204" pitchFamily="34" charset="0"/>
              </a:rPr>
              <a:t> </a:t>
            </a:r>
            <a:r xmlns:a="http://schemas.openxmlformats.org/drawingml/2006/main">
              <a:rPr lang="vi" altLang="en-US" sz="2000" dirty="0" smtClean="0">
                <a:latin typeface="+mn-lt"/>
                <a:ea typeface="ＭＳ Ｐゴシック" charset="-128"/>
                <a:cs typeface="Arial" panose="020B0604020202020204" pitchFamily="34" charset="0"/>
              </a:rPr>
              <a:t>Đ.</a:t>
            </a:r>
            <a:r xmlns:a="http://schemas.openxmlformats.org/drawingml/2006/main">
              <a:rPr lang="vi" altLang="en-US" sz="100" dirty="0" smtClean="0">
                <a:latin typeface="+mn-lt"/>
                <a:ea typeface="ＭＳ Ｐゴシック" charset="-128"/>
                <a:cs typeface="Arial" panose="020B0604020202020204" pitchFamily="34" charset="0"/>
              </a:rPr>
              <a:t> </a:t>
            </a:r>
            <a:r xmlns:a="http://schemas.openxmlformats.org/drawingml/2006/main">
              <a:rPr lang="vi" altLang="en-US" sz="2000" dirty="0" smtClean="0">
                <a:latin typeface="+mn-lt"/>
                <a:ea typeface="ＭＳ Ｐゴシック" charset="-128"/>
                <a:cs typeface="Arial" panose="020B0604020202020204" pitchFamily="34" charset="0"/>
              </a:rPr>
              <a:t>P</a:t>
            </a:r>
          </a:p>
          <a:p>
            <a:pPr xmlns:a="http://schemas.openxmlformats.org/drawingml/2006/main" marL="741363" lvl="1" indent="-284163">
              <a:buFontTx/>
              <a:buChar char="–"/>
              <a:defRPr/>
            </a:pPr>
            <a:r xmlns:a="http://schemas.openxmlformats.org/drawingml/2006/main">
              <a:rPr lang="vi" altLang="en-US" sz="2000" dirty="0" smtClean="0">
                <a:latin typeface="+mn-lt"/>
                <a:ea typeface="ＭＳ Ｐゴシック" charset="-128"/>
                <a:cs typeface="Arial" panose="020B0604020202020204" pitchFamily="34" charset="0"/>
              </a:rPr>
              <a:t>phần mở rộng đơn giản của </a:t>
            </a:r>
            <a:r xmlns:a="http://schemas.openxmlformats.org/drawingml/2006/main">
              <a:rPr lang="vi" altLang="ja-JP" sz="2000" dirty="0" smtClean="0">
                <a:latin typeface="+mn-lt"/>
                <a:ea typeface="ＭＳ Ｐゴシック" charset="-128"/>
                <a:cs typeface="Arial" panose="020B0604020202020204" pitchFamily="34" charset="0"/>
              </a:rPr>
              <a:t>“best-effort” I</a:t>
            </a:r>
            <a:r xmlns:a="http://schemas.openxmlformats.org/drawingml/2006/main">
              <a:rPr lang="vi" altLang="ja-JP" sz="100" dirty="0" smtClean="0">
                <a:latin typeface="+mn-lt"/>
                <a:ea typeface="ＭＳ Ｐゴシック" charset="-128"/>
                <a:cs typeface="Arial" panose="020B0604020202020204" pitchFamily="34" charset="0"/>
              </a:rPr>
              <a:t> </a:t>
            </a:r>
            <a:r xmlns:a="http://schemas.openxmlformats.org/drawingml/2006/main">
              <a:rPr lang="vi" altLang="ja-JP" sz="2000" dirty="0" smtClean="0">
                <a:latin typeface="+mn-lt"/>
                <a:ea typeface="ＭＳ Ｐゴシック" charset="-128"/>
                <a:cs typeface="Arial" panose="020B0604020202020204" pitchFamily="34" charset="0"/>
              </a:rPr>
              <a:t>P</a:t>
            </a:r>
          </a:p>
          <a:p>
            <a:pPr xmlns:a="http://schemas.openxmlformats.org/drawingml/2006/main">
              <a:buFontTx/>
              <a:buChar char="•"/>
              <a:defRPr/>
            </a:pPr>
            <a:r xmlns:a="http://schemas.openxmlformats.org/drawingml/2006/main">
              <a:rPr lang="vi" altLang="en-US" sz="2000" dirty="0" smtClean="0">
                <a:latin typeface="+mn-lt"/>
                <a:ea typeface="ＭＳ Ｐゴシック" charset="-128"/>
                <a:cs typeface="Arial" panose="020B0604020202020204" pitchFamily="34" charset="0"/>
              </a:rPr>
              <a:t>dịch vụ không có sẵn:</a:t>
            </a:r>
          </a:p>
          <a:p>
            <a:pPr xmlns:a="http://schemas.openxmlformats.org/drawingml/2006/main" marL="741363" lvl="1" indent="-284163">
              <a:buFontTx/>
              <a:buChar char="–"/>
              <a:defRPr/>
            </a:pPr>
            <a:r xmlns:a="http://schemas.openxmlformats.org/drawingml/2006/main">
              <a:rPr lang="vi" altLang="en-US" sz="2000" dirty="0" smtClean="0">
                <a:latin typeface="+mn-lt"/>
                <a:ea typeface="ＭＳ Ｐゴシック" charset="-128"/>
                <a:cs typeface="Arial" panose="020B0604020202020204" pitchFamily="34" charset="0"/>
              </a:rPr>
              <a:t>đảm bảo chậm trễ</a:t>
            </a:r>
          </a:p>
          <a:p>
            <a:pPr xmlns:a="http://schemas.openxmlformats.org/drawingml/2006/main" marL="741363" lvl="1" indent="-284163">
              <a:buFontTx/>
              <a:buChar char="–"/>
              <a:defRPr/>
            </a:pPr>
            <a:r xmlns:a="http://schemas.openxmlformats.org/drawingml/2006/main">
              <a:rPr lang="vi" altLang="en-US" sz="2000" dirty="0" smtClean="0">
                <a:latin typeface="+mn-lt"/>
                <a:ea typeface="ＭＳ Ｐゴシック" charset="-128"/>
                <a:cs typeface="Arial" panose="020B0604020202020204" pitchFamily="34" charset="0"/>
              </a:rPr>
              <a:t>đảm bảo băng thông</a:t>
            </a:r>
          </a:p>
        </p:txBody>
      </p:sp>
      <p:pic>
        <p:nvPicPr>
          <p:cNvPr id="48132" name="Picture 2" descr="In a computer network diagram, a laptop in a mobile network is connected to a server in the institutional network. The transport protocols in each device are linked, providing logical end to end transport."/>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02225" y="1617663"/>
            <a:ext cx="3590925"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
            <a:ext cx="8229600" cy="1169988"/>
          </a:xfrm>
        </p:spPr>
        <p:txBody>
          <a:bodyPr>
            <a:spAutoFit/>
          </a:bodyPr>
          <a:lstStyle/>
          <a:p>
            <a:pPr xmlns:a="http://schemas.openxmlformats.org/drawingml/2006/main">
              <a:defRPr/>
            </a:pPr>
            <a:r xmlns:a="http://schemas.openxmlformats.org/drawingml/2006/main">
              <a:rPr lang="vi" sz="3200" dirty="0" smtClean="0">
                <a:latin typeface="Times New Roman" panose="02020603050405020304" pitchFamily="18" charset="0"/>
                <a:ea typeface="ＭＳ Ｐゴシック" charset="0"/>
                <a:cs typeface="+mj-cs"/>
              </a:rPr>
              <a:t>t</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sz="3200" dirty="0" smtClean="0">
                <a:latin typeface="Times New Roman" panose="02020603050405020304" pitchFamily="18" charset="0"/>
                <a:ea typeface="ＭＳ Ｐゴシック" charset="0"/>
                <a:cs typeface="+mj-cs"/>
              </a:rPr>
              <a:t>C</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sz="3200" dirty="0" smtClean="0">
                <a:latin typeface="Times New Roman" panose="02020603050405020304" pitchFamily="18" charset="0"/>
                <a:ea typeface="ＭＳ Ｐゴシック" charset="0"/>
                <a:cs typeface="+mj-cs"/>
              </a:rPr>
              <a:t>P: Tổng quan R</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sz="3200" dirty="0" smtClean="0">
                <a:latin typeface="Times New Roman" panose="02020603050405020304" pitchFamily="18" charset="0"/>
                <a:ea typeface="ＭＳ Ｐゴシック" charset="0"/>
                <a:cs typeface="+mj-cs"/>
              </a:rPr>
              <a:t>F</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sz="3200" dirty="0" smtClean="0">
                <a:latin typeface="Times New Roman" panose="02020603050405020304" pitchFamily="18" charset="0"/>
                <a:ea typeface="ＭＳ Ｐゴシック" charset="0"/>
                <a:cs typeface="+mj-cs"/>
              </a:rPr>
              <a:t>C</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sz="3200" dirty="0" smtClean="0">
                <a:latin typeface="Times New Roman" panose="02020603050405020304" pitchFamily="18" charset="0"/>
                <a:ea typeface="ＭＳ Ｐゴシック" charset="0"/>
                <a:cs typeface="+mj-cs"/>
              </a:rPr>
              <a:t>s: 793, 1122, 1323, 2018, 2581</a:t>
            </a:r>
            <a:endParaRPr xmlns:a="http://schemas.openxmlformats.org/drawingml/2006/main" lang="en-US" sz="3200" dirty="0">
              <a:latin typeface="Times New Roman" panose="02020603050405020304" pitchFamily="18" charset="0"/>
              <a:ea typeface="ＭＳ Ｐゴシック" charset="0"/>
              <a:cs typeface="+mj-cs"/>
            </a:endParaRPr>
          </a:p>
        </p:txBody>
      </p:sp>
      <p:sp>
        <p:nvSpPr>
          <p:cNvPr id="3" name="Content Placeholder 2"/>
          <p:cNvSpPr>
            <a:spLocks noGrp="1"/>
          </p:cNvSpPr>
          <p:nvPr>
            <p:ph type="body" idx="1"/>
          </p:nvPr>
        </p:nvSpPr>
        <p:spPr>
          <a:xfrm>
            <a:off x="457200" y="1600200"/>
            <a:ext cx="4065588" cy="4146550"/>
          </a:xfrm>
        </p:spPr>
        <p:txBody>
          <a:bodyPr>
            <a:spAutoFit/>
          </a:bodyPr>
          <a:lstStyle/>
          <a:p>
            <a:pPr xmlns:a="http://schemas.openxmlformats.org/drawingml/2006/main" marL="255651" indent="-255651">
              <a:buFont typeface="Arial" panose="020B0604020202020204" pitchFamily="34" charset="0"/>
              <a:buChar char="•"/>
              <a:defRPr/>
            </a:pPr>
            <a:r xmlns:a="http://schemas.openxmlformats.org/drawingml/2006/main">
              <a:rPr lang="vi" altLang="en-US" sz="2000" b="1" dirty="0">
                <a:latin typeface="+mn-lt"/>
                <a:ea typeface="ＭＳ Ｐゴシック" charset="-128"/>
              </a:rPr>
              <a:t>điểm-điểm:</a:t>
            </a:r>
          </a:p>
          <a:p>
            <a:pPr xmlns:a="http://schemas.openxmlformats.org/drawingml/2006/main" marL="741553" lvl="1" indent="-284353">
              <a:buFont typeface="Arial" panose="020B0604020202020204" pitchFamily="34" charset="0"/>
              <a:buChar char="–"/>
              <a:defRPr/>
            </a:pPr>
            <a:r xmlns:a="http://schemas.openxmlformats.org/drawingml/2006/main">
              <a:rPr lang="vi" altLang="en-US" sz="2000" dirty="0">
                <a:latin typeface="+mn-lt"/>
                <a:ea typeface="ＭＳ Ｐゴシック" charset="-128"/>
              </a:rPr>
              <a:t>một người gửi, một </a:t>
            </a:r>
            <a:r xmlns:a="http://schemas.openxmlformats.org/drawingml/2006/main">
              <a:rPr lang="vi" altLang="en-US" sz="2000" dirty="0" smtClean="0">
                <a:latin typeface="+mn-lt"/>
                <a:ea typeface="ＭＳ Ｐゴシック" charset="-128"/>
              </a:rPr>
              <a:t>người nhận</a:t>
            </a:r>
            <a:endParaRPr xmlns:a="http://schemas.openxmlformats.org/drawingml/2006/main" lang="en-US" altLang="en-US" sz="2000" dirty="0">
              <a:latin typeface="+mn-lt"/>
              <a:ea typeface="ＭＳ Ｐゴシック" charset="-128"/>
            </a:endParaRPr>
          </a:p>
          <a:p>
            <a:pPr xmlns:a="http://schemas.openxmlformats.org/drawingml/2006/main" marL="255651" indent="-255651">
              <a:buFont typeface="Arial" panose="020B0604020202020204" pitchFamily="34" charset="0"/>
              <a:buChar char="•"/>
              <a:defRPr/>
            </a:pPr>
            <a:r xmlns:a="http://schemas.openxmlformats.org/drawingml/2006/main">
              <a:rPr lang="vi" altLang="en-US" sz="2000" b="1" dirty="0">
                <a:latin typeface="+mn-lt"/>
                <a:ea typeface="ＭＳ Ｐゴシック" charset="-128"/>
              </a:rPr>
              <a:t>hơi nước byte đáng tin cậy, theo thứ tự:</a:t>
            </a:r>
          </a:p>
          <a:p>
            <a:pPr xmlns:a="http://schemas.openxmlformats.org/drawingml/2006/main" marL="741553" lvl="1" indent="-284353">
              <a:buFont typeface="Arial" panose="020B0604020202020204" pitchFamily="34" charset="0"/>
              <a:buChar char="–"/>
              <a:defRPr/>
            </a:pPr>
            <a:r xmlns:a="http://schemas.openxmlformats.org/drawingml/2006/main">
              <a:rPr lang="vi" altLang="en-US" sz="2000" dirty="0">
                <a:latin typeface="+mn-lt"/>
                <a:ea typeface="ＭＳ Ｐゴシック" charset="-128"/>
              </a:rPr>
              <a:t>không có </a:t>
            </a:r>
            <a:r xmlns:a="http://schemas.openxmlformats.org/drawingml/2006/main">
              <a:rPr lang="vi" altLang="ja-JP" sz="2000" dirty="0" smtClean="0">
                <a:latin typeface="+mn-lt"/>
                <a:ea typeface="ＭＳ Ｐゴシック" charset="-128"/>
              </a:rPr>
              <a:t>“ranh giới thông điệp”</a:t>
            </a:r>
            <a:endParaRPr xmlns:a="http://schemas.openxmlformats.org/drawingml/2006/main" lang="en-US" altLang="ja-JP" sz="2000" dirty="0">
              <a:latin typeface="+mn-lt"/>
              <a:ea typeface="ＭＳ Ｐゴシック" charset="-128"/>
            </a:endParaRPr>
          </a:p>
          <a:p>
            <a:pPr xmlns:a="http://schemas.openxmlformats.org/drawingml/2006/main" marL="255651" indent="-255651">
              <a:buFont typeface="Arial" panose="020B0604020202020204" pitchFamily="34" charset="0"/>
              <a:buChar char="•"/>
              <a:defRPr/>
            </a:pPr>
            <a:r xmlns:a="http://schemas.openxmlformats.org/drawingml/2006/main">
              <a:rPr lang="vi" altLang="en-US" sz="2000" b="1" dirty="0">
                <a:latin typeface="+mn-lt"/>
                <a:ea typeface="ＭＳ Ｐゴシック" charset="-128"/>
              </a:rPr>
              <a:t>đường ống dẫn:</a:t>
            </a:r>
          </a:p>
          <a:p>
            <a:pPr xmlns:a="http://schemas.openxmlformats.org/drawingml/2006/main" marL="741553" lvl="1" indent="-284353">
              <a:buFont typeface="Arial" panose="020B0604020202020204" pitchFamily="34" charset="0"/>
              <a:buChar char="–"/>
              <a:defRPr/>
            </a:pPr>
            <a:r xmlns:a="http://schemas.openxmlformats.org/drawingml/2006/main">
              <a:rPr lang="vi" altLang="en-US" sz="2000" dirty="0" smtClean="0">
                <a:latin typeface="+mn-lt"/>
                <a:ea typeface="ＭＳ Ｐゴシック" charset="-128"/>
              </a:rPr>
              <a:t>t</a:t>
            </a:r>
            <a:r xmlns:a="http://schemas.openxmlformats.org/drawingml/2006/main">
              <a:rPr lang="vi" altLang="en-US" sz="100" dirty="0" smtClean="0">
                <a:latin typeface="+mn-lt"/>
                <a:ea typeface="ＭＳ Ｐゴシック" charset="-128"/>
              </a:rPr>
              <a:t> </a:t>
            </a:r>
            <a:r xmlns:a="http://schemas.openxmlformats.org/drawingml/2006/main">
              <a:rPr lang="vi" altLang="en-US" sz="2000" dirty="0" smtClean="0">
                <a:latin typeface="+mn-lt"/>
                <a:ea typeface="ＭＳ Ｐゴシック" charset="-128"/>
              </a:rPr>
              <a:t>C</a:t>
            </a:r>
            <a:r xmlns:a="http://schemas.openxmlformats.org/drawingml/2006/main">
              <a:rPr lang="vi" altLang="en-US" sz="100" dirty="0" smtClean="0">
                <a:latin typeface="+mn-lt"/>
                <a:ea typeface="ＭＳ Ｐゴシック" charset="-128"/>
              </a:rPr>
              <a:t> </a:t>
            </a:r>
            <a:r xmlns:a="http://schemas.openxmlformats.org/drawingml/2006/main">
              <a:rPr lang="vi" altLang="en-US" sz="2000" dirty="0" smtClean="0">
                <a:latin typeface="+mn-lt"/>
                <a:ea typeface="ＭＳ Ｐゴシック" charset="-128"/>
              </a:rPr>
              <a:t>Kích thước </a:t>
            </a:r>
            <a:r xmlns:a="http://schemas.openxmlformats.org/drawingml/2006/main">
              <a:rPr lang="vi" altLang="en-US" sz="2000" dirty="0">
                <a:latin typeface="+mn-lt"/>
                <a:ea typeface="ＭＳ Ｐゴシック" charset="-128"/>
              </a:rPr>
              <a:t>cửa sổ thiết lập điều khiển tắc nghẽn và lưu lượng </a:t>
            </a:r>
            <a:r xmlns:a="http://schemas.openxmlformats.org/drawingml/2006/main">
              <a:rPr lang="vi" altLang="en-US" sz="2000" dirty="0" smtClean="0">
                <a:latin typeface="+mn-lt"/>
                <a:ea typeface="ＭＳ Ｐゴシック" charset="-128"/>
              </a:rPr>
              <a:t>P</a:t>
            </a:r>
          </a:p>
          <a:p>
            <a:pPr xmlns:a="http://schemas.openxmlformats.org/drawingml/2006/main" marL="255651" indent="-255651">
              <a:defRPr/>
            </a:pPr>
            <a:r xmlns:a="http://schemas.openxmlformats.org/drawingml/2006/main">
              <a:rPr lang="vi" sz="2000" b="1" dirty="0">
                <a:latin typeface="+mn-lt"/>
                <a:ea typeface="ＭＳ Ｐゴシック" charset="0"/>
              </a:rPr>
              <a:t>dữ liệu song công hoàn toàn:</a:t>
            </a:r>
          </a:p>
          <a:p>
            <a:pPr xmlns:a="http://schemas.openxmlformats.org/drawingml/2006/main" marL="741553" lvl="1" indent="-284353">
              <a:buFont typeface="Arial" panose="020B0604020202020204" pitchFamily="34" charset="0"/>
              <a:buChar char="–"/>
              <a:defRPr/>
            </a:pPr>
            <a:r xmlns:a="http://schemas.openxmlformats.org/drawingml/2006/main">
              <a:rPr lang="vi" sz="2000" dirty="0">
                <a:latin typeface="+mn-lt"/>
                <a:ea typeface="ＭＳ Ｐゴシック" charset="0"/>
              </a:rPr>
              <a:t>luồng dữ liệu hai chiều trong cùng một </a:t>
            </a:r>
            <a:r xmlns:a="http://schemas.openxmlformats.org/drawingml/2006/main">
              <a:rPr lang="vi" sz="2000" dirty="0" smtClean="0">
                <a:latin typeface="+mn-lt"/>
                <a:ea typeface="ＭＳ Ｐゴシック" charset="0"/>
              </a:rPr>
              <a:t>kết nối</a:t>
            </a:r>
            <a:endParaRPr xmlns:a="http://schemas.openxmlformats.org/drawingml/2006/main" lang="en-US" sz="2000" dirty="0">
              <a:latin typeface="+mn-lt"/>
              <a:ea typeface="ＭＳ Ｐゴシック" charset="0"/>
            </a:endParaRPr>
          </a:p>
        </p:txBody>
      </p:sp>
      <p:sp>
        <p:nvSpPr>
          <p:cNvPr id="5" name="Text Placeholder 4"/>
          <p:cNvSpPr>
            <a:spLocks noGrp="1"/>
          </p:cNvSpPr>
          <p:nvPr>
            <p:ph type="body" idx="2"/>
          </p:nvPr>
        </p:nvSpPr>
        <p:spPr>
          <a:xfrm>
            <a:off x="4881563" y="1600200"/>
            <a:ext cx="3805237" cy="3673475"/>
          </a:xfrm>
        </p:spPr>
        <p:txBody>
          <a:bodyPr/>
          <a:lstStyle/>
          <a:p>
            <a:pPr xmlns:a="http://schemas.openxmlformats.org/drawingml/2006/main" marL="741600" lvl="1" indent="-284400">
              <a:buFontTx/>
              <a:buChar char="–"/>
              <a:defRPr/>
            </a:pPr>
            <a:r xmlns:a="http://schemas.openxmlformats.org/drawingml/2006/main">
              <a:rPr lang="vi" sz="2000" dirty="0">
                <a:ea typeface="ＭＳ Ｐゴシック" charset="0"/>
              </a:rPr>
              <a:t>m</a:t>
            </a:r>
            <a:r xmlns:a="http://schemas.openxmlformats.org/drawingml/2006/main">
              <a:rPr lang="vi" sz="100" dirty="0">
                <a:ea typeface="ＭＳ Ｐゴシック" charset="0"/>
              </a:rPr>
              <a:t> </a:t>
            </a:r>
            <a:r xmlns:a="http://schemas.openxmlformats.org/drawingml/2006/main">
              <a:rPr lang="vi" sz="2000" dirty="0">
                <a:ea typeface="ＭＳ Ｐゴシック" charset="0"/>
              </a:rPr>
              <a:t>S</a:t>
            </a:r>
            <a:r xmlns:a="http://schemas.openxmlformats.org/drawingml/2006/main">
              <a:rPr lang="vi" sz="100" dirty="0">
                <a:ea typeface="ＭＳ Ｐゴシック" charset="0"/>
              </a:rPr>
              <a:t> </a:t>
            </a:r>
            <a:r xmlns:a="http://schemas.openxmlformats.org/drawingml/2006/main">
              <a:rPr lang="vi" sz="2000" dirty="0">
                <a:ea typeface="ＭＳ Ｐゴシック" charset="0"/>
              </a:rPr>
              <a:t>S: </a:t>
            </a:r>
            <a:r xmlns:a="http://schemas.openxmlformats.org/drawingml/2006/main">
              <a:rPr lang="vi" sz="2000" dirty="0" smtClean="0">
                <a:ea typeface="ＭＳ Ｐゴシック" charset="0"/>
              </a:rPr>
              <a:t>kích thước phân khúc tối đa</a:t>
            </a:r>
            <a:endParaRPr xmlns:a="http://schemas.openxmlformats.org/drawingml/2006/main" lang="en-US" sz="2000" dirty="0" smtClean="0">
              <a:latin typeface="+mn-lt"/>
              <a:ea typeface="ＭＳ Ｐゴシック" charset="0"/>
            </a:endParaRPr>
          </a:p>
          <a:p>
            <a:pPr xmlns:a="http://schemas.openxmlformats.org/drawingml/2006/main" marL="255651" indent="-255651">
              <a:defRPr/>
            </a:pPr>
            <a:r xmlns:a="http://schemas.openxmlformats.org/drawingml/2006/main">
              <a:rPr lang="vi" sz="2000" b="1" dirty="0" smtClean="0">
                <a:latin typeface="+mn-lt"/>
                <a:ea typeface="ＭＳ Ｐゴシック" charset="0"/>
              </a:rPr>
              <a:t>định hướng kết nối </a:t>
            </a:r>
            <a:r xmlns:a="http://schemas.openxmlformats.org/drawingml/2006/main">
              <a:rPr lang="vi" sz="2000" b="1" dirty="0">
                <a:latin typeface="+mn-lt"/>
                <a:ea typeface="ＭＳ Ｐゴシック" charset="0"/>
              </a:rPr>
              <a:t>:</a:t>
            </a:r>
          </a:p>
          <a:p>
            <a:pPr xmlns:a="http://schemas.openxmlformats.org/drawingml/2006/main" marL="741553" lvl="1" indent="-284353">
              <a:buFont typeface="Arial" panose="020B0604020202020204" pitchFamily="34" charset="0"/>
              <a:buChar char="–"/>
              <a:defRPr/>
            </a:pPr>
            <a:r xmlns:a="http://schemas.openxmlformats.org/drawingml/2006/main">
              <a:rPr lang="vi" sz="2000" dirty="0">
                <a:latin typeface="+mn-lt"/>
                <a:ea typeface="ＭＳ Ｐゴシック" charset="0"/>
              </a:rPr>
              <a:t>bắt tay (trao đổi thông điệp điều khiển) khởi tạo trạng thái người gửi, người nhận trước khi trao đổi dữ liệu</a:t>
            </a:r>
          </a:p>
          <a:p>
            <a:pPr xmlns:a="http://schemas.openxmlformats.org/drawingml/2006/main" marL="255651" indent="-255651">
              <a:defRPr/>
            </a:pPr>
            <a:r xmlns:a="http://schemas.openxmlformats.org/drawingml/2006/main">
              <a:rPr lang="vi" sz="2000" b="1" dirty="0" smtClean="0">
                <a:latin typeface="+mn-lt"/>
                <a:ea typeface="ＭＳ Ｐゴシック" charset="0"/>
              </a:rPr>
              <a:t>kiểm soát </a:t>
            </a:r>
            <a:r xmlns:a="http://schemas.openxmlformats.org/drawingml/2006/main">
              <a:rPr lang="vi" sz="2000" b="1" dirty="0">
                <a:latin typeface="+mn-lt"/>
                <a:ea typeface="ＭＳ Ｐゴシック" charset="0"/>
              </a:rPr>
              <a:t>dòng chảy </a:t>
            </a:r>
            <a:r xmlns:a="http://schemas.openxmlformats.org/drawingml/2006/main">
              <a:rPr lang="vi" sz="2000" b="1" dirty="0">
                <a:latin typeface="+mn-lt"/>
                <a:ea typeface="ＭＳ Ｐゴシック" charset="0"/>
              </a:rPr>
              <a:t>:</a:t>
            </a:r>
          </a:p>
          <a:p>
            <a:pPr xmlns:a="http://schemas.openxmlformats.org/drawingml/2006/main" marL="741553" lvl="1" indent="-284353">
              <a:buFont typeface="Arial" panose="020B0604020202020204" pitchFamily="34" charset="0"/>
              <a:buChar char="–"/>
              <a:defRPr/>
            </a:pPr>
            <a:r xmlns:a="http://schemas.openxmlformats.org/drawingml/2006/main">
              <a:rPr lang="vi" sz="2000" dirty="0">
                <a:latin typeface="+mn-lt"/>
                <a:ea typeface="ＭＳ Ｐゴシック" charset="0"/>
              </a:rPr>
              <a:t>người gửi sẽ không áp đảo </a:t>
            </a:r>
            <a:r xmlns:a="http://schemas.openxmlformats.org/drawingml/2006/main">
              <a:rPr lang="vi" sz="2000" dirty="0" smtClean="0">
                <a:latin typeface="+mn-lt"/>
                <a:ea typeface="ＭＳ Ｐゴシック" charset="0"/>
              </a:rPr>
              <a:t>người nhận</a:t>
            </a:r>
            <a:endParaRPr xmlns:a="http://schemas.openxmlformats.org/drawingml/2006/main" lang="en-US" sz="2000" dirty="0">
              <a:latin typeface="+mn-lt"/>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t</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C</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Cấu trúc phân khúc P</a:t>
            </a:r>
            <a:endParaRPr xmlns:a="http://schemas.openxmlformats.org/drawingml/2006/main" lang="en-US" dirty="0">
              <a:latin typeface="Times New Roman" panose="02020603050405020304" pitchFamily="18" charset="0"/>
              <a:ea typeface="ＭＳ Ｐゴシック" charset="0"/>
              <a:cs typeface="+mj-cs"/>
            </a:endParaRPr>
          </a:p>
        </p:txBody>
      </p:sp>
      <p:pic>
        <p:nvPicPr>
          <p:cNvPr id="6" name="Picture 5" descr="A table of T C P segment structure. The width of the table is 32 bits. There are 7 rows. Some parts have notes. Row 1, 2 equal parts. 1, source port number. 2, destination port number. Row 2, 1 part. Sequence number. Row 3, 1 part. Acknowledgement number. Notes for rows 2 and 3, counting by bytes of data, not segments. Row 4. There are 9 total parts. The row is divided in half. The first half is divided in half again. The first quarter has 2 parts. 1, head len. 2, not used. The second quarter has 6 parts. 1, U. Notes, U R G, urgent data, generally not used. 2, A. Notes, A C K, A C K number, valid. 3, P. Notes, P S H, push data now, generally not used. 4, R. 5, S. 6, F. Notes for parts 4 through 6, R S T, S Y N, F I N, connection establish, setup, teardown commands. The second half of row 4 has 1 part. Receive window. Notes, number bytes r c v r willing to accept. Row 5, 2 equal parts. 1, checksum. Notes, Internet checksum, as in U D P. 2, U r g data pointer. Row 6, 1 part. Options, variable length. Row 7, 1 part. Application data, variable length."/>
          <p:cNvPicPr>
            <a:picLocks noChangeAspect="1"/>
          </p:cNvPicPr>
          <p:nvPr/>
        </p:nvPicPr>
        <p:blipFill>
          <a:blip r:embed="rId2"/>
          <a:stretch>
            <a:fillRect/>
          </a:stretch>
        </p:blipFill>
        <p:spPr>
          <a:xfrm>
            <a:off x="942134" y="1727045"/>
            <a:ext cx="7259732" cy="4406803"/>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t</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C</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Số thứ tự P, A</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C</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K</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s </a:t>
            </a:r>
            <a:r xmlns:a="http://schemas.openxmlformats.org/drawingml/2006/main">
              <a:rPr lang="vi" sz="2000" b="0" dirty="0" smtClean="0">
                <a:latin typeface="Times New Roman" panose="02020603050405020304" pitchFamily="18" charset="0"/>
                <a:ea typeface="ＭＳ Ｐゴシック" charset="0"/>
                <a:cs typeface="+mj-cs"/>
              </a:rPr>
              <a:t>(1 trên 2)</a:t>
            </a:r>
            <a:endParaRPr xmlns:a="http://schemas.openxmlformats.org/drawingml/2006/main" lang="en-US" sz="2000" b="0" dirty="0">
              <a:latin typeface="Times New Roman" panose="02020603050405020304" pitchFamily="18" charset="0"/>
              <a:ea typeface="ＭＳ Ｐゴシック" charset="0"/>
              <a:cs typeface="+mj-cs"/>
            </a:endParaRPr>
          </a:p>
        </p:txBody>
      </p:sp>
      <p:sp>
        <p:nvSpPr>
          <p:cNvPr id="15" name="Text Placeholder 14"/>
          <p:cNvSpPr>
            <a:spLocks noGrp="1"/>
          </p:cNvSpPr>
          <p:nvPr>
            <p:ph type="body" idx="1"/>
          </p:nvPr>
        </p:nvSpPr>
        <p:spPr>
          <a:xfrm>
            <a:off x="457200" y="1600200"/>
            <a:ext cx="3864077" cy="4525963"/>
          </a:xfrm>
        </p:spPr>
        <p:txBody>
          <a:bodyPr/>
          <a:lstStyle/>
          <a:p>
            <a:pPr xmlns:a="http://schemas.openxmlformats.org/drawingml/2006/main" marL="0" indent="0">
              <a:buFont typeface="Wingdings" panose="05000000000000000000" pitchFamily="2" charset="2"/>
              <a:buNone/>
              <a:defRPr/>
            </a:pPr>
            <a:r xmlns:a="http://schemas.openxmlformats.org/drawingml/2006/main">
              <a:rPr lang="vi" altLang="en-US" sz="2000" b="1" dirty="0">
                <a:solidFill>
                  <a:schemeClr val="tx1"/>
                </a:solidFill>
                <a:latin typeface="+mn-lt"/>
              </a:rPr>
              <a:t>số thứ tự:</a:t>
            </a:r>
          </a:p>
          <a:p>
            <a:pPr xmlns:a="http://schemas.openxmlformats.org/drawingml/2006/main" marL="741600" lvl="1" indent="-284400">
              <a:defRPr/>
            </a:pPr>
            <a:r xmlns:a="http://schemas.openxmlformats.org/drawingml/2006/main">
              <a:rPr lang="vi" altLang="en-US" sz="2000" dirty="0">
                <a:latin typeface="+mn-lt"/>
              </a:rPr>
              <a:t>luồng byte </a:t>
            </a:r>
            <a:r xmlns:a="http://schemas.openxmlformats.org/drawingml/2006/main">
              <a:rPr lang="vi" altLang="ja-JP" sz="2000" dirty="0" smtClean="0">
                <a:latin typeface="+mn-lt"/>
              </a:rPr>
              <a:t>“số” </a:t>
            </a:r>
            <a:r xmlns:a="http://schemas.openxmlformats.org/drawingml/2006/main">
              <a:rPr lang="vi" altLang="ja-JP" sz="2000" dirty="0">
                <a:latin typeface="+mn-lt"/>
              </a:rPr>
              <a:t>của byte đầu tiên trong </a:t>
            </a:r>
            <a:r xmlns:a="http://schemas.openxmlformats.org/drawingml/2006/main">
              <a:rPr lang="vi" altLang="ja-JP" sz="2000" dirty="0">
                <a:latin typeface="+mn-lt"/>
              </a:rPr>
              <a:t>dữ liệu </a:t>
            </a:r>
            <a:r xmlns:a="http://schemas.openxmlformats.org/drawingml/2006/main">
              <a:rPr lang="vi" altLang="ja-JP" sz="2000" dirty="0" smtClean="0">
                <a:latin typeface="+mn-lt"/>
              </a:rPr>
              <a:t>của phân đoạn</a:t>
            </a:r>
          </a:p>
          <a:p>
            <a:pPr xmlns:a="http://schemas.openxmlformats.org/drawingml/2006/main" marL="0" indent="0">
              <a:buFont typeface="Wingdings" panose="05000000000000000000" pitchFamily="2" charset="2"/>
              <a:buNone/>
              <a:defRPr/>
            </a:pPr>
            <a:r xmlns:a="http://schemas.openxmlformats.org/drawingml/2006/main">
              <a:rPr lang="vi" altLang="en-US" sz="2000" b="1" dirty="0">
                <a:solidFill>
                  <a:schemeClr val="tx1"/>
                </a:solidFill>
                <a:latin typeface="+mn-lt"/>
              </a:rPr>
              <a:t>Sự nhìn nhận:</a:t>
            </a:r>
          </a:p>
          <a:p>
            <a:pPr xmlns:a="http://schemas.openxmlformats.org/drawingml/2006/main" marL="741600" lvl="1" indent="-284400">
              <a:defRPr/>
            </a:pPr>
            <a:r xmlns:a="http://schemas.openxmlformats.org/drawingml/2006/main">
              <a:rPr lang="vi" altLang="en-US" sz="2000" dirty="0">
                <a:latin typeface="+mn-lt"/>
              </a:rPr>
              <a:t>seq # của byte tiếp theo dự kiến từ phía bên kia</a:t>
            </a:r>
          </a:p>
          <a:p>
            <a:pPr xmlns:a="http://schemas.openxmlformats.org/drawingml/2006/main" marL="741600" lvl="1" indent="-284400">
              <a:defRPr/>
            </a:pPr>
            <a:r xmlns:a="http://schemas.openxmlformats.org/drawingml/2006/main">
              <a:rPr lang="vi" altLang="en-US" sz="2000" dirty="0">
                <a:latin typeface="+mn-lt"/>
              </a:rPr>
              <a:t>tích lũy </a:t>
            </a:r>
            <a:r xmlns:a="http://schemas.openxmlformats.org/drawingml/2006/main">
              <a:rPr lang="vi" altLang="en-US" sz="2000" dirty="0" smtClean="0">
                <a:latin typeface="+mn-lt"/>
              </a:rPr>
              <a:t>A</a:t>
            </a:r>
            <a:r xmlns:a="http://schemas.openxmlformats.org/drawingml/2006/main">
              <a:rPr lang="vi" altLang="en-US" sz="100" dirty="0" smtClean="0">
                <a:latin typeface="+mn-lt"/>
              </a:rPr>
              <a:t> </a:t>
            </a:r>
            <a:r xmlns:a="http://schemas.openxmlformats.org/drawingml/2006/main">
              <a:rPr lang="vi" altLang="en-US" sz="2000" dirty="0" smtClean="0">
                <a:latin typeface="+mn-lt"/>
              </a:rPr>
              <a:t>C</a:t>
            </a:r>
            <a:r xmlns:a="http://schemas.openxmlformats.org/drawingml/2006/main">
              <a:rPr lang="vi" altLang="en-US" sz="100" dirty="0" smtClean="0">
                <a:latin typeface="+mn-lt"/>
              </a:rPr>
              <a:t> </a:t>
            </a:r>
            <a:r xmlns:a="http://schemas.openxmlformats.org/drawingml/2006/main">
              <a:rPr lang="vi" altLang="en-US" sz="2000" dirty="0" smtClean="0">
                <a:latin typeface="+mn-lt"/>
              </a:rPr>
              <a:t>K</a:t>
            </a:r>
            <a:endParaRPr xmlns:a="http://schemas.openxmlformats.org/drawingml/2006/main" lang="en-US" altLang="en-US" sz="2000" dirty="0">
              <a:latin typeface="+mn-lt"/>
            </a:endParaRPr>
          </a:p>
          <a:p>
            <a:pPr xmlns:a="http://schemas.openxmlformats.org/drawingml/2006/main" marL="0" indent="0">
              <a:buFont typeface="Wingdings" panose="05000000000000000000" pitchFamily="2" charset="2"/>
              <a:buNone/>
              <a:defRPr/>
            </a:pPr>
            <a:r xmlns:a="http://schemas.openxmlformats.org/drawingml/2006/main">
              <a:rPr lang="vi" altLang="en-US" sz="2000" b="1" dirty="0">
                <a:solidFill>
                  <a:schemeClr val="tx1"/>
                </a:solidFill>
                <a:latin typeface="+mn-lt"/>
              </a:rPr>
              <a:t>Hỏi: </a:t>
            </a:r>
            <a:r xmlns:a="http://schemas.openxmlformats.org/drawingml/2006/main">
              <a:rPr lang="vi" altLang="en-US" sz="2000" dirty="0">
                <a:latin typeface="+mn-lt"/>
              </a:rPr>
              <a:t>cách người nhận xử lý các phân đoạn không theo thứ tự</a:t>
            </a:r>
          </a:p>
          <a:p>
            <a:pPr xmlns:a="http://schemas.openxmlformats.org/drawingml/2006/main" marL="741600" lvl="1" indent="-284400">
              <a:defRPr/>
            </a:pPr>
            <a:r xmlns:a="http://schemas.openxmlformats.org/drawingml/2006/main">
              <a:rPr lang="vi" altLang="en-US" sz="2000" dirty="0">
                <a:latin typeface="+mn-lt"/>
              </a:rPr>
              <a:t>Đáp: Đ </a:t>
            </a:r>
            <a:r xmlns:a="http://schemas.openxmlformats.org/drawingml/2006/main">
              <a:rPr lang="vi" altLang="en-US" sz="2000" dirty="0" smtClean="0">
                <a:latin typeface="+mn-lt"/>
              </a:rPr>
              <a:t>.</a:t>
            </a:r>
            <a:r xmlns:a="http://schemas.openxmlformats.org/drawingml/2006/main">
              <a:rPr lang="vi" altLang="en-US" sz="100" dirty="0" smtClean="0">
                <a:latin typeface="+mn-lt"/>
              </a:rPr>
              <a:t> </a:t>
            </a:r>
            <a:r xmlns:a="http://schemas.openxmlformats.org/drawingml/2006/main">
              <a:rPr lang="vi" altLang="en-US" sz="2000" dirty="0" smtClean="0">
                <a:latin typeface="+mn-lt"/>
              </a:rPr>
              <a:t>C</a:t>
            </a:r>
            <a:r xmlns:a="http://schemas.openxmlformats.org/drawingml/2006/main">
              <a:rPr lang="vi" altLang="en-US" sz="100" dirty="0" smtClean="0">
                <a:latin typeface="+mn-lt"/>
              </a:rPr>
              <a:t> </a:t>
            </a:r>
            <a:r xmlns:a="http://schemas.openxmlformats.org/drawingml/2006/main">
              <a:rPr lang="vi" altLang="en-US" sz="2000" dirty="0">
                <a:latin typeface="+mn-lt"/>
              </a:rPr>
              <a:t>Thông số </a:t>
            </a:r>
            <a:r xmlns:a="http://schemas.openxmlformats.org/drawingml/2006/main">
              <a:rPr lang="vi" altLang="en-US" sz="2000" dirty="0" smtClean="0">
                <a:latin typeface="+mn-lt"/>
              </a:rPr>
              <a:t>P </a:t>
            </a:r>
            <a:r xmlns:a="http://schemas.openxmlformats.org/drawingml/2006/main">
              <a:rPr lang="vi" altLang="en-US" sz="2000" dirty="0" smtClean="0">
                <a:latin typeface="+mn-lt"/>
              </a:rPr>
              <a:t>không </a:t>
            </a:r>
            <a:r xmlns:a="http://schemas.openxmlformats.org/drawingml/2006/main">
              <a:rPr lang="vi" altLang="ja-JP" sz="2000" dirty="0" smtClean="0">
                <a:latin typeface="+mn-lt"/>
              </a:rPr>
              <a:t>nói </a:t>
            </a:r>
            <a:r xmlns:a="http://schemas.openxmlformats.org/drawingml/2006/main">
              <a:rPr lang="vi" altLang="ja-JP" sz="2000" dirty="0">
                <a:latin typeface="+mn-lt"/>
              </a:rPr>
              <a:t>, - </a:t>
            </a:r>
            <a:r xmlns:a="http://schemas.openxmlformats.org/drawingml/2006/main">
              <a:rPr lang="vi" altLang="ja-JP" sz="2000" dirty="0" smtClean="0">
                <a:latin typeface="+mn-lt"/>
              </a:rPr>
              <a:t>tùy thuộc </a:t>
            </a:r>
            <a:r xmlns:a="http://schemas.openxmlformats.org/drawingml/2006/main">
              <a:rPr lang="vi" altLang="ja-JP" sz="2000" dirty="0">
                <a:latin typeface="+mn-lt"/>
              </a:rPr>
              <a:t>vào người </a:t>
            </a:r>
            <a:r xmlns:a="http://schemas.openxmlformats.org/drawingml/2006/main">
              <a:rPr lang="vi" altLang="ja-JP" sz="2000" dirty="0" smtClean="0">
                <a:latin typeface="+mn-lt"/>
              </a:rPr>
              <a:t>triển khai</a:t>
            </a:r>
            <a:endParaRPr xmlns:a="http://schemas.openxmlformats.org/drawingml/2006/main" lang="en-US" sz="2000" dirty="0">
              <a:latin typeface="+mn-lt"/>
            </a:endParaRPr>
          </a:p>
        </p:txBody>
      </p:sp>
      <p:pic>
        <p:nvPicPr>
          <p:cNvPr id="122884" name="Picture 15" descr="A diagram of a sender sequence number space has 34 bars of 4 different statuses. 2 bars have different tables attached. Status. Sent, A C Kd. Bars 1 through 10. Status. Sent, not yet A C K d, in flight. Bars 11 through 20. Status. Usable but not yet sent. Bars 21 through 26. Status. Not usable. Bars 27 through 34. Window size, N, spans from status sent not yet A C K d, or bar 11, through usable but not yet sent, or bar 26. At bar 12 in status sent not yet A C K d, there is a table. Table, incoming segment to sender. The table has 5 rows. Row 1, 2 equal parts. 1, source port number. 2, destination port number. Row 2, 1 part. Sequence number. Row 3, 1 part. Acknowledgement number. This row is highlighted. Row 4, 5 parts. The row is divided in half. The first half is divided into near thirds. Third 1, blank. Third 2, blank. Third 3 is divided in half. 1, A. This part is highlighted. 2, blank. The second half has 1 part, r w n d. Row 5, 2 equal parts. 1, checksum. 2, u r g pointer. At bar 21 in status usable but not yet sent, there is a table. Table, outgoing segment from sender. The table has 5 rows. Row 1, 2 equal parts. 1, source port number. 2, destination port number. Row 2, 1 part. Sequence number. This row is highlighted. Row 3, 1 part. Acknowledgement number. Row 4, 4 parts. The row is divided in half. The first half is divided into near thirds. All 3 parts are blank. The second half has 1 part, r w n d. Row 5, 2 equal parts. 1, checksum. 2, u r g pointe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54600" y="1655763"/>
            <a:ext cx="3573463" cy="446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t</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C</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Số thứ tự P, A</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C</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K</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S</a:t>
            </a:r>
            <a:r xmlns:a="http://schemas.openxmlformats.org/drawingml/2006/main">
              <a:rPr lang="vi" dirty="0" smtClean="0">
                <a:latin typeface="Times New Roman" panose="02020603050405020304" pitchFamily="18" charset="0"/>
                <a:ea typeface="ＭＳ Ｐゴシック" charset="0"/>
              </a:rPr>
              <a:t> </a:t>
            </a:r>
            <a:r xmlns:a="http://schemas.openxmlformats.org/drawingml/2006/main">
              <a:rPr lang="vi" sz="2000" b="0" dirty="0" smtClean="0">
                <a:latin typeface="Times New Roman" panose="02020603050405020304" pitchFamily="18" charset="0"/>
                <a:ea typeface="ＭＳ Ｐゴシック" charset="0"/>
              </a:rPr>
              <a:t>(2 </a:t>
            </a:r>
            <a:r xmlns:a="http://schemas.openxmlformats.org/drawingml/2006/main">
              <a:rPr lang="vi" sz="2000" b="0" dirty="0">
                <a:latin typeface="Times New Roman" panose="02020603050405020304" pitchFamily="18" charset="0"/>
                <a:ea typeface="ＭＳ Ｐゴシック" charset="0"/>
              </a:rPr>
              <a:t>trên 2)</a:t>
            </a:r>
            <a:endParaRPr xmlns:a="http://schemas.openxmlformats.org/drawingml/2006/main" lang="en-US" sz="2000" b="0" dirty="0">
              <a:latin typeface="Times New Roman" panose="02020603050405020304" pitchFamily="18" charset="0"/>
              <a:ea typeface="ＭＳ Ｐゴシック" charset="0"/>
              <a:cs typeface="+mj-cs"/>
            </a:endParaRPr>
          </a:p>
        </p:txBody>
      </p:sp>
      <p:pic>
        <p:nvPicPr>
          <p:cNvPr id="123907" name="Picture 16" descr="A diagram has 2 P C’s side by side. 2 vertical parallel arrows, time, draw down from each P C. 3 arrows bounce between the vertical lines like zig zags. The arrows have a line of code on it. There are notes at the start of an arrow. P C 1, host A. Notes, user types, C. Arrow 1 points downward right toward the other side. Code. S e q = 4 2 comma A C K = 79 comma data = quote C quote. P C 2, Host B. Notes, Host A C Ks receipt of, C. Echoes back, C. An arrow points downward left back to Host A. Code, S e q = 79 comma A C K 43 comma data = quote C quote. Host A. Notes, host A C Ks receipt of echoed, C. An arrow points downward right toward host B. Code. S e q = 43 comma A C K = 8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60524" y="1608169"/>
            <a:ext cx="4822952" cy="4524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t</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C</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P Thời gian khứ hồi, Hết giờ </a:t>
            </a:r>
            <a:r xmlns:a="http://schemas.openxmlformats.org/drawingml/2006/main">
              <a:rPr lang="vi" sz="2000" b="0" dirty="0" smtClean="0">
                <a:latin typeface="Times New Roman" panose="02020603050405020304" pitchFamily="18" charset="0"/>
                <a:ea typeface="ＭＳ Ｐゴシック" charset="0"/>
                <a:cs typeface="+mj-cs"/>
              </a:rPr>
              <a:t>(1 trên 3)</a:t>
            </a:r>
            <a:endParaRPr xmlns:a="http://schemas.openxmlformats.org/drawingml/2006/main" lang="en-US" sz="2000" b="0" dirty="0">
              <a:latin typeface="Times New Roman" panose="02020603050405020304" pitchFamily="18" charset="0"/>
              <a:ea typeface="ＭＳ Ｐゴシック" charset="0"/>
              <a:cs typeface="+mj-cs"/>
            </a:endParaRPr>
          </a:p>
        </p:txBody>
      </p:sp>
      <p:sp>
        <p:nvSpPr>
          <p:cNvPr id="3" name="Content Placeholder 2"/>
          <p:cNvSpPr>
            <a:spLocks noGrp="1"/>
          </p:cNvSpPr>
          <p:nvPr>
            <p:ph type="body" idx="1"/>
          </p:nvPr>
        </p:nvSpPr>
        <p:spPr>
          <a:xfrm>
            <a:off x="457200" y="1614233"/>
            <a:ext cx="3690938" cy="3886200"/>
          </a:xfrm>
        </p:spPr>
        <p:txBody>
          <a:bodyPr>
            <a:spAutoFit/>
          </a:bodyPr>
          <a:lstStyle/>
          <a:p>
            <a:pPr xmlns:a="http://schemas.openxmlformats.org/drawingml/2006/main" marL="0" indent="0">
              <a:buFont typeface="Arial"/>
              <a:buNone/>
              <a:defRPr/>
            </a:pPr>
            <a:r xmlns:a="http://schemas.openxmlformats.org/drawingml/2006/main">
              <a:rPr lang="vi" sz="2200" b="1" dirty="0">
                <a:latin typeface="Arial (Body)"/>
                <a:ea typeface="ＭＳ Ｐゴシック" charset="0"/>
                <a:cs typeface="+mn-cs"/>
              </a:rPr>
              <a:t>Q: </a:t>
            </a:r>
            <a:r xmlns:a="http://schemas.openxmlformats.org/drawingml/2006/main">
              <a:rPr lang="vi" sz="2200" dirty="0">
                <a:latin typeface="Arial (Body)"/>
                <a:ea typeface="ＭＳ Ｐゴシック" charset="0"/>
                <a:cs typeface="+mn-cs"/>
              </a:rPr>
              <a:t>làm thế nào để thiết lập </a:t>
            </a:r>
            <a:r xmlns:a="http://schemas.openxmlformats.org/drawingml/2006/main">
              <a:rPr lang="vi" sz="2200" dirty="0" smtClean="0">
                <a:latin typeface="Arial (Body)"/>
                <a:ea typeface="ＭＳ Ｐゴシック" charset="0"/>
                <a:cs typeface="+mn-cs"/>
              </a:rPr>
              <a:t>T</a:t>
            </a:r>
            <a:r xmlns:a="http://schemas.openxmlformats.org/drawingml/2006/main">
              <a:rPr lang="vi" sz="100" dirty="0" smtClean="0">
                <a:latin typeface="Arial (Body)"/>
                <a:ea typeface="ＭＳ Ｐゴシック" charset="0"/>
                <a:cs typeface="+mn-cs"/>
              </a:rPr>
              <a:t> </a:t>
            </a:r>
            <a:r xmlns:a="http://schemas.openxmlformats.org/drawingml/2006/main">
              <a:rPr lang="vi" sz="2200" dirty="0" smtClean="0">
                <a:latin typeface="Arial (Body)"/>
                <a:ea typeface="ＭＳ Ｐゴシック" charset="0"/>
                <a:cs typeface="+mn-cs"/>
              </a:rPr>
              <a:t>C</a:t>
            </a:r>
            <a:r xmlns:a="http://schemas.openxmlformats.org/drawingml/2006/main">
              <a:rPr lang="vi" sz="100" dirty="0" smtClean="0">
                <a:latin typeface="Arial (Body)"/>
                <a:ea typeface="ＭＳ Ｐゴシック" charset="0"/>
                <a:cs typeface="+mn-cs"/>
              </a:rPr>
              <a:t> Giá trị </a:t>
            </a:r>
            <a:r xmlns:a="http://schemas.openxmlformats.org/drawingml/2006/main">
              <a:rPr lang="vi" sz="2200" dirty="0" smtClean="0">
                <a:latin typeface="Arial (Body)"/>
                <a:ea typeface="ＭＳ Ｐゴシック" charset="0"/>
                <a:cs typeface="+mn-cs"/>
              </a:rPr>
              <a:t>thời gian chờ P </a:t>
            </a:r>
            <a:r xmlns:a="http://schemas.openxmlformats.org/drawingml/2006/main">
              <a:rPr lang="vi" sz="2200" dirty="0">
                <a:latin typeface="Arial (Body)"/>
                <a:ea typeface="ＭＳ Ｐゴシック" charset="0"/>
                <a:cs typeface="+mn-cs"/>
              </a:rPr>
              <a:t>?</a:t>
            </a:r>
          </a:p>
          <a:p>
            <a:pPr xmlns:a="http://schemas.openxmlformats.org/drawingml/2006/main" marL="255651" indent="-255651">
              <a:buFont typeface="Arial" panose="020B0604020202020204" pitchFamily="34" charset="0"/>
              <a:buChar char="•"/>
              <a:defRPr/>
            </a:pPr>
            <a:r xmlns:a="http://schemas.openxmlformats.org/drawingml/2006/main">
              <a:rPr lang="vi" sz="2200" dirty="0">
                <a:latin typeface="Arial (Body)"/>
                <a:ea typeface="ＭＳ Ｐゴシック" charset="0"/>
                <a:cs typeface="+mn-cs"/>
              </a:rPr>
              <a:t>dài hơn </a:t>
            </a:r>
            <a:r xmlns:a="http://schemas.openxmlformats.org/drawingml/2006/main">
              <a:rPr lang="vi" sz="2200" dirty="0" smtClean="0">
                <a:latin typeface="Arial (Body)"/>
                <a:ea typeface="ＭＳ Ｐゴシック" charset="0"/>
                <a:cs typeface="+mn-cs"/>
              </a:rPr>
              <a:t>R</a:t>
            </a:r>
            <a:r xmlns:a="http://schemas.openxmlformats.org/drawingml/2006/main">
              <a:rPr lang="vi" sz="100" dirty="0" smtClean="0">
                <a:latin typeface="Arial (Body)"/>
                <a:ea typeface="ＭＳ Ｐゴシック" charset="0"/>
                <a:cs typeface="+mn-cs"/>
              </a:rPr>
              <a:t> </a:t>
            </a:r>
            <a:r xmlns:a="http://schemas.openxmlformats.org/drawingml/2006/main">
              <a:rPr lang="vi" sz="2200" dirty="0" smtClean="0">
                <a:latin typeface="Arial (Body)"/>
                <a:ea typeface="ＭＳ Ｐゴシック" charset="0"/>
                <a:cs typeface="+mn-cs"/>
              </a:rPr>
              <a:t>t</a:t>
            </a:r>
            <a:r xmlns:a="http://schemas.openxmlformats.org/drawingml/2006/main">
              <a:rPr lang="vi" sz="100" dirty="0" smtClean="0">
                <a:latin typeface="Arial (Body)"/>
                <a:ea typeface="ＭＳ Ｐゴシック" charset="0"/>
                <a:cs typeface="+mn-cs"/>
              </a:rPr>
              <a:t> </a:t>
            </a:r>
            <a:r xmlns:a="http://schemas.openxmlformats.org/drawingml/2006/main">
              <a:rPr lang="vi" sz="2200" dirty="0" smtClean="0">
                <a:latin typeface="Arial (Body)"/>
                <a:ea typeface="ＭＳ Ｐゴシック" charset="0"/>
                <a:cs typeface="+mn-cs"/>
              </a:rPr>
              <a:t>t</a:t>
            </a:r>
            <a:endParaRPr xmlns:a="http://schemas.openxmlformats.org/drawingml/2006/main" lang="en-US" sz="2200" dirty="0">
              <a:latin typeface="Arial (Body)"/>
              <a:ea typeface="ＭＳ Ｐゴシック" charset="0"/>
              <a:cs typeface="+mn-cs"/>
            </a:endParaRPr>
          </a:p>
          <a:p>
            <a:pPr xmlns:a="http://schemas.openxmlformats.org/drawingml/2006/main" marL="741553" lvl="1" indent="-284353">
              <a:buFont typeface="Arial" panose="020B0604020202020204" pitchFamily="34" charset="0"/>
              <a:buChar char="–"/>
              <a:defRPr/>
            </a:pPr>
            <a:r xmlns:a="http://schemas.openxmlformats.org/drawingml/2006/main">
              <a:rPr lang="vi" sz="2200" dirty="0">
                <a:latin typeface="Arial (Body)"/>
                <a:ea typeface="ＭＳ Ｐゴシック" charset="0"/>
              </a:rPr>
              <a:t>nhưng </a:t>
            </a:r>
            <a:r xmlns:a="http://schemas.openxmlformats.org/drawingml/2006/main">
              <a:rPr lang="vi" sz="2200" dirty="0" smtClean="0">
                <a:latin typeface="Arial (Body)"/>
                <a:ea typeface="ＭＳ Ｐゴシック" charset="0"/>
              </a:rPr>
              <a:t>R</a:t>
            </a:r>
            <a:r xmlns:a="http://schemas.openxmlformats.org/drawingml/2006/main">
              <a:rPr lang="vi" sz="100" dirty="0" smtClean="0">
                <a:latin typeface="Arial (Body)"/>
                <a:ea typeface="ＭＳ Ｐゴシック" charset="0"/>
              </a:rPr>
              <a:t> </a:t>
            </a:r>
            <a:r xmlns:a="http://schemas.openxmlformats.org/drawingml/2006/main">
              <a:rPr lang="vi" sz="2200" dirty="0" smtClean="0">
                <a:latin typeface="Arial (Body)"/>
                <a:ea typeface="ＭＳ Ｐゴシック" charset="0"/>
              </a:rPr>
              <a:t>t</a:t>
            </a:r>
            <a:r xmlns:a="http://schemas.openxmlformats.org/drawingml/2006/main">
              <a:rPr lang="vi" sz="100" dirty="0" smtClean="0">
                <a:latin typeface="Arial (Body)"/>
                <a:ea typeface="ＭＳ Ｐゴシック" charset="0"/>
              </a:rPr>
              <a:t> </a:t>
            </a:r>
            <a:r xmlns:a="http://schemas.openxmlformats.org/drawingml/2006/main">
              <a:rPr lang="vi" sz="2200" dirty="0" smtClean="0">
                <a:latin typeface="Arial (Body)"/>
                <a:ea typeface="ＭＳ Ｐゴシック" charset="0"/>
              </a:rPr>
              <a:t>T thay đổi</a:t>
            </a:r>
            <a:endParaRPr xmlns:a="http://schemas.openxmlformats.org/drawingml/2006/main" lang="en-US" sz="2200" dirty="0">
              <a:latin typeface="Arial (Body)"/>
              <a:ea typeface="ＭＳ Ｐゴシック" charset="0"/>
            </a:endParaRPr>
          </a:p>
          <a:p>
            <a:pPr xmlns:a="http://schemas.openxmlformats.org/drawingml/2006/main" marL="255651" indent="-255651">
              <a:buFont typeface="Arial" panose="020B0604020202020204" pitchFamily="34" charset="0"/>
              <a:buChar char="•"/>
              <a:defRPr/>
            </a:pPr>
            <a:r xmlns:a="http://schemas.openxmlformats.org/drawingml/2006/main">
              <a:rPr lang="vi" sz="2200" b="1" dirty="0">
                <a:latin typeface="Arial (Body)"/>
                <a:ea typeface="ＭＳ Ｐゴシック" charset="0"/>
                <a:cs typeface="+mn-cs"/>
              </a:rPr>
              <a:t>quá ngắn </a:t>
            </a:r>
            <a:r xmlns:a="http://schemas.openxmlformats.org/drawingml/2006/main">
              <a:rPr lang="vi" sz="2200" i="1" dirty="0">
                <a:latin typeface="Arial (Body)"/>
                <a:ea typeface="ＭＳ Ｐゴシック" charset="0"/>
                <a:cs typeface="+mn-cs"/>
              </a:rPr>
              <a:t>: </a:t>
            </a:r>
            <a:r xmlns:a="http://schemas.openxmlformats.org/drawingml/2006/main">
              <a:rPr lang="vi" sz="2200" dirty="0">
                <a:latin typeface="Arial (Body)"/>
                <a:ea typeface="ＭＳ Ｐゴシック" charset="0"/>
                <a:cs typeface="+mn-cs"/>
              </a:rPr>
              <a:t>thời gian chờ quá sớm, truyền lại không cần thiết</a:t>
            </a:r>
          </a:p>
          <a:p>
            <a:pPr xmlns:a="http://schemas.openxmlformats.org/drawingml/2006/main" marL="255651" indent="-255651">
              <a:buFont typeface="Arial" panose="020B0604020202020204" pitchFamily="34" charset="0"/>
              <a:buChar char="•"/>
              <a:defRPr/>
            </a:pPr>
            <a:r xmlns:a="http://schemas.openxmlformats.org/drawingml/2006/main">
              <a:rPr lang="vi" sz="2200" b="1" dirty="0">
                <a:latin typeface="Arial (Body)"/>
                <a:ea typeface="ＭＳ Ｐゴシック" charset="0"/>
                <a:cs typeface="+mn-cs"/>
              </a:rPr>
              <a:t>quá dài </a:t>
            </a:r>
            <a:r xmlns:a="http://schemas.openxmlformats.org/drawingml/2006/main">
              <a:rPr lang="vi" sz="2200" i="1" dirty="0">
                <a:latin typeface="Arial (Body)"/>
                <a:ea typeface="ＭＳ Ｐゴシック" charset="0"/>
                <a:cs typeface="+mn-cs"/>
              </a:rPr>
              <a:t>: </a:t>
            </a:r>
            <a:r xmlns:a="http://schemas.openxmlformats.org/drawingml/2006/main">
              <a:rPr lang="vi" sz="2200" dirty="0">
                <a:latin typeface="Arial (Body)"/>
                <a:ea typeface="ＭＳ Ｐゴシック" charset="0"/>
                <a:cs typeface="+mn-cs"/>
              </a:rPr>
              <a:t>phản ứng chậm với mất đoạn</a:t>
            </a:r>
          </a:p>
        </p:txBody>
      </p:sp>
      <p:sp>
        <p:nvSpPr>
          <p:cNvPr id="130052" name="Content Placeholder 3"/>
          <p:cNvSpPr txBox="1">
            <a:spLocks noGrp="1"/>
          </p:cNvSpPr>
          <p:nvPr>
            <p:ph type="body" idx="2"/>
          </p:nvPr>
        </p:nvSpPr>
        <p:spPr>
          <a:xfrm>
            <a:off x="4473575" y="1608804"/>
            <a:ext cx="4213225" cy="4108450"/>
          </a:xfrm>
        </p:spPr>
        <p:txBody>
          <a:bodyPr>
            <a:spAutoFit/>
          </a:bodyPr>
          <a:lstStyle/>
          <a:p>
            <a:pPr xmlns:a="http://schemas.openxmlformats.org/drawingml/2006/main" marL="0" indent="0">
              <a:buFont typeface="Arial"/>
              <a:buNone/>
              <a:defRPr/>
            </a:pPr>
            <a:r xmlns:a="http://schemas.openxmlformats.org/drawingml/2006/main">
              <a:rPr lang="vi" altLang="en-US" sz="2200" b="1" dirty="0" smtClean="0">
                <a:latin typeface="Arial (Body)"/>
                <a:ea typeface="MS PGothic" panose="020B0600070205080204" pitchFamily="34" charset="-128"/>
                <a:cs typeface="Arial" panose="020B0604020202020204" pitchFamily="34" charset="0"/>
              </a:rPr>
              <a:t>Hỏi: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cách ước lượng R</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t</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T?</a:t>
            </a:r>
          </a:p>
          <a:p>
            <a:pPr xmlns:a="http://schemas.openxmlformats.org/drawingml/2006/main">
              <a:buFontTx/>
              <a:buChar char="•"/>
              <a:defRPr/>
            </a:pPr>
            <a:r xmlns:a="http://schemas.openxmlformats.org/drawingml/2006/main">
              <a:rPr lang="vi" altLang="en-US" sz="2200" b="1" dirty="0" smtClean="0">
                <a:latin typeface="Courier New" panose="02070309020205020404" pitchFamily="49" charset="0"/>
                <a:ea typeface="MS PGothic" panose="020B0600070205080204" pitchFamily="34" charset="-128"/>
                <a:cs typeface="Courier New" panose="02070309020205020404" pitchFamily="49" charset="0"/>
              </a:rPr>
              <a:t>mẫuR</a:t>
            </a:r>
            <a:r xmlns:a="http://schemas.openxmlformats.org/drawingml/2006/main">
              <a:rPr lang="vi" altLang="en-US" sz="100" b="1" dirty="0" smtClean="0">
                <a:latin typeface="Courier New" panose="02070309020205020404" pitchFamily="49" charset="0"/>
                <a:ea typeface="MS PGothic" panose="020B0600070205080204" pitchFamily="34" charset="-128"/>
                <a:cs typeface="Courier New" panose="02070309020205020404" pitchFamily="49" charset="0"/>
              </a:rPr>
              <a:t> </a:t>
            </a:r>
            <a:r xmlns:a="http://schemas.openxmlformats.org/drawingml/2006/main">
              <a:rPr lang="vi" altLang="en-US" sz="2200" b="1" dirty="0" smtClean="0">
                <a:latin typeface="Courier New" panose="02070309020205020404" pitchFamily="49" charset="0"/>
                <a:ea typeface="MS PGothic" panose="020B0600070205080204" pitchFamily="34" charset="-128"/>
                <a:cs typeface="Courier New" panose="02070309020205020404" pitchFamily="49" charset="0"/>
              </a:rPr>
              <a:t>t</a:t>
            </a:r>
            <a:r xmlns:a="http://schemas.openxmlformats.org/drawingml/2006/main">
              <a:rPr lang="vi" altLang="en-US" sz="100" b="1" dirty="0" smtClean="0">
                <a:latin typeface="Courier New" panose="02070309020205020404" pitchFamily="49" charset="0"/>
                <a:ea typeface="MS PGothic" panose="020B0600070205080204" pitchFamily="34" charset="-128"/>
                <a:cs typeface="Courier New" panose="02070309020205020404" pitchFamily="49" charset="0"/>
              </a:rPr>
              <a:t> </a:t>
            </a:r>
            <a:r xmlns:a="http://schemas.openxmlformats.org/drawingml/2006/main">
              <a:rPr lang="vi" altLang="en-US" sz="2200" b="1" dirty="0" smtClean="0">
                <a:latin typeface="Courier New" panose="02070309020205020404" pitchFamily="49" charset="0"/>
                <a:ea typeface="MS PGothic" panose="020B0600070205080204" pitchFamily="34" charset="-128"/>
                <a:cs typeface="Courier New" panose="02070309020205020404" pitchFamily="49" charset="0"/>
              </a:rPr>
              <a:t>T: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thời gian đo được từ khi truyền đoạn cho đến khi A</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C</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hóa đơn k</a:t>
            </a:r>
          </a:p>
          <a:p>
            <a:pPr xmlns:a="http://schemas.openxmlformats.org/drawingml/2006/main" marL="741363" lvl="1" indent="-284163">
              <a:buFontTx/>
              <a:buChar char="–"/>
              <a:defRPr/>
            </a:pP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bỏ qua truyền lại</a:t>
            </a:r>
          </a:p>
          <a:p>
            <a:pPr xmlns:a="http://schemas.openxmlformats.org/drawingml/2006/main">
              <a:buFontTx/>
              <a:buChar char="•"/>
              <a:defRPr/>
            </a:pPr>
            <a:r xmlns:a="http://schemas.openxmlformats.org/drawingml/2006/main">
              <a:rPr lang="vi" altLang="en-US" sz="2200" b="1" dirty="0" smtClean="0">
                <a:latin typeface="Courier New" panose="02070309020205020404" pitchFamily="49" charset="0"/>
                <a:ea typeface="MS PGothic" panose="020B0600070205080204" pitchFamily="34" charset="-128"/>
                <a:cs typeface="Courier New" panose="02070309020205020404" pitchFamily="49" charset="0"/>
              </a:rPr>
              <a:t>mẫuR</a:t>
            </a:r>
            <a:r xmlns:a="http://schemas.openxmlformats.org/drawingml/2006/main">
              <a:rPr lang="vi" altLang="en-US" sz="100" b="1" dirty="0" smtClean="0">
                <a:latin typeface="Courier New" panose="02070309020205020404" pitchFamily="49" charset="0"/>
                <a:ea typeface="MS PGothic" panose="020B0600070205080204" pitchFamily="34" charset="-128"/>
                <a:cs typeface="Courier New" panose="02070309020205020404" pitchFamily="49" charset="0"/>
              </a:rPr>
              <a:t> </a:t>
            </a:r>
            <a:r xmlns:a="http://schemas.openxmlformats.org/drawingml/2006/main">
              <a:rPr lang="vi" altLang="en-US" sz="2200" b="1" dirty="0" smtClean="0">
                <a:latin typeface="Courier New" panose="02070309020205020404" pitchFamily="49" charset="0"/>
                <a:ea typeface="MS PGothic" panose="020B0600070205080204" pitchFamily="34" charset="-128"/>
                <a:cs typeface="Courier New" panose="02070309020205020404" pitchFamily="49" charset="0"/>
              </a:rPr>
              <a:t>t</a:t>
            </a:r>
            <a:r xmlns:a="http://schemas.openxmlformats.org/drawingml/2006/main">
              <a:rPr lang="vi" altLang="en-US" sz="100" b="1" dirty="0" smtClean="0">
                <a:latin typeface="Courier New" panose="02070309020205020404" pitchFamily="49" charset="0"/>
                <a:ea typeface="MS PGothic" panose="020B0600070205080204" pitchFamily="34" charset="-128"/>
                <a:cs typeface="Courier New" panose="02070309020205020404" pitchFamily="49" charset="0"/>
              </a:rPr>
              <a:t> </a:t>
            </a:r>
            <a:r xmlns:a="http://schemas.openxmlformats.org/drawingml/2006/main">
              <a:rPr lang="vi" altLang="en-US" sz="2200" b="1" dirty="0" smtClean="0">
                <a:latin typeface="Courier New" panose="02070309020205020404" pitchFamily="49" charset="0"/>
                <a:ea typeface="MS PGothic" panose="020B0600070205080204" pitchFamily="34" charset="-128"/>
                <a:cs typeface="Courier New" panose="02070309020205020404" pitchFamily="49" charset="0"/>
              </a:rPr>
              <a:t>T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sẽ thay đổi, muốn R ước tính</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t</a:t>
            </a:r>
            <a:r xmlns:a="http://schemas.openxmlformats.org/drawingml/2006/main">
              <a:rPr lang="vi" altLang="en-US"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T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 </a:t>
            </a:r>
            <a:r xmlns:a="http://schemas.openxmlformats.org/drawingml/2006/main">
              <a:rPr lang="vi" altLang="ja-JP" sz="2200" dirty="0" smtClean="0">
                <a:latin typeface="Arial (Body)"/>
                <a:ea typeface="MS PGothic" panose="020B0600070205080204" pitchFamily="34" charset="-128"/>
                <a:cs typeface="Arial" panose="020B0604020202020204" pitchFamily="34" charset="0"/>
              </a:rPr>
              <a:t>mượt mà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a:t>
            </a:r>
            <a:endParaRPr xmlns:a="http://schemas.openxmlformats.org/drawingml/2006/main" lang="en-US" altLang="ja-JP" sz="2200" dirty="0" smtClean="0">
              <a:latin typeface="Arial (Body)"/>
              <a:ea typeface="MS PGothic" panose="020B0600070205080204" pitchFamily="34" charset="-128"/>
              <a:cs typeface="Arial" panose="020B0604020202020204" pitchFamily="34" charset="0"/>
            </a:endParaRPr>
          </a:p>
          <a:p>
            <a:pPr xmlns:a="http://schemas.openxmlformats.org/drawingml/2006/main" marL="741363" lvl="1" indent="-284163">
              <a:buFontTx/>
              <a:buChar char="–"/>
              <a:defRPr/>
            </a:pP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trung bình một số </a:t>
            </a:r>
            <a:r xmlns:a="http://schemas.openxmlformats.org/drawingml/2006/main">
              <a:rPr lang="vi" altLang="en-US" sz="2200" dirty="0" smtClean="0">
                <a:latin typeface="Arial (Body)"/>
                <a:ea typeface="MS PGothic" panose="020B0600070205080204" pitchFamily="34" charset="-128"/>
                <a:cs typeface="Arial" panose="020B0604020202020204" pitchFamily="34" charset="0"/>
              </a:rPr>
              <a:t>phép đo </a:t>
            </a:r>
            <a:r xmlns:a="http://schemas.openxmlformats.org/drawingml/2006/main">
              <a:rPr lang="vi" altLang="en-US" sz="2200" b="1" dirty="0" smtClean="0">
                <a:latin typeface="Arial (Body)"/>
                <a:ea typeface="MS PGothic" panose="020B0600070205080204" pitchFamily="34" charset="-128"/>
                <a:cs typeface="Arial" panose="020B0604020202020204" pitchFamily="34" charset="0"/>
              </a:rPr>
              <a:t>gần đây , không chỉ </a:t>
            </a:r>
            <a:r xmlns:a="http://schemas.openxmlformats.org/drawingml/2006/main">
              <a:rPr lang="vi" altLang="en-US" sz="2200" b="1" dirty="0" smtClean="0">
                <a:latin typeface="Courier New" panose="02070309020205020404" pitchFamily="49" charset="0"/>
                <a:ea typeface="MS PGothic" panose="020B0600070205080204" pitchFamily="34" charset="-128"/>
                <a:cs typeface="Courier New" panose="02070309020205020404" pitchFamily="49" charset="0"/>
              </a:rPr>
              <a:t>SampleR hiện tại</a:t>
            </a:r>
            <a:r xmlns:a="http://schemas.openxmlformats.org/drawingml/2006/main">
              <a:rPr lang="vi" altLang="en-US" sz="100" b="1" dirty="0" smtClean="0">
                <a:latin typeface="Courier New" panose="02070309020205020404" pitchFamily="49" charset="0"/>
                <a:ea typeface="MS PGothic" panose="020B0600070205080204" pitchFamily="34" charset="-128"/>
                <a:cs typeface="Courier New" panose="02070309020205020404" pitchFamily="49" charset="0"/>
              </a:rPr>
              <a:t> </a:t>
            </a:r>
            <a:r xmlns:a="http://schemas.openxmlformats.org/drawingml/2006/main">
              <a:rPr lang="vi" altLang="en-US" sz="2200" b="1" dirty="0" smtClean="0">
                <a:latin typeface="Courier New" panose="02070309020205020404" pitchFamily="49" charset="0"/>
                <a:ea typeface="MS PGothic" panose="020B0600070205080204" pitchFamily="34" charset="-128"/>
                <a:cs typeface="Courier New" panose="02070309020205020404" pitchFamily="49" charset="0"/>
              </a:rPr>
              <a:t>t</a:t>
            </a:r>
            <a:r xmlns:a="http://schemas.openxmlformats.org/drawingml/2006/main">
              <a:rPr lang="vi" altLang="en-US" sz="100" b="1" dirty="0" smtClean="0">
                <a:latin typeface="Courier New" panose="02070309020205020404" pitchFamily="49" charset="0"/>
                <a:ea typeface="MS PGothic" panose="020B0600070205080204" pitchFamily="34" charset="-128"/>
                <a:cs typeface="Courier New" panose="02070309020205020404" pitchFamily="49" charset="0"/>
              </a:rPr>
              <a:t> </a:t>
            </a:r>
            <a:r xmlns:a="http://schemas.openxmlformats.org/drawingml/2006/main">
              <a:rPr lang="vi" altLang="en-US" sz="2200" b="1" dirty="0" smtClean="0">
                <a:latin typeface="Courier New" panose="02070309020205020404" pitchFamily="49" charset="0"/>
                <a:ea typeface="MS PGothic" panose="020B0600070205080204" pitchFamily="34" charset="-128"/>
                <a:cs typeface="Courier New" panose="02070309020205020404" pitchFamily="49" charset="0"/>
              </a:rPr>
              <a:t>t</a:t>
            </a:r>
          </a:p>
        </p:txBody>
      </p:sp>
    </p:spTree>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t</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C</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P Thời gian khứ hồi, Hết giờ </a:t>
            </a:r>
            <a:r xmlns:a="http://schemas.openxmlformats.org/drawingml/2006/main">
              <a:rPr lang="vi" sz="2000" b="0" dirty="0" smtClean="0">
                <a:latin typeface="Times New Roman" panose="02020603050405020304" pitchFamily="18" charset="0"/>
                <a:ea typeface="ＭＳ Ｐゴシック" charset="0"/>
                <a:cs typeface="+mj-cs"/>
              </a:rPr>
              <a:t>(2 trên 3)</a:t>
            </a:r>
            <a:endParaRPr xmlns:a="http://schemas.openxmlformats.org/drawingml/2006/main" lang="en-US" sz="2000" b="0" dirty="0">
              <a:latin typeface="Times New Roman" panose="02020603050405020304" pitchFamily="18" charset="0"/>
              <a:ea typeface="ＭＳ Ｐゴシック" charset="0"/>
              <a:cs typeface="+mj-cs"/>
            </a:endParaRPr>
          </a:p>
        </p:txBody>
      </p:sp>
      <p:graphicFrame>
        <p:nvGraphicFramePr>
          <p:cNvPr id="126979" name="Object 13" descr="Estimated R T T = left parenthesis 1 minus alpha right parenthesis times estimated R T T + alpha times Sample R T T."/>
          <p:cNvGraphicFramePr>
            <a:graphicFrameLocks noChangeAspect="1"/>
          </p:cNvGraphicFramePr>
          <p:nvPr>
            <p:extLst>
              <p:ext uri="{D42A27DB-BD31-4B8C-83A1-F6EECF244321}">
                <p14:modId xmlns:p14="http://schemas.microsoft.com/office/powerpoint/2010/main" val="2747452930"/>
              </p:ext>
            </p:extLst>
          </p:nvPr>
        </p:nvGraphicFramePr>
        <p:xfrm>
          <a:off x="457200" y="1640561"/>
          <a:ext cx="7298818" cy="336926"/>
        </p:xfrm>
        <a:graphic>
          <a:graphicData uri="http://schemas.openxmlformats.org/presentationml/2006/ole">
            <mc:AlternateContent xmlns:mc="http://schemas.openxmlformats.org/markup-compatibility/2006">
              <mc:Choice xmlns:v="urn:schemas-microsoft-com:vml" Requires="v">
                <p:oleObj spid="_x0000_s127158" name="Equation" r:id="rId3" imgW="4140000" imgH="190440" progId="Equation.DSMT4">
                  <p:embed/>
                </p:oleObj>
              </mc:Choice>
              <mc:Fallback>
                <p:oleObj name="Equation" r:id="rId3" imgW="4140000" imgH="190440" progId="Equation.DSMT4">
                  <p:embed/>
                  <p:pic>
                    <p:nvPicPr>
                      <p:cNvPr id="0" name="Object 13"/>
                      <p:cNvPicPr>
                        <a:picLocks noChangeAspect="1" noChangeArrowheads="1"/>
                      </p:cNvPicPr>
                      <p:nvPr/>
                    </p:nvPicPr>
                    <p:blipFill>
                      <a:blip r:embed="rId4"/>
                      <a:srcRect/>
                      <a:stretch>
                        <a:fillRect/>
                      </a:stretch>
                    </p:blipFill>
                    <p:spPr bwMode="auto">
                      <a:xfrm>
                        <a:off x="457200" y="1640561"/>
                        <a:ext cx="7298818" cy="336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 Placeholder 10"/>
          <p:cNvSpPr>
            <a:spLocks noGrp="1"/>
          </p:cNvSpPr>
          <p:nvPr>
            <p:ph type="body" idx="1"/>
          </p:nvPr>
        </p:nvSpPr>
        <p:spPr>
          <a:xfrm>
            <a:off x="457200" y="2103438"/>
            <a:ext cx="8229600" cy="1314450"/>
          </a:xfrm>
        </p:spPr>
        <p:txBody>
          <a:bodyPr/>
          <a:lstStyle/>
          <a:p>
            <a:pPr xmlns:a="http://schemas.openxmlformats.org/drawingml/2006/main" marL="255588" indent="-255588">
              <a:buClr>
                <a:schemeClr val="tx2"/>
              </a:buClr>
              <a:buSzTx/>
              <a:buFontTx/>
              <a:buChar char="•"/>
            </a:pPr>
            <a:r xmlns:a="http://schemas.openxmlformats.org/drawingml/2006/main">
              <a:rPr lang="vi" altLang="en-US" sz="1800" dirty="0" smtClean="0">
                <a:solidFill>
                  <a:srgbClr val="000000"/>
                </a:solidFill>
                <a:latin typeface="+mn-lt"/>
                <a:ea typeface="MS PGothic" panose="020B0600070205080204" pitchFamily="34" charset="-128"/>
                <a:cs typeface="Arial" panose="020B0604020202020204" pitchFamily="34" charset="0"/>
                <a:sym typeface="Arial" panose="020B0604020202020204" pitchFamily="34" charset="0"/>
              </a:rPr>
              <a:t>trung bình di chuyển theo cấp số nhân</a:t>
            </a:r>
          </a:p>
          <a:p>
            <a:pPr xmlns:a="http://schemas.openxmlformats.org/drawingml/2006/main" marL="255588" indent="-255588">
              <a:buClr>
                <a:schemeClr val="tx2"/>
              </a:buClr>
              <a:buSzTx/>
              <a:buFontTx/>
              <a:buChar char="•"/>
            </a:pPr>
            <a:r xmlns:a="http://schemas.openxmlformats.org/drawingml/2006/main">
              <a:rPr lang="vi" altLang="en-US" sz="1800" dirty="0" smtClean="0">
                <a:solidFill>
                  <a:srgbClr val="000000"/>
                </a:solidFill>
                <a:latin typeface="+mn-lt"/>
                <a:ea typeface="MS PGothic" panose="020B0600070205080204" pitchFamily="34" charset="-128"/>
                <a:cs typeface="Arial" panose="020B0604020202020204" pitchFamily="34" charset="0"/>
                <a:sym typeface="Arial" panose="020B0604020202020204" pitchFamily="34" charset="0"/>
              </a:rPr>
              <a:t>ảnh hưởng của mẫu trong quá khứ giảm nhanh theo cấp số nhân</a:t>
            </a:r>
          </a:p>
          <a:p>
            <a:pPr xmlns:a="http://schemas.openxmlformats.org/drawingml/2006/main" marL="255588" indent="-255588">
              <a:buClr>
                <a:schemeClr val="tx2"/>
              </a:buClr>
              <a:buSzTx/>
              <a:buFontTx/>
              <a:buChar char="•"/>
            </a:pPr>
            <a:r xmlns:a="http://schemas.openxmlformats.org/drawingml/2006/main">
              <a:rPr lang="vi" altLang="en-US" sz="1800" dirty="0" smtClean="0">
                <a:solidFill>
                  <a:srgbClr val="000000"/>
                </a:solidFill>
                <a:latin typeface="+mn-lt"/>
                <a:ea typeface="MS PGothic" panose="020B0600070205080204" pitchFamily="34" charset="-128"/>
                <a:cs typeface="Arial" panose="020B0604020202020204" pitchFamily="34" charset="0"/>
                <a:sym typeface="Arial" panose="020B0604020202020204" pitchFamily="34" charset="0"/>
              </a:rPr>
              <a:t>giá trị điển hình: </a:t>
            </a:r>
            <a:r xmlns:a="http://schemas.openxmlformats.org/drawingml/2006/main">
              <a:rPr lang="vi" altLang="en-US" sz="1800" b="1" dirty="0" smtClean="0">
                <a:solidFill>
                  <a:srgbClr val="000000"/>
                </a:solidFill>
                <a:latin typeface="+mn-lt"/>
                <a:ea typeface="MS PGothic" panose="020B0600070205080204" pitchFamily="34" charset="-128"/>
                <a:cs typeface="Courier New" panose="02070309020205020404" pitchFamily="49" charset="0"/>
                <a:sym typeface="Symbol" panose="05050102010706020507" pitchFamily="18" charset="2"/>
              </a:rPr>
              <a:t> </a:t>
            </a:r>
            <a:r xmlns:a="http://schemas.openxmlformats.org/drawingml/2006/main">
              <a:rPr lang="vi" altLang="en-US" sz="1800" b="1" dirty="0" smtClean="0">
                <a:solidFill>
                  <a:srgbClr val="000000"/>
                </a:solidFill>
                <a:latin typeface="+mn-lt"/>
                <a:ea typeface="MS PGothic" panose="020B0600070205080204" pitchFamily="34" charset="-128"/>
                <a:cs typeface="Arial" panose="020B0604020202020204" pitchFamily="34" charset="0"/>
                <a:sym typeface="Symbol" panose="05050102010706020507" pitchFamily="18" charset="2"/>
              </a:rPr>
              <a:t>= </a:t>
            </a:r>
            <a:r xmlns:a="http://schemas.openxmlformats.org/drawingml/2006/main">
              <a:rPr lang="vi" altLang="en-US" sz="1800" dirty="0" smtClean="0">
                <a:solidFill>
                  <a:srgbClr val="000000"/>
                </a:solidFill>
                <a:latin typeface="+mn-lt"/>
                <a:ea typeface="MS PGothic" panose="020B0600070205080204" pitchFamily="34" charset="-128"/>
                <a:cs typeface="Arial" panose="020B0604020202020204" pitchFamily="34" charset="0"/>
                <a:sym typeface="Arial" panose="020B0604020202020204" pitchFamily="34" charset="0"/>
              </a:rPr>
              <a:t>0,125</a:t>
            </a:r>
            <a:endParaRPr xmlns:a="http://schemas.openxmlformats.org/drawingml/2006/main" lang="en-US" altLang="en-US" sz="1800" dirty="0" smtClean="0">
              <a:solidFill>
                <a:srgbClr val="000000"/>
              </a:solidFill>
              <a:latin typeface="+mn-lt"/>
              <a:cs typeface="Arial" panose="020B0604020202020204" pitchFamily="34" charset="0"/>
              <a:sym typeface="Arial" panose="020B0604020202020204" pitchFamily="34" charset="0"/>
            </a:endParaRPr>
          </a:p>
        </p:txBody>
      </p:sp>
      <p:pic>
        <p:nvPicPr>
          <p:cNvPr id="126981" name="Picture 25" descr="A graph plots R T T, over time. R T T spans from 100 to 350 milliseconds in increments of 50 milliseconds. Time spans from 1 to 106 seconds in increments of 7 seconds. 2 fluctuating lines are plotted, estimated R T T and sample R T T. The lines rise and fall at similar points. Sample R T T has much more variance than estimated R T T, with higher and lower turnpoint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05050" y="3581400"/>
            <a:ext cx="45339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4"/>
          <p:cNvSpPr txBox="1">
            <a:spLocks noGrp="1"/>
          </p:cNvSpPr>
          <p:nvPr>
            <p:ph type="title"/>
          </p:nvPr>
        </p:nvSpPr>
        <p:spPr>
          <a:xfrm>
            <a:off x="457200" y="215900"/>
            <a:ext cx="8229600" cy="1096963"/>
          </a:xfrm>
        </p:spPr>
        <p:txBody>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xmlns:a="http://schemas.openxmlformats.org/drawingml/2006/main">
              <a:rPr lang="vi"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C</a:t>
            </a:r>
            <a:r xmlns:a="http://schemas.openxmlformats.org/drawingml/2006/main">
              <a:rPr lang="vi"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Thời gian khứ hồi, Hết giờ </a:t>
            </a:r>
            <a:r xmlns:a="http://schemas.openxmlformats.org/drawingml/2006/main">
              <a:rPr lang="vi" altLang="en-US" sz="2000" b="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(3 trên 3)</a:t>
            </a:r>
            <a:endParaRPr xmlns:a="http://schemas.openxmlformats.org/drawingml/2006/main" lang="en-US" altLang="en-US"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6" name="Text Placeholder 5"/>
          <p:cNvSpPr>
            <a:spLocks noGrp="1"/>
          </p:cNvSpPr>
          <p:nvPr>
            <p:ph type="body" idx="1"/>
          </p:nvPr>
        </p:nvSpPr>
        <p:spPr>
          <a:xfrm>
            <a:off x="457200" y="1600200"/>
            <a:ext cx="8229600" cy="837095"/>
          </a:xfrm>
        </p:spPr>
        <p:txBody>
          <a:bodyPr/>
          <a:lstStyle/>
          <a:p>
            <a:pPr xmlns:a="http://schemas.openxmlformats.org/drawingml/2006/main">
              <a:defRPr/>
            </a:pPr>
            <a:r xmlns:a="http://schemas.openxmlformats.org/drawingml/2006/main">
              <a:rPr lang="vi" altLang="en-US" sz="2000" b="1" dirty="0">
                <a:solidFill>
                  <a:schemeClr val="tx1"/>
                </a:solidFill>
                <a:latin typeface="+mn-lt"/>
              </a:rPr>
              <a:t>khoảng thời gian chờ:</a:t>
            </a:r>
            <a:r xmlns:a="http://schemas.openxmlformats.org/drawingml/2006/main">
              <a:rPr lang="vi" altLang="en-US" sz="2000" b="1" dirty="0">
                <a:latin typeface="+mn-lt"/>
              </a:rPr>
              <a:t> </a:t>
            </a:r>
            <a:r xmlns:a="http://schemas.openxmlformats.org/drawingml/2006/main">
              <a:rPr lang="vi" altLang="en-US" sz="2000" b="1" dirty="0" smtClean="0">
                <a:latin typeface="Courier New" panose="02070309020205020404" pitchFamily="49" charset="0"/>
                <a:cs typeface="Courier New" panose="02070309020205020404" pitchFamily="49" charset="0"/>
              </a:rPr>
              <a:t>Ước lượng</a:t>
            </a:r>
            <a:r xmlns:a="http://schemas.openxmlformats.org/drawingml/2006/main">
              <a:rPr lang="vi" altLang="en-US" sz="100" b="1" dirty="0" smtClean="0">
                <a:latin typeface="Courier New" panose="02070309020205020404" pitchFamily="49" charset="0"/>
                <a:cs typeface="Courier New" panose="02070309020205020404" pitchFamily="49" charset="0"/>
              </a:rPr>
              <a:t> </a:t>
            </a:r>
            <a:r xmlns:a="http://schemas.openxmlformats.org/drawingml/2006/main">
              <a:rPr lang="vi" altLang="en-US" sz="2000" b="1" dirty="0" smtClean="0">
                <a:latin typeface="Courier New" panose="02070309020205020404" pitchFamily="49" charset="0"/>
                <a:cs typeface="Courier New" panose="02070309020205020404" pitchFamily="49" charset="0"/>
              </a:rPr>
              <a:t>r</a:t>
            </a:r>
            <a:r xmlns:a="http://schemas.openxmlformats.org/drawingml/2006/main">
              <a:rPr lang="vi" altLang="en-US" sz="100" b="1" dirty="0" smtClean="0">
                <a:latin typeface="Courier New" panose="02070309020205020404" pitchFamily="49" charset="0"/>
                <a:cs typeface="Courier New" panose="02070309020205020404" pitchFamily="49" charset="0"/>
              </a:rPr>
              <a:t> </a:t>
            </a:r>
            <a:r xmlns:a="http://schemas.openxmlformats.org/drawingml/2006/main">
              <a:rPr lang="vi" altLang="en-US" sz="2000" b="1" dirty="0" smtClean="0">
                <a:latin typeface="Courier New" panose="02070309020205020404" pitchFamily="49" charset="0"/>
                <a:cs typeface="Courier New" panose="02070309020205020404" pitchFamily="49" charset="0"/>
              </a:rPr>
              <a:t>t</a:t>
            </a:r>
            <a:r xmlns:a="http://schemas.openxmlformats.org/drawingml/2006/main">
              <a:rPr lang="vi" altLang="en-US" sz="100" b="1" dirty="0" smtClean="0">
                <a:latin typeface="Courier New" panose="02070309020205020404" pitchFamily="49" charset="0"/>
                <a:cs typeface="Courier New" panose="02070309020205020404" pitchFamily="49" charset="0"/>
              </a:rPr>
              <a:t> </a:t>
            </a:r>
            <a:r xmlns:a="http://schemas.openxmlformats.org/drawingml/2006/main">
              <a:rPr lang="vi" altLang="en-US" sz="2000" b="1" dirty="0" smtClean="0">
                <a:latin typeface="Courier New" panose="02070309020205020404" pitchFamily="49" charset="0"/>
                <a:cs typeface="Courier New" panose="02070309020205020404" pitchFamily="49" charset="0"/>
              </a:rPr>
              <a:t>t</a:t>
            </a:r>
            <a:r xmlns:a="http://schemas.openxmlformats.org/drawingml/2006/main">
              <a:rPr lang="vi" altLang="en-US" sz="2000" dirty="0" smtClean="0">
                <a:latin typeface="+mn-lt"/>
              </a:rPr>
              <a:t> </a:t>
            </a:r>
            <a:r xmlns:a="http://schemas.openxmlformats.org/drawingml/2006/main">
              <a:rPr lang="vi" altLang="en-US" sz="2000" dirty="0">
                <a:latin typeface="+mn-lt"/>
              </a:rPr>
              <a:t>cộng với </a:t>
            </a:r>
            <a:r xmlns:a="http://schemas.openxmlformats.org/drawingml/2006/main">
              <a:rPr lang="vi" altLang="ja-JP" sz="2000" dirty="0" smtClean="0">
                <a:latin typeface="+mn-lt"/>
              </a:rPr>
              <a:t>“biên an toàn”</a:t>
            </a:r>
          </a:p>
          <a:p>
            <a:pPr xmlns:a="http://schemas.openxmlformats.org/drawingml/2006/main" lvl="1">
              <a:defRPr/>
            </a:pPr>
            <a:r xmlns:a="http://schemas.openxmlformats.org/drawingml/2006/main">
              <a:rPr lang="vi" altLang="ja-JP" sz="2000" dirty="0">
                <a:latin typeface="+mn-lt"/>
              </a:rPr>
              <a:t> </a:t>
            </a:r>
          </a:p>
        </p:txBody>
      </p:sp>
      <p:graphicFrame>
        <p:nvGraphicFramePr>
          <p:cNvPr id="2" name="Object 1" descr="Large variation in estimated R T T = larger safety margin."/>
          <p:cNvGraphicFramePr>
            <a:graphicFrameLocks noChangeAspect="1"/>
          </p:cNvGraphicFramePr>
          <p:nvPr>
            <p:extLst>
              <p:ext uri="{D42A27DB-BD31-4B8C-83A1-F6EECF244321}">
                <p14:modId xmlns:p14="http://schemas.microsoft.com/office/powerpoint/2010/main" val="3537947033"/>
              </p:ext>
            </p:extLst>
          </p:nvPr>
        </p:nvGraphicFramePr>
        <p:xfrm>
          <a:off x="1227138" y="2073275"/>
          <a:ext cx="6175375" cy="327025"/>
        </p:xfrm>
        <a:graphic>
          <a:graphicData uri="http://schemas.openxmlformats.org/presentationml/2006/ole">
            <mc:AlternateContent xmlns:mc="http://schemas.openxmlformats.org/markup-compatibility/2006">
              <mc:Choice xmlns:v="urn:schemas-microsoft-com:vml" Requires="v">
                <p:oleObj spid="_x0000_s128486" name="Equation" r:id="rId4" imgW="3835080" imgH="203040" progId="Equation.DSMT4">
                  <p:embed/>
                </p:oleObj>
              </mc:Choice>
              <mc:Fallback>
                <p:oleObj name="Equation" r:id="rId4" imgW="3835080" imgH="203040" progId="Equation.DSMT4">
                  <p:embed/>
                  <p:pic>
                    <p:nvPicPr>
                      <p:cNvPr id="0" name=""/>
                      <p:cNvPicPr/>
                      <p:nvPr/>
                    </p:nvPicPr>
                    <p:blipFill>
                      <a:blip r:embed="rId5"/>
                      <a:stretch>
                        <a:fillRect/>
                      </a:stretch>
                    </p:blipFill>
                    <p:spPr>
                      <a:xfrm>
                        <a:off x="1227138" y="2073275"/>
                        <a:ext cx="6175375" cy="327025"/>
                      </a:xfrm>
                      <a:prstGeom prst="rect">
                        <a:avLst/>
                      </a:prstGeom>
                    </p:spPr>
                  </p:pic>
                </p:oleObj>
              </mc:Fallback>
            </mc:AlternateContent>
          </a:graphicData>
        </a:graphic>
      </p:graphicFrame>
      <p:sp>
        <p:nvSpPr>
          <p:cNvPr id="8" name="Text Placeholder 7"/>
          <p:cNvSpPr>
            <a:spLocks noGrp="1"/>
          </p:cNvSpPr>
          <p:nvPr>
            <p:ph type="body" idx="4294967295"/>
          </p:nvPr>
        </p:nvSpPr>
        <p:spPr>
          <a:xfrm>
            <a:off x="496957" y="2406789"/>
            <a:ext cx="8229600" cy="406400"/>
          </a:xfrm>
        </p:spPr>
        <p:txBody>
          <a:bodyPr/>
          <a:lstStyle/>
          <a:p>
            <a:pPr xmlns:a="http://schemas.openxmlformats.org/drawingml/2006/main" marL="255600" lvl="1" indent="-255600">
              <a:spcBef>
                <a:spcPts val="1500"/>
              </a:spcBef>
              <a:buClr>
                <a:schemeClr val="tx2"/>
              </a:buClr>
              <a:buFont typeface="Arial" panose="020B0604020202020204" pitchFamily="34" charset="0"/>
              <a:buChar char="•"/>
              <a:defRPr/>
            </a:pPr>
            <a:r xmlns:a="http://schemas.openxmlformats.org/drawingml/2006/main">
              <a:rPr lang="vi" altLang="en-US" sz="1800" dirty="0" smtClean="0">
                <a:latin typeface="+mn-lt"/>
              </a:rPr>
              <a:t>ước tính mẫu</a:t>
            </a:r>
            <a:r xmlns:a="http://schemas.openxmlformats.org/drawingml/2006/main">
              <a:rPr lang="vi" altLang="en-US" sz="100" dirty="0" smtClean="0">
                <a:latin typeface="+mn-lt"/>
              </a:rPr>
              <a:t> </a:t>
            </a:r>
            <a:r xmlns:a="http://schemas.openxmlformats.org/drawingml/2006/main">
              <a:rPr lang="vi" altLang="en-US" sz="1800" dirty="0" smtClean="0">
                <a:latin typeface="+mn-lt"/>
              </a:rPr>
              <a:t>r</a:t>
            </a:r>
            <a:r xmlns:a="http://schemas.openxmlformats.org/drawingml/2006/main">
              <a:rPr lang="vi" altLang="en-US" sz="100" dirty="0" smtClean="0">
                <a:latin typeface="+mn-lt"/>
              </a:rPr>
              <a:t> </a:t>
            </a:r>
            <a:r xmlns:a="http://schemas.openxmlformats.org/drawingml/2006/main">
              <a:rPr lang="vi" altLang="en-US" sz="1800" dirty="0" smtClean="0">
                <a:latin typeface="+mn-lt"/>
              </a:rPr>
              <a:t>t</a:t>
            </a:r>
            <a:r xmlns:a="http://schemas.openxmlformats.org/drawingml/2006/main">
              <a:rPr lang="vi" altLang="en-US" sz="100" dirty="0" smtClean="0">
                <a:latin typeface="+mn-lt"/>
              </a:rPr>
              <a:t> </a:t>
            </a:r>
            <a:r xmlns:a="http://schemas.openxmlformats.org/drawingml/2006/main">
              <a:rPr lang="vi" altLang="en-US" sz="1800" dirty="0" smtClean="0">
                <a:latin typeface="+mn-lt"/>
              </a:rPr>
              <a:t>Độ lệch T so với Ước tínhR</a:t>
            </a:r>
            <a:r xmlns:a="http://schemas.openxmlformats.org/drawingml/2006/main">
              <a:rPr lang="vi" altLang="en-US" sz="100" dirty="0" smtClean="0">
                <a:latin typeface="+mn-lt"/>
              </a:rPr>
              <a:t> </a:t>
            </a:r>
            <a:r xmlns:a="http://schemas.openxmlformats.org/drawingml/2006/main">
              <a:rPr lang="vi" altLang="en-US" sz="1800" dirty="0" smtClean="0">
                <a:latin typeface="+mn-lt"/>
              </a:rPr>
              <a:t>t</a:t>
            </a:r>
            <a:r xmlns:a="http://schemas.openxmlformats.org/drawingml/2006/main">
              <a:rPr lang="vi" altLang="en-US" sz="100" dirty="0" smtClean="0">
                <a:latin typeface="+mn-lt"/>
              </a:rPr>
              <a:t> </a:t>
            </a:r>
            <a:r xmlns:a="http://schemas.openxmlformats.org/drawingml/2006/main">
              <a:rPr lang="vi" altLang="en-US" sz="1800" dirty="0" smtClean="0">
                <a:latin typeface="+mn-lt"/>
              </a:rPr>
              <a:t>T:</a:t>
            </a:r>
            <a:endParaRPr xmlns:a="http://schemas.openxmlformats.org/drawingml/2006/main" lang="en-US" sz="1800" dirty="0">
              <a:latin typeface="+mn-lt"/>
            </a:endParaRPr>
          </a:p>
        </p:txBody>
      </p:sp>
      <p:graphicFrame>
        <p:nvGraphicFramePr>
          <p:cNvPr id="128006" name="Object 8" descr="Dev R T T = left parenthesis 1 minus Beta right parenthesis asterisk Dev R T T + beta asterisk vertical line Sample R T T minus Estimated R T T vertical line."/>
          <p:cNvGraphicFramePr>
            <a:graphicFrameLocks noChangeAspect="1"/>
          </p:cNvGraphicFramePr>
          <p:nvPr>
            <p:extLst>
              <p:ext uri="{D42A27DB-BD31-4B8C-83A1-F6EECF244321}">
                <p14:modId xmlns:p14="http://schemas.microsoft.com/office/powerpoint/2010/main" val="2147986282"/>
              </p:ext>
            </p:extLst>
          </p:nvPr>
        </p:nvGraphicFramePr>
        <p:xfrm>
          <a:off x="2006600" y="2936875"/>
          <a:ext cx="5129213" cy="735013"/>
        </p:xfrm>
        <a:graphic>
          <a:graphicData uri="http://schemas.openxmlformats.org/presentationml/2006/ole">
            <mc:AlternateContent xmlns:mc="http://schemas.openxmlformats.org/markup-compatibility/2006">
              <mc:Choice xmlns:v="urn:schemas-microsoft-com:vml" Requires="v">
                <p:oleObj spid="_x0000_s128487" name="Equation" r:id="rId6" imgW="3377880" imgH="482400" progId="Equation.DSMT4">
                  <p:embed/>
                </p:oleObj>
              </mc:Choice>
              <mc:Fallback>
                <p:oleObj name="Equation" r:id="rId6" imgW="3377880" imgH="482400" progId="Equation.DSMT4">
                  <p:embed/>
                  <p:pic>
                    <p:nvPicPr>
                      <p:cNvPr id="0" name="Object 8"/>
                      <p:cNvPicPr>
                        <a:picLocks noChangeAspect="1" noChangeArrowheads="1"/>
                      </p:cNvPicPr>
                      <p:nvPr/>
                    </p:nvPicPr>
                    <p:blipFill>
                      <a:blip r:embed="rId7"/>
                      <a:srcRect/>
                      <a:stretch>
                        <a:fillRect/>
                      </a:stretch>
                    </p:blipFill>
                    <p:spPr bwMode="auto">
                      <a:xfrm>
                        <a:off x="2006600" y="2936875"/>
                        <a:ext cx="5129213"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8007" name="Object 10" descr="Typically, Beta = 0.25."/>
          <p:cNvGraphicFramePr>
            <a:graphicFrameLocks noChangeAspect="1"/>
          </p:cNvGraphicFramePr>
          <p:nvPr>
            <p:extLst>
              <p:ext uri="{D42A27DB-BD31-4B8C-83A1-F6EECF244321}">
                <p14:modId xmlns:p14="http://schemas.microsoft.com/office/powerpoint/2010/main" val="130468854"/>
              </p:ext>
            </p:extLst>
          </p:nvPr>
        </p:nvGraphicFramePr>
        <p:xfrm>
          <a:off x="3524250" y="3752850"/>
          <a:ext cx="2781300" cy="309563"/>
        </p:xfrm>
        <a:graphic>
          <a:graphicData uri="http://schemas.openxmlformats.org/presentationml/2006/ole">
            <mc:AlternateContent xmlns:mc="http://schemas.openxmlformats.org/markup-compatibility/2006">
              <mc:Choice xmlns:v="urn:schemas-microsoft-com:vml" Requires="v">
                <p:oleObj spid="_x0000_s128488" name="Equation" r:id="rId8" imgW="1726920" imgH="190440" progId="Equation.DSMT4">
                  <p:embed/>
                </p:oleObj>
              </mc:Choice>
              <mc:Fallback>
                <p:oleObj name="Equation" r:id="rId8" imgW="1726920" imgH="190440" progId="Equation.DSMT4">
                  <p:embed/>
                  <p:pic>
                    <p:nvPicPr>
                      <p:cNvPr id="0" name="Object 10"/>
                      <p:cNvPicPr>
                        <a:picLocks noChangeAspect="1" noChangeArrowheads="1"/>
                      </p:cNvPicPr>
                      <p:nvPr/>
                    </p:nvPicPr>
                    <p:blipFill>
                      <a:blip r:embed="rId9"/>
                      <a:srcRect/>
                      <a:stretch>
                        <a:fillRect/>
                      </a:stretch>
                    </p:blipFill>
                    <p:spPr bwMode="auto">
                      <a:xfrm>
                        <a:off x="3524250" y="3752850"/>
                        <a:ext cx="278130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3" descr="An equation has notes. Timeout Interval, clock, = Estimated R T T, estimated R T T, + 4 asterisk D e v R T T, safety margin."/>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16095" y="4764087"/>
            <a:ext cx="5067300" cy="809625"/>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xmlns:a="http://schemas.openxmlformats.org/drawingml/2006/main">
              <a:spcBef>
                <a:spcPct val="0"/>
              </a:spcBef>
            </a:pPr>
            <a:r xmlns:a="http://schemas.openxmlformats.org/drawingml/2006/main">
              <a:rPr lang="vi" altLang="en-US" dirty="0" smtClean="0">
                <a:ea typeface="ＭＳ Ｐゴシック" charset="-128"/>
              </a:rPr>
              <a:t>Mục tiêu </a:t>
            </a:r>
            <a:r xmlns:a="http://schemas.openxmlformats.org/drawingml/2006/main">
              <a:rPr lang="vi" altLang="en-US" dirty="0">
                <a:ea typeface="ＭＳ Ｐゴシック" charset="-128"/>
              </a:rPr>
              <a:t>học tập </a:t>
            </a:r>
            <a:r xmlns:a="http://schemas.openxmlformats.org/drawingml/2006/main">
              <a:rPr lang="vi" altLang="en-US" sz="2000" b="0" dirty="0" smtClean="0">
                <a:ea typeface="ＭＳ Ｐゴシック" charset="-128"/>
              </a:rPr>
              <a:t>(6 trên 10)</a:t>
            </a:r>
            <a:endParaRPr xmlns:a="http://schemas.openxmlformats.org/drawingml/2006/main"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13848"/>
            <a:ext cx="8229600" cy="4652963"/>
          </a:xfrm>
        </p:spPr>
        <p:txBody>
          <a:bodyPr/>
          <a:lstStyle/>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3.1 </a:t>
            </a:r>
            <a:r xmlns:a="http://schemas.openxmlformats.org/drawingml/2006/main">
              <a:rPr lang="vi" sz="1800" dirty="0">
                <a:solidFill>
                  <a:schemeClr val="tx1"/>
                </a:solidFill>
                <a:latin typeface="+mn-lt"/>
              </a:rPr>
              <a:t>dịch vụ tầng vận chuyển</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3.2 </a:t>
            </a:r>
            <a:r xmlns:a="http://schemas.openxmlformats.org/drawingml/2006/main">
              <a:rPr lang="vi" sz="1800" dirty="0">
                <a:solidFill>
                  <a:schemeClr val="tx1"/>
                </a:solidFill>
                <a:latin typeface="+mn-lt"/>
              </a:rPr>
              <a:t>ghép kênh và tách kênh</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3.3 </a:t>
            </a:r>
            <a:r xmlns:a="http://schemas.openxmlformats.org/drawingml/2006/main">
              <a:rPr lang="vi" sz="1800" dirty="0">
                <a:solidFill>
                  <a:schemeClr val="tx1"/>
                </a:solidFill>
                <a:latin typeface="+mn-lt"/>
              </a:rPr>
              <a:t>vận chuyển không kết nối </a:t>
            </a:r>
            <a:r xmlns:a="http://schemas.openxmlformats.org/drawingml/2006/main">
              <a:rPr lang="vi" sz="1800" dirty="0" smtClean="0">
                <a:solidFill>
                  <a:schemeClr val="tx1"/>
                </a:solidFill>
                <a:latin typeface="+mn-lt"/>
              </a:rPr>
              <a:t>: U</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Đ.</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P</a:t>
            </a:r>
            <a:endParaRPr xmlns:a="http://schemas.openxmlformats.org/drawingml/2006/main" lang="en-US" sz="1800" dirty="0">
              <a:solidFill>
                <a:schemeClr val="tx1"/>
              </a:solidFill>
              <a:latin typeface="+mn-lt"/>
            </a:endParaRP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3.4 </a:t>
            </a:r>
            <a:r xmlns:a="http://schemas.openxmlformats.org/drawingml/2006/main">
              <a:rPr lang="vi" sz="1800" dirty="0">
                <a:solidFill>
                  <a:schemeClr val="tx1"/>
                </a:solidFill>
                <a:latin typeface="+mn-lt"/>
              </a:rPr>
              <a:t>nguyên tắc truyền dữ liệu đáng tin </a:t>
            </a:r>
            <a:r xmlns:a="http://schemas.openxmlformats.org/drawingml/2006/main">
              <a:rPr lang="vi" sz="1800" dirty="0" smtClean="0">
                <a:solidFill>
                  <a:schemeClr val="tx1"/>
                </a:solidFill>
                <a:latin typeface="+mn-lt"/>
              </a:rPr>
              <a:t>cậy</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3,5</a:t>
            </a:r>
            <a:r xmlns:a="http://schemas.openxmlformats.org/drawingml/2006/main">
              <a:rPr lang="vi" sz="1800" dirty="0">
                <a:solidFill>
                  <a:schemeClr val="tx1"/>
                </a:solidFill>
                <a:latin typeface="+mn-lt"/>
              </a:rPr>
              <a:t> </a:t>
            </a:r>
            <a:r xmlns:a="http://schemas.openxmlformats.org/drawingml/2006/main">
              <a:rPr lang="vi" sz="1800" b="1" dirty="0">
                <a:solidFill>
                  <a:schemeClr val="tx1"/>
                </a:solidFill>
                <a:latin typeface="+mn-lt"/>
              </a:rPr>
              <a:t>vận chuyển hướng kết nối: </a:t>
            </a:r>
            <a:r xmlns:a="http://schemas.openxmlformats.org/drawingml/2006/main">
              <a:rPr lang="vi" sz="1800" b="1" dirty="0" smtClean="0">
                <a:solidFill>
                  <a:schemeClr val="tx1"/>
                </a:solidFill>
                <a:latin typeface="+mn-lt"/>
              </a:rPr>
              <a:t>T</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C</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P</a:t>
            </a:r>
            <a:endParaRPr xmlns:a="http://schemas.openxmlformats.org/drawingml/2006/main" lang="en-US" sz="1800" b="1" dirty="0">
              <a:solidFill>
                <a:schemeClr val="tx1"/>
              </a:solidFill>
              <a:latin typeface="+mn-lt"/>
            </a:endParaRP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cấu trúc phân đoạn</a:t>
            </a:r>
          </a:p>
          <a:p>
            <a:pPr xmlns:a="http://schemas.openxmlformats.org/drawingml/2006/main" lvl="1" indent="-285750">
              <a:buFont typeface="Arial" panose="020B0604020202020204" pitchFamily="34" charset="0"/>
              <a:buChar char="–"/>
              <a:defRPr/>
            </a:pPr>
            <a:r xmlns:a="http://schemas.openxmlformats.org/drawingml/2006/main">
              <a:rPr lang="vi" sz="1800" b="1" dirty="0">
                <a:solidFill>
                  <a:schemeClr val="tx1"/>
                </a:solidFill>
                <a:latin typeface="+mn-lt"/>
              </a:rPr>
              <a:t>truyền dữ liệu đáng tin cậy</a:t>
            </a: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Kiểm soát lưu lượng</a:t>
            </a:r>
          </a:p>
          <a:p>
            <a:pPr xmlns:a="http://schemas.openxmlformats.org/drawingml/2006/main" lvl="1" indent="-285750">
              <a:buFont typeface="Arial" panose="020B0604020202020204" pitchFamily="34" charset="0"/>
              <a:buChar char="–"/>
              <a:defRPr/>
            </a:pPr>
            <a:r xmlns:a="http://schemas.openxmlformats.org/drawingml/2006/main">
              <a:rPr lang="vi" sz="1800" dirty="0" smtClean="0">
                <a:solidFill>
                  <a:schemeClr val="tx1"/>
                </a:solidFill>
                <a:latin typeface="+mn-lt"/>
              </a:rPr>
              <a:t>quản lý </a:t>
            </a:r>
            <a:r xmlns:a="http://schemas.openxmlformats.org/drawingml/2006/main">
              <a:rPr lang="vi" sz="1800" dirty="0">
                <a:solidFill>
                  <a:schemeClr val="tx1"/>
                </a:solidFill>
                <a:latin typeface="+mn-lt"/>
              </a:rPr>
              <a:t>kết nối</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3.6 </a:t>
            </a:r>
            <a:r xmlns:a="http://schemas.openxmlformats.org/drawingml/2006/main">
              <a:rPr lang="vi" sz="1800" dirty="0">
                <a:latin typeface="+mn-lt"/>
              </a:rPr>
              <a:t>nguyên tắc kiểm soát tắc nghẽn</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3,7T </a:t>
            </a:r>
            <a:r xmlns:a="http://schemas.openxmlformats.org/drawingml/2006/main">
              <a:rPr lang="vi" sz="1800" dirty="0">
                <a:latin typeface="+mn-lt"/>
              </a:rPr>
              <a:t>_</a:t>
            </a:r>
            <a:r xmlns:a="http://schemas.openxmlformats.org/drawingml/2006/main">
              <a:rPr lang="vi" sz="100" dirty="0">
                <a:latin typeface="+mn-lt"/>
              </a:rPr>
              <a:t> </a:t>
            </a:r>
            <a:r xmlns:a="http://schemas.openxmlformats.org/drawingml/2006/main">
              <a:rPr lang="vi" sz="1800" dirty="0">
                <a:latin typeface="+mn-lt"/>
              </a:rPr>
              <a:t>C</a:t>
            </a:r>
            <a:r xmlns:a="http://schemas.openxmlformats.org/drawingml/2006/main">
              <a:rPr lang="vi" sz="100" dirty="0">
                <a:latin typeface="+mn-lt"/>
              </a:rPr>
              <a:t> </a:t>
            </a:r>
            <a:r xmlns:a="http://schemas.openxmlformats.org/drawingml/2006/main">
              <a:rPr lang="vi" sz="1800" dirty="0" smtClean="0">
                <a:latin typeface="+mn-lt"/>
              </a:rPr>
              <a:t>Kiểm soát </a:t>
            </a:r>
            <a:endParaRPr xmlns:a="http://schemas.openxmlformats.org/drawingml/2006/main" lang="en-US" sz="1800" dirty="0">
              <a:solidFill>
                <a:schemeClr val="tx1"/>
              </a:solidFill>
              <a:latin typeface="+mn-lt"/>
            </a:endParaRPr>
            <a:r xmlns:a="http://schemas.openxmlformats.org/drawingml/2006/main">
              <a:rPr lang="vi" sz="1800" dirty="0">
                <a:latin typeface="+mn-lt"/>
              </a:rPr>
              <a:t>tắc nghẽn P</a:t>
            </a:r>
          </a:p>
        </p:txBody>
      </p:sp>
    </p:spTree>
    <p:extLst>
      <p:ext uri="{BB962C8B-B14F-4D97-AF65-F5344CB8AC3E}">
        <p14:creationId xmlns:p14="http://schemas.microsoft.com/office/powerpoint/2010/main" val="351167774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cs typeface="+mj-cs"/>
              </a:rPr>
              <a:t>t</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C</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P Truyền dữ liệu đáng tin cậy</a:t>
            </a:r>
            <a:endParaRPr xmlns:a="http://schemas.openxmlformats.org/drawingml/2006/main" lang="en-US" dirty="0">
              <a:latin typeface="Times New Roman" panose="02020603050405020304" pitchFamily="18" charset="0"/>
              <a:cs typeface="+mj-cs"/>
            </a:endParaRPr>
          </a:p>
        </p:txBody>
      </p:sp>
      <p:sp>
        <p:nvSpPr>
          <p:cNvPr id="3" name="Content Placeholder 2"/>
          <p:cNvSpPr>
            <a:spLocks noGrp="1"/>
          </p:cNvSpPr>
          <p:nvPr>
            <p:ph type="body" idx="1"/>
          </p:nvPr>
        </p:nvSpPr>
        <p:spPr>
          <a:xfrm>
            <a:off x="457200" y="1600200"/>
            <a:ext cx="8229600" cy="4586288"/>
          </a:xfrm>
        </p:spPr>
        <p:txBody>
          <a:bodyPr>
            <a:spAutoFit/>
          </a:bodyPr>
          <a:lstStyle/>
          <a:p>
            <a:pPr xmlns:a="http://schemas.openxmlformats.org/drawingml/2006/main">
              <a:defRPr/>
            </a:pPr>
            <a:r xmlns:a="http://schemas.openxmlformats.org/drawingml/2006/main">
              <a:rPr lang="vi" altLang="en-US" sz="2200" dirty="0" smtClean="0">
                <a:latin typeface="+mn-lt"/>
                <a:ea typeface="ＭＳ Ｐゴシック" charset="-128"/>
              </a:rPr>
              <a:t>t</a:t>
            </a:r>
            <a:r xmlns:a="http://schemas.openxmlformats.org/drawingml/2006/main">
              <a:rPr lang="vi" altLang="en-US" sz="100" dirty="0" smtClean="0">
                <a:latin typeface="+mn-lt"/>
                <a:ea typeface="ＭＳ Ｐゴシック" charset="-128"/>
              </a:rPr>
              <a:t> </a:t>
            </a:r>
            <a:r xmlns:a="http://schemas.openxmlformats.org/drawingml/2006/main">
              <a:rPr lang="vi" altLang="en-US" sz="2200" dirty="0" smtClean="0">
                <a:latin typeface="+mn-lt"/>
                <a:ea typeface="ＭＳ Ｐゴシック" charset="-128"/>
              </a:rPr>
              <a:t>C</a:t>
            </a:r>
            <a:r xmlns:a="http://schemas.openxmlformats.org/drawingml/2006/main">
              <a:rPr lang="vi" altLang="en-US" sz="100" dirty="0" smtClean="0">
                <a:latin typeface="+mn-lt"/>
                <a:ea typeface="ＭＳ Ｐゴシック" charset="-128"/>
              </a:rPr>
              <a:t> </a:t>
            </a:r>
            <a:r xmlns:a="http://schemas.openxmlformats.org/drawingml/2006/main">
              <a:rPr lang="vi" altLang="en-US" sz="2200" dirty="0" smtClean="0">
                <a:latin typeface="+mn-lt"/>
                <a:ea typeface="ＭＳ Ｐゴシック" charset="-128"/>
              </a:rPr>
              <a:t>P tạo r</a:t>
            </a:r>
            <a:r xmlns:a="http://schemas.openxmlformats.org/drawingml/2006/main">
              <a:rPr lang="vi" altLang="en-US" sz="100" dirty="0" smtClean="0">
                <a:latin typeface="+mn-lt"/>
                <a:ea typeface="ＭＳ Ｐゴシック" charset="-128"/>
              </a:rPr>
              <a:t> </a:t>
            </a:r>
            <a:r xmlns:a="http://schemas.openxmlformats.org/drawingml/2006/main">
              <a:rPr lang="vi" altLang="en-US" sz="2200" dirty="0" smtClean="0">
                <a:latin typeface="+mn-lt"/>
                <a:ea typeface="ＭＳ Ｐゴシック" charset="-128"/>
              </a:rPr>
              <a:t>đ</a:t>
            </a:r>
            <a:r xmlns:a="http://schemas.openxmlformats.org/drawingml/2006/main">
              <a:rPr lang="vi" altLang="en-US" sz="100" dirty="0" smtClean="0">
                <a:latin typeface="+mn-lt"/>
                <a:ea typeface="ＭＳ Ｐゴシック" charset="-128"/>
              </a:rPr>
              <a:t> </a:t>
            </a:r>
            <a:r xmlns:a="http://schemas.openxmlformats.org/drawingml/2006/main">
              <a:rPr lang="vi" altLang="en-US" sz="2200" dirty="0" smtClean="0">
                <a:latin typeface="+mn-lt"/>
                <a:ea typeface="ＭＳ Ｐゴシック" charset="-128"/>
              </a:rPr>
              <a:t>t </a:t>
            </a:r>
            <a:r xmlns:a="http://schemas.openxmlformats.org/drawingml/2006/main">
              <a:rPr lang="vi" altLang="en-US" sz="2200" dirty="0">
                <a:latin typeface="+mn-lt"/>
                <a:ea typeface="ＭＳ Ｐゴシック" charset="-128"/>
              </a:rPr>
              <a:t>dịch vụ trên đầu trang của </a:t>
            </a:r>
            <a:r xmlns:a="http://schemas.openxmlformats.org/drawingml/2006/main">
              <a:rPr lang="vi" altLang="en-US" sz="2200" dirty="0" smtClean="0">
                <a:latin typeface="+mn-lt"/>
                <a:ea typeface="ＭＳ Ｐゴシック" charset="-128"/>
              </a:rPr>
              <a:t>tôi</a:t>
            </a:r>
            <a:r xmlns:a="http://schemas.openxmlformats.org/drawingml/2006/main">
              <a:rPr lang="vi" altLang="en-US" sz="100" dirty="0" smtClean="0">
                <a:latin typeface="+mn-lt"/>
                <a:ea typeface="ＭＳ Ｐゴシック" charset="-128"/>
              </a:rPr>
              <a:t> </a:t>
            </a:r>
            <a:r xmlns:a="http://schemas.openxmlformats.org/drawingml/2006/main">
              <a:rPr lang="vi" altLang="ja-JP" sz="2200" dirty="0">
                <a:latin typeface="+mn-lt"/>
                <a:ea typeface="ＭＳ Ｐゴシック" charset="-128"/>
              </a:rPr>
              <a:t>Dịch vụ không đáng tin cậy </a:t>
            </a:r>
            <a:r xmlns:a="http://schemas.openxmlformats.org/drawingml/2006/main">
              <a:rPr lang="vi" altLang="ja-JP" sz="2200" dirty="0" smtClean="0">
                <a:latin typeface="+mn-lt"/>
                <a:ea typeface="ＭＳ Ｐゴシック" charset="-128"/>
              </a:rPr>
              <a:t>của </a:t>
            </a:r>
            <a:r xmlns:a="http://schemas.openxmlformats.org/drawingml/2006/main">
              <a:rPr lang="vi" altLang="en-US" sz="2200" dirty="0" smtClean="0">
                <a:latin typeface="+mn-lt"/>
                <a:ea typeface="ＭＳ Ｐゴシック" charset="-128"/>
              </a:rPr>
              <a:t>P</a:t>
            </a:r>
          </a:p>
          <a:p>
            <a:pPr xmlns:a="http://schemas.openxmlformats.org/drawingml/2006/main" marL="741553" lvl="1" indent="-284353">
              <a:buFont typeface="Arial" panose="020B0604020202020204" pitchFamily="34" charset="0"/>
              <a:buChar char="–"/>
              <a:defRPr/>
            </a:pPr>
            <a:r xmlns:a="http://schemas.openxmlformats.org/drawingml/2006/main">
              <a:rPr lang="vi" altLang="en-US" sz="2200" dirty="0">
                <a:latin typeface="+mn-lt"/>
                <a:ea typeface="ＭＳ Ｐゴシック" charset="-128"/>
              </a:rPr>
              <a:t>phân đoạn đường ống</a:t>
            </a:r>
          </a:p>
          <a:p>
            <a:pPr xmlns:a="http://schemas.openxmlformats.org/drawingml/2006/main" marL="741553" lvl="1" indent="-284353">
              <a:buFont typeface="Arial" panose="020B0604020202020204" pitchFamily="34" charset="0"/>
              <a:buChar char="–"/>
              <a:defRPr/>
            </a:pPr>
            <a:r xmlns:a="http://schemas.openxmlformats.org/drawingml/2006/main">
              <a:rPr lang="vi" altLang="en-US" sz="2200" dirty="0" smtClean="0">
                <a:latin typeface="+mn-lt"/>
                <a:ea typeface="ＭＳ Ｐゴシック" charset="-128"/>
              </a:rPr>
              <a:t>acks </a:t>
            </a:r>
            <a:endParaRPr xmlns:a="http://schemas.openxmlformats.org/drawingml/2006/main" lang="en-US" altLang="en-US" sz="2200" dirty="0">
              <a:latin typeface="+mn-lt"/>
              <a:ea typeface="ＭＳ Ｐゴシック" charset="-128"/>
            </a:endParaRPr>
            <a:r xmlns:a="http://schemas.openxmlformats.org/drawingml/2006/main">
              <a:rPr lang="vi" altLang="en-US" sz="2200" dirty="0">
                <a:latin typeface="+mn-lt"/>
                <a:ea typeface="ＭＳ Ｐゴシック" charset="-128"/>
              </a:rPr>
              <a:t>tích lũy</a:t>
            </a:r>
          </a:p>
          <a:p>
            <a:pPr xmlns:a="http://schemas.openxmlformats.org/drawingml/2006/main" marL="741553" lvl="1" indent="-284353">
              <a:buFont typeface="Arial" panose="020B0604020202020204" pitchFamily="34" charset="0"/>
              <a:buChar char="–"/>
              <a:defRPr/>
            </a:pPr>
            <a:r xmlns:a="http://schemas.openxmlformats.org/drawingml/2006/main">
              <a:rPr lang="vi" altLang="en-US" sz="2200" dirty="0">
                <a:latin typeface="+mn-lt"/>
                <a:ea typeface="ＭＳ Ｐゴシック" charset="-128"/>
              </a:rPr>
              <a:t>hẹn giờ truyền lại đơn</a:t>
            </a:r>
          </a:p>
          <a:p>
            <a:pPr xmlns:a="http://schemas.openxmlformats.org/drawingml/2006/main">
              <a:defRPr/>
            </a:pPr>
            <a:r xmlns:a="http://schemas.openxmlformats.org/drawingml/2006/main">
              <a:rPr lang="vi" altLang="en-US" sz="2200" dirty="0">
                <a:latin typeface="+mn-lt"/>
                <a:ea typeface="ＭＳ Ｐゴシック" charset="-128"/>
              </a:rPr>
              <a:t>truyền lại </a:t>
            </a:r>
            <a:r xmlns:a="http://schemas.openxmlformats.org/drawingml/2006/main">
              <a:rPr lang="vi" altLang="en-US" sz="2200" dirty="0" smtClean="0">
                <a:latin typeface="+mn-lt"/>
                <a:ea typeface="ＭＳ Ｐゴシック" charset="-128"/>
              </a:rPr>
              <a:t>được kích hoạt </a:t>
            </a:r>
            <a:r xmlns:a="http://schemas.openxmlformats.org/drawingml/2006/main">
              <a:rPr lang="vi" altLang="en-US" sz="2200" dirty="0">
                <a:latin typeface="+mn-lt"/>
                <a:ea typeface="ＭＳ Ｐゴシック" charset="-128"/>
              </a:rPr>
              <a:t>bởi:</a:t>
            </a:r>
          </a:p>
          <a:p>
            <a:pPr xmlns:a="http://schemas.openxmlformats.org/drawingml/2006/main" marL="741553" lvl="1" indent="-284353">
              <a:buFont typeface="Arial" panose="020B0604020202020204" pitchFamily="34" charset="0"/>
              <a:buChar char="–"/>
              <a:defRPr/>
            </a:pPr>
            <a:r xmlns:a="http://schemas.openxmlformats.org/drawingml/2006/main">
              <a:rPr lang="vi" altLang="en-US" sz="2200" dirty="0">
                <a:latin typeface="+mn-lt"/>
                <a:ea typeface="ＭＳ Ｐゴシック" charset="-128"/>
              </a:rPr>
              <a:t>sự kiện hết thời gian chờ</a:t>
            </a:r>
          </a:p>
          <a:p>
            <a:pPr xmlns:a="http://schemas.openxmlformats.org/drawingml/2006/main" marL="741553" lvl="1" indent="-284353">
              <a:buFont typeface="Arial" panose="020B0604020202020204" pitchFamily="34" charset="0"/>
              <a:buChar char="–"/>
              <a:defRPr/>
            </a:pPr>
            <a:r xmlns:a="http://schemas.openxmlformats.org/drawingml/2006/main">
              <a:rPr lang="vi" altLang="en-US" sz="2200" dirty="0">
                <a:latin typeface="+mn-lt"/>
                <a:ea typeface="ＭＳ Ｐゴシック" charset="-128"/>
              </a:rPr>
              <a:t>trùng </a:t>
            </a:r>
            <a:r xmlns:a="http://schemas.openxmlformats.org/drawingml/2006/main">
              <a:rPr lang="vi" altLang="en-US" sz="2200" dirty="0" smtClean="0">
                <a:latin typeface="+mn-lt"/>
                <a:ea typeface="ＭＳ Ｐゴシック" charset="-128"/>
              </a:rPr>
              <a:t>lặp</a:t>
            </a:r>
          </a:p>
          <a:p>
            <a:pPr xmlns:a="http://schemas.openxmlformats.org/drawingml/2006/main">
              <a:buFontTx/>
              <a:buChar char="•"/>
              <a:defRPr/>
            </a:pPr>
            <a:r xmlns:a="http://schemas.openxmlformats.org/drawingml/2006/main">
              <a:rPr lang="vi" altLang="ja-JP" sz="2200" dirty="0" smtClean="0">
                <a:latin typeface="+mn-lt"/>
                <a:ea typeface="MS PGothic" panose="020B0600070205080204" pitchFamily="34" charset="-128"/>
                <a:cs typeface="Arial" panose="020B0604020202020204" pitchFamily="34" charset="0"/>
              </a:rPr>
              <a:t>ta </a:t>
            </a:r>
            <a:r xmlns:a="http://schemas.openxmlformats.org/drawingml/2006/main">
              <a:rPr lang="vi" altLang="en-US" sz="2200" dirty="0" smtClean="0">
                <a:latin typeface="+mn-lt"/>
                <a:ea typeface="MS PGothic" panose="020B0600070205080204" pitchFamily="34" charset="-128"/>
                <a:cs typeface="Arial" panose="020B0604020202020204" pitchFamily="34" charset="0"/>
              </a:rPr>
              <a:t>hãy </a:t>
            </a:r>
            <a:r xmlns:a="http://schemas.openxmlformats.org/drawingml/2006/main">
              <a:rPr lang="vi" altLang="ja-JP" sz="2200" dirty="0">
                <a:latin typeface="+mn-lt"/>
                <a:ea typeface="MS PGothic" panose="020B0600070205080204" pitchFamily="34" charset="-128"/>
                <a:cs typeface="Arial" panose="020B0604020202020204" pitchFamily="34" charset="0"/>
              </a:rPr>
              <a:t>xem xét T đơn giản hóa</a:t>
            </a:r>
            <a:r xmlns:a="http://schemas.openxmlformats.org/drawingml/2006/main">
              <a:rPr lang="vi" altLang="ja-JP" sz="100" dirty="0">
                <a:latin typeface="+mn-lt"/>
                <a:ea typeface="MS PGothic" panose="020B0600070205080204" pitchFamily="34" charset="-128"/>
                <a:cs typeface="Arial" panose="020B0604020202020204" pitchFamily="34" charset="0"/>
              </a:rPr>
              <a:t> </a:t>
            </a:r>
            <a:r xmlns:a="http://schemas.openxmlformats.org/drawingml/2006/main">
              <a:rPr lang="vi" altLang="ja-JP" sz="2200" dirty="0">
                <a:latin typeface="+mn-lt"/>
                <a:ea typeface="MS PGothic" panose="020B0600070205080204" pitchFamily="34" charset="-128"/>
                <a:cs typeface="Arial" panose="020B0604020202020204" pitchFamily="34" charset="0"/>
              </a:rPr>
              <a:t>C</a:t>
            </a:r>
            <a:r xmlns:a="http://schemas.openxmlformats.org/drawingml/2006/main">
              <a:rPr lang="vi" altLang="ja-JP" sz="100" dirty="0">
                <a:latin typeface="+mn-lt"/>
                <a:ea typeface="MS PGothic" panose="020B0600070205080204" pitchFamily="34" charset="-128"/>
                <a:cs typeface="Arial" panose="020B0604020202020204" pitchFamily="34" charset="0"/>
              </a:rPr>
              <a:t> </a:t>
            </a:r>
            <a:r xmlns:a="http://schemas.openxmlformats.org/drawingml/2006/main">
              <a:rPr lang="vi" altLang="ja-JP" sz="2200" dirty="0">
                <a:latin typeface="+mn-lt"/>
                <a:ea typeface="MS PGothic" panose="020B0600070205080204" pitchFamily="34" charset="-128"/>
                <a:cs typeface="Arial" panose="020B0604020202020204" pitchFamily="34" charset="0"/>
              </a:rPr>
              <a:t>P người gửi:</a:t>
            </a:r>
          </a:p>
          <a:p>
            <a:pPr xmlns:a="http://schemas.openxmlformats.org/drawingml/2006/main" marL="741363" lvl="1" indent="-284163">
              <a:buFontTx/>
              <a:buChar char="–"/>
              <a:defRPr/>
            </a:pPr>
            <a:r xmlns:a="http://schemas.openxmlformats.org/drawingml/2006/main">
              <a:rPr lang="vi" altLang="en-US" sz="2200" dirty="0">
                <a:latin typeface="+mn-lt"/>
                <a:ea typeface="MS PGothic" panose="020B0600070205080204" pitchFamily="34" charset="-128"/>
                <a:cs typeface="Arial" panose="020B0604020202020204" pitchFamily="34" charset="0"/>
              </a:rPr>
              <a:t>bỏ qua các truy cập trùng </a:t>
            </a:r>
            <a:r xmlns:a="http://schemas.openxmlformats.org/drawingml/2006/main">
              <a:rPr lang="vi" altLang="en-US" sz="2200" dirty="0" smtClean="0">
                <a:latin typeface="+mn-lt"/>
                <a:ea typeface="MS PGothic" panose="020B0600070205080204" pitchFamily="34" charset="-128"/>
                <a:cs typeface="Arial" panose="020B0604020202020204" pitchFamily="34" charset="0"/>
              </a:rPr>
              <a:t>lặp</a:t>
            </a:r>
            <a:endParaRPr xmlns:a="http://schemas.openxmlformats.org/drawingml/2006/main" lang="en-US" altLang="en-US" sz="2200" dirty="0">
              <a:latin typeface="+mn-lt"/>
              <a:ea typeface="MS PGothic" panose="020B0600070205080204" pitchFamily="34" charset="-128"/>
              <a:cs typeface="Arial" panose="020B0604020202020204" pitchFamily="34" charset="0"/>
            </a:endParaRPr>
          </a:p>
          <a:p>
            <a:pPr xmlns:a="http://schemas.openxmlformats.org/drawingml/2006/main" marL="741363" lvl="1" indent="-284163">
              <a:buFontTx/>
              <a:buChar char="–"/>
              <a:defRPr/>
            </a:pPr>
            <a:r xmlns:a="http://schemas.openxmlformats.org/drawingml/2006/main">
              <a:rPr lang="vi" altLang="en-US" sz="2200" dirty="0">
                <a:latin typeface="+mn-lt"/>
                <a:ea typeface="MS PGothic" panose="020B0600070205080204" pitchFamily="34" charset="-128"/>
                <a:cs typeface="Arial" panose="020B0604020202020204" pitchFamily="34" charset="0"/>
              </a:rPr>
              <a:t>bỏ qua kiểm soát luồng, kiểm soát tắc </a:t>
            </a:r>
            <a:r xmlns:a="http://schemas.openxmlformats.org/drawingml/2006/main">
              <a:rPr lang="vi" altLang="en-US" sz="2200" dirty="0" smtClean="0">
                <a:latin typeface="+mn-lt"/>
                <a:ea typeface="MS PGothic" panose="020B0600070205080204" pitchFamily="34" charset="-128"/>
                <a:cs typeface="Arial" panose="020B0604020202020204" pitchFamily="34" charset="0"/>
              </a:rPr>
              <a:t>nghẽn</a:t>
            </a:r>
            <a:endParaRPr xmlns:a="http://schemas.openxmlformats.org/drawingml/2006/main" lang="en-US" altLang="en-US" sz="2200" dirty="0">
              <a:latin typeface="+mn-lt"/>
              <a:ea typeface="ＭＳ Ｐゴシック" charset="-128"/>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t</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C</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P Sự kiện người gửi:</a:t>
            </a:r>
            <a:endParaRPr xmlns:a="http://schemas.openxmlformats.org/drawingml/2006/main" lang="en-US" dirty="0">
              <a:latin typeface="Times New Roman" panose="02020603050405020304" pitchFamily="18" charset="0"/>
              <a:ea typeface="ＭＳ Ｐゴシック" charset="0"/>
              <a:cs typeface="+mj-cs"/>
            </a:endParaRPr>
          </a:p>
        </p:txBody>
      </p:sp>
      <p:sp>
        <p:nvSpPr>
          <p:cNvPr id="3" name="Content Placeholder 2"/>
          <p:cNvSpPr>
            <a:spLocks noGrp="1"/>
          </p:cNvSpPr>
          <p:nvPr>
            <p:ph type="body" idx="1"/>
          </p:nvPr>
        </p:nvSpPr>
        <p:spPr>
          <a:xfrm>
            <a:off x="457200" y="1612900"/>
            <a:ext cx="3994150" cy="4302125"/>
          </a:xfrm>
        </p:spPr>
        <p:txBody>
          <a:bodyPr>
            <a:spAutoFit/>
          </a:bodyPr>
          <a:lstStyle/>
          <a:p>
            <a:pPr xmlns:a="http://schemas.openxmlformats.org/drawingml/2006/main" marL="0" indent="0">
              <a:buFont typeface="Arial"/>
              <a:buNone/>
              <a:defRPr/>
            </a:pPr>
            <a:r xmlns:a="http://schemas.openxmlformats.org/drawingml/2006/main">
              <a:rPr lang="vi" sz="2200" b="1" dirty="0">
                <a:latin typeface="Arial (Body)"/>
                <a:ea typeface="ＭＳ Ｐゴシック" charset="0"/>
                <a:cs typeface="+mn-cs"/>
              </a:rPr>
              <a:t>dữ liệu rcvd từ ứng dụng:</a:t>
            </a:r>
          </a:p>
          <a:p>
            <a:pPr xmlns:a="http://schemas.openxmlformats.org/drawingml/2006/main" marL="255651" indent="-255651">
              <a:buFont typeface="Arial" panose="020B0604020202020204" pitchFamily="34" charset="0"/>
              <a:buChar char="•"/>
              <a:defRPr/>
            </a:pPr>
            <a:r xmlns:a="http://schemas.openxmlformats.org/drawingml/2006/main">
              <a:rPr lang="vi" sz="2200" dirty="0">
                <a:latin typeface="Arial (Body)"/>
                <a:ea typeface="ＭＳ Ｐゴシック" charset="0"/>
                <a:cs typeface="+mn-cs"/>
              </a:rPr>
              <a:t>tạo phân đoạn với seq #</a:t>
            </a:r>
          </a:p>
          <a:p>
            <a:pPr xmlns:a="http://schemas.openxmlformats.org/drawingml/2006/main" marL="255651" indent="-255651">
              <a:buFont typeface="Arial" panose="020B0604020202020204" pitchFamily="34" charset="0"/>
              <a:buChar char="•"/>
              <a:defRPr/>
            </a:pPr>
            <a:r xmlns:a="http://schemas.openxmlformats.org/drawingml/2006/main">
              <a:rPr lang="vi" sz="2200" dirty="0">
                <a:latin typeface="Arial (Body)"/>
                <a:ea typeface="ＭＳ Ｐゴシック" charset="0"/>
                <a:cs typeface="+mn-cs"/>
              </a:rPr>
              <a:t>seq # là số luồng byte của byte dữ liệu đầu tiên trong </a:t>
            </a:r>
            <a:r xmlns:a="http://schemas.openxmlformats.org/drawingml/2006/main">
              <a:rPr lang="vi" sz="2200" dirty="0" smtClean="0">
                <a:latin typeface="Arial (Body)"/>
                <a:ea typeface="ＭＳ Ｐゴシック" charset="0"/>
                <a:cs typeface="+mn-cs"/>
              </a:rPr>
              <a:t>phân đoạn</a:t>
            </a:r>
            <a:endParaRPr xmlns:a="http://schemas.openxmlformats.org/drawingml/2006/main" lang="en-US" sz="2200" dirty="0">
              <a:latin typeface="Arial (Body)"/>
              <a:ea typeface="ＭＳ Ｐゴシック" charset="0"/>
              <a:cs typeface="+mn-cs"/>
            </a:endParaRPr>
          </a:p>
          <a:p>
            <a:pPr xmlns:a="http://schemas.openxmlformats.org/drawingml/2006/main" marL="255651" indent="-255651">
              <a:buFont typeface="Arial" panose="020B0604020202020204" pitchFamily="34" charset="0"/>
              <a:buChar char="•"/>
              <a:defRPr/>
            </a:pPr>
            <a:r xmlns:a="http://schemas.openxmlformats.org/drawingml/2006/main">
              <a:rPr lang="vi" sz="2200" dirty="0">
                <a:latin typeface="Arial (Body)"/>
                <a:ea typeface="ＭＳ Ｐゴシック" charset="0"/>
                <a:cs typeface="+mn-cs"/>
              </a:rPr>
              <a:t>bắt đầu hẹn giờ nếu chưa </a:t>
            </a:r>
            <a:r xmlns:a="http://schemas.openxmlformats.org/drawingml/2006/main">
              <a:rPr lang="vi" sz="2200" dirty="0" smtClean="0">
                <a:latin typeface="Arial (Body)"/>
                <a:ea typeface="ＭＳ Ｐゴシック" charset="0"/>
                <a:cs typeface="+mn-cs"/>
              </a:rPr>
              <a:t>chạy</a:t>
            </a:r>
            <a:endParaRPr xmlns:a="http://schemas.openxmlformats.org/drawingml/2006/main" lang="en-US" sz="2200" dirty="0">
              <a:latin typeface="Arial (Body)"/>
              <a:ea typeface="ＭＳ Ｐゴシック" charset="0"/>
              <a:cs typeface="+mn-cs"/>
            </a:endParaRPr>
          </a:p>
          <a:p>
            <a:pPr xmlns:a="http://schemas.openxmlformats.org/drawingml/2006/main" marL="741553" lvl="1" indent="-284353">
              <a:buFont typeface="Arial" panose="020B0604020202020204" pitchFamily="34" charset="0"/>
              <a:buChar char="–"/>
              <a:defRPr/>
            </a:pPr>
            <a:r xmlns:a="http://schemas.openxmlformats.org/drawingml/2006/main">
              <a:rPr lang="vi" sz="2200" dirty="0">
                <a:latin typeface="Arial (Body)"/>
                <a:ea typeface="ＭＳ Ｐゴシック" charset="0"/>
              </a:rPr>
              <a:t>nghĩ về bộ đếm thời gian như đối với phân đoạn chưa được sử dụng cũ nhất</a:t>
            </a:r>
          </a:p>
          <a:p>
            <a:pPr xmlns:a="http://schemas.openxmlformats.org/drawingml/2006/main" marL="741553" lvl="1" indent="-284353">
              <a:buFont typeface="Arial" panose="020B0604020202020204" pitchFamily="34" charset="0"/>
              <a:buChar char="–"/>
              <a:defRPr/>
            </a:pPr>
            <a:r xmlns:a="http://schemas.openxmlformats.org/drawingml/2006/main">
              <a:rPr lang="vi" sz="2200" dirty="0">
                <a:latin typeface="Arial (Body)"/>
                <a:ea typeface="ＭＳ Ｐゴシック" charset="0"/>
              </a:rPr>
              <a:t>khoảng thời gian hết hạn: </a:t>
            </a:r>
            <a:r xmlns:a="http://schemas.openxmlformats.org/drawingml/2006/main">
              <a:rPr lang="vi" sz="2200" b="1" dirty="0" smtClean="0">
                <a:latin typeface="Courier New" panose="02070309020205020404" pitchFamily="49" charset="0"/>
                <a:ea typeface="ＭＳ Ｐゴシック" charset="0"/>
                <a:cs typeface="Courier New" panose="02070309020205020404" pitchFamily="49" charset="0"/>
              </a:rPr>
              <a:t>TimeOutInterval</a:t>
            </a:r>
            <a:endParaRPr xmlns:a="http://schemas.openxmlformats.org/drawingml/2006/main" lang="en-US" sz="2200" b="1" dirty="0">
              <a:latin typeface="Courier New" panose="02070309020205020404" pitchFamily="49" charset="0"/>
              <a:ea typeface="ＭＳ Ｐゴシック" charset="0"/>
              <a:cs typeface="Courier New" panose="02070309020205020404" pitchFamily="49" charset="0"/>
            </a:endParaRPr>
          </a:p>
        </p:txBody>
      </p:sp>
      <p:sp>
        <p:nvSpPr>
          <p:cNvPr id="4" name="Content Placeholder 3"/>
          <p:cNvSpPr>
            <a:spLocks noGrp="1"/>
          </p:cNvSpPr>
          <p:nvPr>
            <p:ph type="body" idx="2"/>
          </p:nvPr>
        </p:nvSpPr>
        <p:spPr>
          <a:xfrm>
            <a:off x="4640263" y="1612900"/>
            <a:ext cx="4046537" cy="4494213"/>
          </a:xfrm>
        </p:spPr>
        <p:txBody>
          <a:bodyPr>
            <a:spAutoFit/>
          </a:bodyPr>
          <a:lstStyle/>
          <a:p>
            <a:pPr xmlns:a="http://schemas.openxmlformats.org/drawingml/2006/main" marL="0" indent="0">
              <a:buFont typeface="Arial"/>
              <a:buNone/>
              <a:defRPr/>
            </a:pPr>
            <a:r xmlns:a="http://schemas.openxmlformats.org/drawingml/2006/main">
              <a:rPr lang="vi" sz="2000" b="1" dirty="0">
                <a:latin typeface="Arial (Body)"/>
                <a:ea typeface="ＭＳ Ｐゴシック" charset="0"/>
                <a:cs typeface="+mn-cs"/>
              </a:rPr>
              <a:t>hết giờ:</a:t>
            </a:r>
          </a:p>
          <a:p>
            <a:pPr xmlns:a="http://schemas.openxmlformats.org/drawingml/2006/main" marL="255651" indent="-255651">
              <a:buFont typeface="Arial" panose="020B0604020202020204" pitchFamily="34" charset="0"/>
              <a:buChar char="•"/>
              <a:defRPr/>
            </a:pPr>
            <a:r xmlns:a="http://schemas.openxmlformats.org/drawingml/2006/main">
              <a:rPr lang="vi" sz="2000" dirty="0">
                <a:latin typeface="Arial (Body)"/>
                <a:ea typeface="ＭＳ Ｐゴシック" charset="0"/>
                <a:cs typeface="+mn-cs"/>
              </a:rPr>
              <a:t>truyền lại phân đoạn gây ra thời gian chờ</a:t>
            </a:r>
          </a:p>
          <a:p>
            <a:pPr xmlns:a="http://schemas.openxmlformats.org/drawingml/2006/main" marL="255651" indent="-255651">
              <a:buFont typeface="Arial" panose="020B0604020202020204" pitchFamily="34" charset="0"/>
              <a:buChar char="•"/>
              <a:defRPr/>
            </a:pPr>
            <a:r xmlns:a="http://schemas.openxmlformats.org/drawingml/2006/main">
              <a:rPr lang="vi" sz="2000" dirty="0">
                <a:latin typeface="Arial (Body)"/>
                <a:ea typeface="ＭＳ Ｐゴシック" charset="0"/>
                <a:cs typeface="+mn-cs"/>
              </a:rPr>
              <a:t>khởi động lại hẹn giờ</a:t>
            </a:r>
          </a:p>
          <a:p>
            <a:pPr xmlns:a="http://schemas.openxmlformats.org/drawingml/2006/main" marL="0" indent="0">
              <a:buFont typeface="Arial"/>
              <a:buNone/>
              <a:defRPr/>
            </a:pPr>
            <a:r xmlns:a="http://schemas.openxmlformats.org/drawingml/2006/main">
              <a:rPr lang="vi" sz="2000" b="1" dirty="0" smtClean="0">
                <a:latin typeface="Arial (Body)"/>
                <a:ea typeface="ＭＳ Ｐゴシック" charset="0"/>
                <a:cs typeface="+mn-cs"/>
              </a:rPr>
              <a:t>rcvd </a:t>
            </a:r>
            <a:r xmlns:a="http://schemas.openxmlformats.org/drawingml/2006/main">
              <a:rPr lang="vi" sz="2000" b="1" dirty="0">
                <a:latin typeface="Arial (Body)"/>
                <a:ea typeface="ＭＳ Ｐゴシック" charset="0"/>
                <a:cs typeface="+mn-cs"/>
              </a:rPr>
              <a:t>:</a:t>
            </a:r>
          </a:p>
          <a:p>
            <a:pPr xmlns:a="http://schemas.openxmlformats.org/drawingml/2006/main" marL="255651" indent="-255651">
              <a:buFont typeface="Arial" panose="020B0604020202020204" pitchFamily="34" charset="0"/>
              <a:buChar char="•"/>
              <a:defRPr/>
            </a:pPr>
            <a:r xmlns:a="http://schemas.openxmlformats.org/drawingml/2006/main">
              <a:rPr lang="vi" sz="2000" dirty="0">
                <a:latin typeface="Arial (Body)"/>
                <a:ea typeface="ＭＳ Ｐゴシック" charset="0"/>
                <a:cs typeface="+mn-cs"/>
              </a:rPr>
              <a:t>nếu </a:t>
            </a:r>
            <a:r xmlns:a="http://schemas.openxmlformats.org/drawingml/2006/main">
              <a:rPr lang="vi" sz="2000" dirty="0" smtClean="0">
                <a:latin typeface="Arial (Body)"/>
                <a:ea typeface="ＭＳ Ｐゴシック" charset="0"/>
                <a:cs typeface="+mn-cs"/>
              </a:rPr>
              <a:t>ack </a:t>
            </a:r>
            <a:r xmlns:a="http://schemas.openxmlformats.org/drawingml/2006/main">
              <a:rPr lang="vi" sz="2000" dirty="0">
                <a:latin typeface="Arial (Body)"/>
                <a:ea typeface="ＭＳ Ｐゴシック" charset="0"/>
                <a:cs typeface="+mn-cs"/>
              </a:rPr>
              <a:t>thừa nhận các phân đoạn chưa được kiểm tra trước đó</a:t>
            </a:r>
          </a:p>
          <a:p>
            <a:pPr xmlns:a="http://schemas.openxmlformats.org/drawingml/2006/main" marL="741553" lvl="1" indent="-284353">
              <a:buFont typeface="Arial" panose="020B0604020202020204" pitchFamily="34" charset="0"/>
              <a:buChar char="–"/>
              <a:defRPr/>
            </a:pPr>
            <a:r xmlns:a="http://schemas.openxmlformats.org/drawingml/2006/main">
              <a:rPr lang="vi" sz="2000" dirty="0">
                <a:latin typeface="Arial (Body)"/>
                <a:ea typeface="ＭＳ Ｐゴシック" charset="0"/>
              </a:rPr>
              <a:t>cập nhật những gì được biết là đã được ACK</a:t>
            </a:r>
          </a:p>
          <a:p>
            <a:pPr xmlns:a="http://schemas.openxmlformats.org/drawingml/2006/main" marL="741553" lvl="1" indent="-284353">
              <a:buFont typeface="Arial" panose="020B0604020202020204" pitchFamily="34" charset="0"/>
              <a:buChar char="–"/>
              <a:defRPr/>
            </a:pPr>
            <a:r xmlns:a="http://schemas.openxmlformats.org/drawingml/2006/main">
              <a:rPr lang="vi" sz="2000" dirty="0">
                <a:latin typeface="Arial (Body)"/>
                <a:ea typeface="ＭＳ Ｐゴシック" charset="0"/>
              </a:rPr>
              <a:t>bắt đầu hẹn giờ nếu </a:t>
            </a:r>
            <a:r xmlns:a="http://schemas.openxmlformats.org/drawingml/2006/main">
              <a:rPr lang="vi" sz="2000" dirty="0" smtClean="0">
                <a:latin typeface="Arial (Body)"/>
                <a:ea typeface="ＭＳ Ｐゴシック" charset="0"/>
              </a:rPr>
              <a:t>vẫn còn </a:t>
            </a:r>
            <a:r xmlns:a="http://schemas.openxmlformats.org/drawingml/2006/main">
              <a:rPr lang="vi" sz="2000" dirty="0" smtClean="0">
                <a:latin typeface="Arial (Body)"/>
                <a:ea typeface="ＭＳ Ｐゴシック" charset="0"/>
              </a:rPr>
              <a:t>phân đoạn chưa được </a:t>
            </a:r>
            <a:endParaRPr xmlns:a="http://schemas.openxmlformats.org/drawingml/2006/main" lang="en-US" sz="2000" dirty="0">
              <a:latin typeface="Arial (Body)"/>
              <a:ea typeface="ＭＳ Ｐゴシック" charset="0"/>
            </a:endParaRPr>
            <a:r xmlns:a="http://schemas.openxmlformats.org/drawingml/2006/main">
              <a:rPr lang="vi" sz="2000" dirty="0">
                <a:latin typeface="Arial (Body)"/>
                <a:ea typeface="ＭＳ Ｐゴシック" charset="0"/>
              </a:rPr>
              <a:t>khai thác</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xmlns:a="http://schemas.openxmlformats.org/drawingml/2006/main">
              <a:spcBef>
                <a:spcPct val="0"/>
              </a:spcBef>
            </a:pPr>
            <a:r xmlns:a="http://schemas.openxmlformats.org/drawingml/2006/main">
              <a:rPr lang="vi" altLang="en-US" dirty="0" smtClean="0">
                <a:ea typeface="ＭＳ Ｐゴシック" charset="-128"/>
              </a:rPr>
              <a:t>Mục tiêu </a:t>
            </a:r>
            <a:r xmlns:a="http://schemas.openxmlformats.org/drawingml/2006/main">
              <a:rPr lang="vi" altLang="en-US" dirty="0">
                <a:ea typeface="ＭＳ Ｐゴシック" charset="-128"/>
              </a:rPr>
              <a:t>học tập </a:t>
            </a:r>
            <a:r xmlns:a="http://schemas.openxmlformats.org/drawingml/2006/main">
              <a:rPr lang="vi" altLang="en-US" sz="2000" b="0" dirty="0" smtClean="0">
                <a:ea typeface="ＭＳ Ｐゴシック" charset="-128"/>
              </a:rPr>
              <a:t>(2 trên 10)</a:t>
            </a:r>
            <a:endParaRPr xmlns:a="http://schemas.openxmlformats.org/drawingml/2006/main"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3.1 </a:t>
            </a:r>
            <a:r xmlns:a="http://schemas.openxmlformats.org/drawingml/2006/main">
              <a:rPr lang="vi" sz="1800" dirty="0">
                <a:solidFill>
                  <a:schemeClr val="tx1"/>
                </a:solidFill>
                <a:latin typeface="+mn-lt"/>
              </a:rPr>
              <a:t>dịch vụ tầng vận chuyển</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3.2</a:t>
            </a:r>
            <a:r xmlns:a="http://schemas.openxmlformats.org/drawingml/2006/main">
              <a:rPr lang="vi" sz="1800" dirty="0">
                <a:solidFill>
                  <a:schemeClr val="tx1"/>
                </a:solidFill>
                <a:latin typeface="+mn-lt"/>
              </a:rPr>
              <a:t> </a:t>
            </a:r>
            <a:r xmlns:a="http://schemas.openxmlformats.org/drawingml/2006/main">
              <a:rPr lang="vi" sz="1800" b="1" dirty="0">
                <a:solidFill>
                  <a:schemeClr val="tx1"/>
                </a:solidFill>
                <a:latin typeface="+mn-lt"/>
              </a:rPr>
              <a:t>ghép kênh và tách kênh</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3.3 </a:t>
            </a:r>
            <a:r xmlns:a="http://schemas.openxmlformats.org/drawingml/2006/main">
              <a:rPr lang="vi" sz="1800" dirty="0">
                <a:solidFill>
                  <a:schemeClr val="tx1"/>
                </a:solidFill>
                <a:latin typeface="+mn-lt"/>
              </a:rPr>
              <a:t>vận chuyển không kết nối </a:t>
            </a:r>
            <a:r xmlns:a="http://schemas.openxmlformats.org/drawingml/2006/main">
              <a:rPr lang="vi" sz="1800" dirty="0" smtClean="0">
                <a:solidFill>
                  <a:schemeClr val="tx1"/>
                </a:solidFill>
                <a:latin typeface="+mn-lt"/>
              </a:rPr>
              <a:t>: U</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Đ.</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P</a:t>
            </a:r>
            <a:endParaRPr xmlns:a="http://schemas.openxmlformats.org/drawingml/2006/main" lang="en-US" sz="1800" dirty="0">
              <a:solidFill>
                <a:schemeClr val="tx1"/>
              </a:solidFill>
              <a:latin typeface="+mn-lt"/>
            </a:endParaRP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3.4 </a:t>
            </a:r>
            <a:r xmlns:a="http://schemas.openxmlformats.org/drawingml/2006/main">
              <a:rPr lang="vi" sz="1800" dirty="0">
                <a:solidFill>
                  <a:schemeClr val="tx1"/>
                </a:solidFill>
                <a:latin typeface="+mn-lt"/>
              </a:rPr>
              <a:t>nguyên tắc truyền dữ liệu đáng tin </a:t>
            </a:r>
            <a:r xmlns:a="http://schemas.openxmlformats.org/drawingml/2006/main">
              <a:rPr lang="vi" sz="1800" dirty="0" smtClean="0">
                <a:solidFill>
                  <a:schemeClr val="tx1"/>
                </a:solidFill>
                <a:latin typeface="+mn-lt"/>
              </a:rPr>
              <a:t>cậy</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3.5 </a:t>
            </a:r>
            <a:r xmlns:a="http://schemas.openxmlformats.org/drawingml/2006/main">
              <a:rPr lang="vi" sz="1800" dirty="0">
                <a:solidFill>
                  <a:schemeClr val="tx1"/>
                </a:solidFill>
                <a:latin typeface="+mn-lt"/>
              </a:rPr>
              <a:t>vận chuyển hướng kết nối: </a:t>
            </a:r>
            <a:r xmlns:a="http://schemas.openxmlformats.org/drawingml/2006/main">
              <a:rPr lang="vi" sz="1800" dirty="0" smtClean="0">
                <a:solidFill>
                  <a:schemeClr val="tx1"/>
                </a:solidFill>
                <a:latin typeface="+mn-lt"/>
              </a:rPr>
              <a:t>T</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C</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P</a:t>
            </a:r>
            <a:endParaRPr xmlns:a="http://schemas.openxmlformats.org/drawingml/2006/main" lang="en-US" sz="1800" dirty="0">
              <a:solidFill>
                <a:schemeClr val="tx1"/>
              </a:solidFill>
              <a:latin typeface="+mn-lt"/>
            </a:endParaRP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cấu trúc phân khúc</a:t>
            </a: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truyền dữ liệu đáng tin cậy</a:t>
            </a: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Kiểm soát lưu lượng</a:t>
            </a:r>
          </a:p>
          <a:p>
            <a:pPr xmlns:a="http://schemas.openxmlformats.org/drawingml/2006/main" lvl="1" indent="-285750">
              <a:buFont typeface="Arial" panose="020B0604020202020204" pitchFamily="34" charset="0"/>
              <a:buChar char="–"/>
              <a:defRPr/>
            </a:pPr>
            <a:r xmlns:a="http://schemas.openxmlformats.org/drawingml/2006/main">
              <a:rPr lang="vi" sz="1800" dirty="0" smtClean="0">
                <a:solidFill>
                  <a:schemeClr val="tx1"/>
                </a:solidFill>
                <a:latin typeface="+mn-lt"/>
              </a:rPr>
              <a:t>quản lý </a:t>
            </a:r>
            <a:r xmlns:a="http://schemas.openxmlformats.org/drawingml/2006/main">
              <a:rPr lang="vi" sz="1800" dirty="0">
                <a:solidFill>
                  <a:schemeClr val="tx1"/>
                </a:solidFill>
                <a:latin typeface="+mn-lt"/>
              </a:rPr>
              <a:t>kết nối</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3.6 </a:t>
            </a:r>
            <a:r xmlns:a="http://schemas.openxmlformats.org/drawingml/2006/main">
              <a:rPr lang="vi" sz="1800" dirty="0">
                <a:latin typeface="+mn-lt"/>
              </a:rPr>
              <a:t>nguyên tắc kiểm soát tắc nghẽn</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3,7T </a:t>
            </a:r>
            <a:r xmlns:a="http://schemas.openxmlformats.org/drawingml/2006/main">
              <a:rPr lang="vi" sz="1800" dirty="0">
                <a:latin typeface="+mn-lt"/>
              </a:rPr>
              <a:t>_</a:t>
            </a:r>
            <a:r xmlns:a="http://schemas.openxmlformats.org/drawingml/2006/main">
              <a:rPr lang="vi" sz="100" dirty="0">
                <a:latin typeface="+mn-lt"/>
              </a:rPr>
              <a:t> </a:t>
            </a:r>
            <a:r xmlns:a="http://schemas.openxmlformats.org/drawingml/2006/main">
              <a:rPr lang="vi" sz="1800" dirty="0">
                <a:latin typeface="+mn-lt"/>
              </a:rPr>
              <a:t>C</a:t>
            </a:r>
            <a:r xmlns:a="http://schemas.openxmlformats.org/drawingml/2006/main">
              <a:rPr lang="vi" sz="100" dirty="0">
                <a:latin typeface="+mn-lt"/>
              </a:rPr>
              <a:t> </a:t>
            </a:r>
            <a:r xmlns:a="http://schemas.openxmlformats.org/drawingml/2006/main">
              <a:rPr lang="vi" sz="1800" dirty="0" smtClean="0">
                <a:latin typeface="+mn-lt"/>
              </a:rPr>
              <a:t>Kiểm soát </a:t>
            </a:r>
            <a:endParaRPr xmlns:a="http://schemas.openxmlformats.org/drawingml/2006/main" lang="en-US" sz="1800" dirty="0">
              <a:solidFill>
                <a:schemeClr val="tx1"/>
              </a:solidFill>
              <a:latin typeface="+mn-lt"/>
            </a:endParaRPr>
            <a:r xmlns:a="http://schemas.openxmlformats.org/drawingml/2006/main">
              <a:rPr lang="vi" sz="1800" dirty="0">
                <a:latin typeface="+mn-lt"/>
              </a:rPr>
              <a:t>tắc nghẽn P</a:t>
            </a:r>
          </a:p>
        </p:txBody>
      </p:sp>
    </p:spTree>
    <p:extLst>
      <p:ext uri="{BB962C8B-B14F-4D97-AF65-F5344CB8AC3E}">
        <p14:creationId xmlns:p14="http://schemas.microsoft.com/office/powerpoint/2010/main" val="25673261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buFont typeface="Times New Roman"/>
              <a:buNone/>
              <a:defRPr/>
            </a:pP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t</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C</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Người gửi P (Đơn giản hóa)</a:t>
            </a:r>
            <a:endParaRPr xmlns:a="http://schemas.openxmlformats.org/drawingml/2006/main" lang="en-US" sz="3400" b="1" dirty="0">
              <a:solidFill>
                <a:srgbClr val="007FA3"/>
              </a:solidFill>
              <a:latin typeface="Times New Roman" panose="02020603050405020304" pitchFamily="18" charset="0"/>
              <a:ea typeface="ＭＳ Ｐゴシック" charset="0"/>
              <a:cs typeface="+mj-cs"/>
              <a:sym typeface="Times New Roman"/>
            </a:endParaRPr>
          </a:p>
        </p:txBody>
      </p:sp>
      <p:pic>
        <p:nvPicPr>
          <p:cNvPr id="134147" name="Picture 7" descr="A diagram has a circle with 3 arrows looping back to it, and 1 arrow pointing toward it. Each arrow has lines of code. Circle, wait for event. An arrow points at the circle. Arrow 1, code. There are 3 lines of code. A line separates the first line of code from the remaining 2 lines. Line 1, indented once. lambda. Line 2. Next S e q N u m = Initial S e q N u m. Line 3. Send Base = Initial S e q N u m. An arrow loops back to the circle. There are 6 lines of code. A line separates the first line of code from the remaining 5 lines. Line 1. data received from application above. Line 2. create segment comma s e q period hashtag colon Next S e q N u m. Line 3. pass segment to I P left parenthesis I period e period comma double quote send double quote right parenthesis. Line 4. Next S e q N u m = Next D e q N u m + length left parenthesis data right parenthesis. Line 5. i f left parenthesis timer currently not running right parenthesis. Line 6. Indent, start timer. Another arrow loops back to the circle. Arrow 3, code. There are 4 lines of code. A line separates the first line of code from the remaining 5 lines. Line 1. timeout. Line 2. Retransmit not hyphen yet hyphen acked segment. Line 3. Indented once. indent, with smallest d e q period hashtag. Line 4. start timer. Another arrow loops back to the circle. Arrow 4, code. There are 8 lines of code. A line separates the first line of code from the remaining 5. Line 1. A C K received comma with A C K field value y. Line 2. if left parenthesis y left angled bracket Send Base right parenthesis left brace. Line 3. Indent, Send Base = y. Line 4, indented once. forward slash asterisk Send Base hyphen 1 colon last cumulatively A C K ed byte asterisk forward slash. Line 5. Indent, if left parenthesis there are currently not hyphen yet hyphen acked segments right parenthesis. Line 6. Indent, indent, indent, start timer. Line 7. Indent, indent, else stop timer. Line 8. Indent, right brace.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1075" y="1574800"/>
            <a:ext cx="7181850" cy="45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buFont typeface="Times New Roman"/>
              <a:buNone/>
              <a:defRPr/>
            </a:pP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t</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C</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P: Kịch bản </a:t>
            </a:r>
            <a:r xmlns:a="http://schemas.openxmlformats.org/drawingml/2006/main">
              <a:rPr lang="vi" sz="2000" dirty="0" smtClean="0">
                <a:solidFill>
                  <a:srgbClr val="007FA3"/>
                </a:solidFill>
                <a:latin typeface="Times New Roman" panose="02020603050405020304" pitchFamily="18" charset="0"/>
                <a:ea typeface="ＭＳ Ｐゴシック" charset="0"/>
                <a:cs typeface="+mj-cs"/>
                <a:sym typeface="Times New Roman"/>
              </a:rPr>
              <a:t>truyền lại (1 trên 2)</a:t>
            </a:r>
            <a:endParaRPr xmlns:a="http://schemas.openxmlformats.org/drawingml/2006/main" lang="en-US" sz="2000" dirty="0">
              <a:solidFill>
                <a:srgbClr val="007FA3"/>
              </a:solidFill>
              <a:latin typeface="Times New Roman" panose="02020603050405020304" pitchFamily="18" charset="0"/>
              <a:ea typeface="ＭＳ Ｐゴシック" charset="0"/>
              <a:cs typeface="+mj-cs"/>
              <a:sym typeface="Times New Roman"/>
            </a:endParaRPr>
          </a:p>
        </p:txBody>
      </p:sp>
      <p:pic>
        <p:nvPicPr>
          <p:cNvPr id="135171" name="Picture 42" descr="There are 2 similar diagrams. 1. A diagram has 2 P C’s side by side, Host A and Host B. 2 vertical parallel lines draw down from each P C. 4 arrows bounce between the vertical lines like zig zags. 1 arrow does not go the full length. The arrows have notes on it. There are notes at the start of each arrow. Host A. Arrow 1 points downward right toward the other side. Notes. S e q = 92, 8 bytes of data. Host B. An arrow points downward left back to Host A. Notes. A C K = 100. This arrow does not make it the full length back to Host A. There is an X at the end of the arrow. Host A. An arrow points downward right toward host B. Notes. S e q = 92, 8 bytes of data. On the vertical line below host A, from the first arrow to the second, it is labeled timeout. Host B. An arrow points downward left back to host A. Notes, A C K = 100. Diagram 2. There are 2 P C’s side by side, Host A and Host B. 2 vertical parallel lines draw down from each P C. 2 groups of arrows bounce between the vertical lines like zig zags. Some of the arrows overlap. The arrows have notes on it. There are notes at the start of each arrow. On Host A side, most arrows have notes beside the arrows. Host A. This group has 2 arrows pointing downward right toward host B. Notes. Send Base = 92. Arrow 1, S e q = 92, 8 bytes of data. Arrow 2, S e q = 100, 20 bytes of data. Host B. There are 2 arrows pointing downward left back to Host A. Arrow 3, A C K = 100. Arrow 4, A C K = 120. Host A. There is 1 arrow pointing downward right toward host B. Arrow 5, S e q = 92, 8 bytes of data. Along the vertical line below Host A, from arrow 1 to arrow 3, it is labeled timeout. There are notes where arrows 3 and 4 reach Host A. Arrow 3, notes. Send Base = 100. Arrow 4, notes. Send Base = 120. Host B. From where arrow 4 reaches Host B, an arrow points downward left back to host A. Arrow 6, A C K = 120. Host A. There are notes where arrow 6 reaches Host A. Notes, Send Base = 1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25550" y="1611264"/>
            <a:ext cx="6692900" cy="437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txBox="1">
            <a:spLocks noGrp="1"/>
          </p:cNvSpPr>
          <p:nvPr>
            <p:ph type="title"/>
          </p:nvPr>
        </p:nvSpPr>
        <p:spPr>
          <a:xfrm>
            <a:off x="457200" y="215900"/>
            <a:ext cx="8229600" cy="1096963"/>
          </a:xfrm>
        </p:spPr>
        <p:txBody>
          <a:bodyPr/>
          <a:lstStyle/>
          <a:p>
            <a:pPr xmlns:a="http://schemas.openxmlformats.org/drawingml/2006/main">
              <a:spcBef>
                <a:spcPct val="0"/>
              </a:spcBef>
              <a:buClrTx/>
              <a:buFont typeface="Times New Roman" panose="02020603050405020304" pitchFamily="18" charset="0"/>
              <a:buNone/>
            </a:pP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xmlns:a="http://schemas.openxmlformats.org/drawingml/2006/main">
              <a:rPr lang="vi"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C</a:t>
            </a:r>
            <a:r xmlns:a="http://schemas.openxmlformats.org/drawingml/2006/main">
              <a:rPr lang="vi"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Kịch bản </a:t>
            </a:r>
            <a:r xmlns:a="http://schemas.openxmlformats.org/drawingml/2006/main">
              <a:rPr lang="vi" altLang="en-US" sz="2000" b="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truyền lại (2 trên 2)</a:t>
            </a:r>
          </a:p>
        </p:txBody>
      </p:sp>
      <p:pic>
        <p:nvPicPr>
          <p:cNvPr id="136195" name="Picture 1" descr="A diagram of cumulative A C K has 2 P C’s side by side, Host A and Host B. 2 vertical parallel lines draw down from each P C. 3 groups of arrows bounce between the vertical lines like zig zags. Some of the arrows overlap. The arrows have notes on it. Host A. A group of 2 arrows point downward right toward host B. Arrow 1, S e q = 92, 8 bytes of data. Arrow 2, S e q = 100, 20 bytes of data. Host B. There are 2 arrows pointing downward left back to Host A. Arrow 3, A C K = 100. This arrow does not go all the way back to Host A. There is an X at the end of the arrow. Arrow 4, A C K = 120. Host A. There is 1 arrow pointing downward right toward host B. Arrow 5, S e q = 120, 15 bytes of data. Along the vertical line below Host A, from arrow 1 passed arrow 5, it is labeled timeout.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55950" y="1602454"/>
            <a:ext cx="2832100"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785"/>
            <a:ext cx="8229600" cy="677078"/>
          </a:xfrm>
        </p:spPr>
        <p:txBody>
          <a:bodyPr>
            <a:spAutoFit/>
          </a:bodyPr>
          <a:lstStyle/>
          <a:p>
            <a:pPr xmlns:a="http://schemas.openxmlformats.org/drawingml/2006/main">
              <a:buFont typeface="Times New Roman"/>
              <a:buNone/>
              <a:defRPr/>
            </a:pPr>
            <a:r xmlns:a="http://schemas.openxmlformats.org/drawingml/2006/main">
              <a:rPr lang="vi" sz="3200" b="1" dirty="0" smtClean="0">
                <a:solidFill>
                  <a:srgbClr val="007FA3"/>
                </a:solidFill>
                <a:latin typeface="Times New Roman" panose="02020603050405020304" pitchFamily="18" charset="0"/>
                <a:ea typeface="ＭＳ Ｐゴシック" charset="0"/>
                <a:cs typeface="+mj-cs"/>
                <a:sym typeface="Times New Roman"/>
              </a:rPr>
              <a:t>t</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200" b="1" dirty="0" smtClean="0">
                <a:solidFill>
                  <a:srgbClr val="007FA3"/>
                </a:solidFill>
                <a:latin typeface="Times New Roman" panose="02020603050405020304" pitchFamily="18" charset="0"/>
                <a:ea typeface="ＭＳ Ｐゴシック" charset="0"/>
                <a:cs typeface="+mj-cs"/>
                <a:sym typeface="Times New Roman"/>
              </a:rPr>
              <a:t>C</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200" b="1" dirty="0" smtClean="0">
                <a:solidFill>
                  <a:srgbClr val="007FA3"/>
                </a:solidFill>
                <a:latin typeface="Times New Roman" panose="02020603050405020304" pitchFamily="18" charset="0"/>
                <a:ea typeface="ＭＳ Ｐゴシック" charset="0"/>
                <a:cs typeface="+mj-cs"/>
                <a:sym typeface="Times New Roman"/>
              </a:rPr>
              <a:t>PA</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200" b="1" dirty="0" smtClean="0">
                <a:solidFill>
                  <a:srgbClr val="007FA3"/>
                </a:solidFill>
                <a:latin typeface="Times New Roman" panose="02020603050405020304" pitchFamily="18" charset="0"/>
                <a:ea typeface="ＭＳ Ｐゴシック" charset="0"/>
                <a:cs typeface="+mj-cs"/>
                <a:sym typeface="Times New Roman"/>
              </a:rPr>
              <a:t>C</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200" b="1" dirty="0" smtClean="0">
                <a:solidFill>
                  <a:srgbClr val="007FA3"/>
                </a:solidFill>
                <a:latin typeface="Times New Roman" panose="02020603050405020304" pitchFamily="18" charset="0"/>
                <a:ea typeface="ＭＳ Ｐゴシック" charset="0"/>
                <a:cs typeface="+mj-cs"/>
                <a:sym typeface="Times New Roman"/>
              </a:rPr>
              <a:t>Thế hệ K [R</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200" b="1" dirty="0" smtClean="0">
                <a:solidFill>
                  <a:srgbClr val="007FA3"/>
                </a:solidFill>
                <a:latin typeface="Times New Roman" panose="02020603050405020304" pitchFamily="18" charset="0"/>
                <a:ea typeface="ＭＳ Ｐゴシック" charset="0"/>
                <a:cs typeface="+mj-cs"/>
                <a:sym typeface="Times New Roman"/>
              </a:rPr>
              <a:t>F</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200" b="1" dirty="0" smtClean="0">
                <a:solidFill>
                  <a:srgbClr val="007FA3"/>
                </a:solidFill>
                <a:latin typeface="Times New Roman" panose="02020603050405020304" pitchFamily="18" charset="0"/>
                <a:ea typeface="ＭＳ Ｐゴシック" charset="0"/>
                <a:cs typeface="+mj-cs"/>
                <a:sym typeface="Times New Roman"/>
              </a:rPr>
              <a:t>C 1122, R</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200" b="1" dirty="0" smtClean="0">
                <a:solidFill>
                  <a:srgbClr val="007FA3"/>
                </a:solidFill>
                <a:latin typeface="Times New Roman" panose="02020603050405020304" pitchFamily="18" charset="0"/>
                <a:ea typeface="ＭＳ Ｐゴシック" charset="0"/>
                <a:cs typeface="+mj-cs"/>
                <a:sym typeface="Times New Roman"/>
              </a:rPr>
              <a:t>F</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200" b="1" dirty="0" smtClean="0">
                <a:solidFill>
                  <a:srgbClr val="007FA3"/>
                </a:solidFill>
                <a:latin typeface="Times New Roman" panose="02020603050405020304" pitchFamily="18" charset="0"/>
                <a:ea typeface="ＭＳ Ｐゴシック" charset="0"/>
                <a:cs typeface="+mj-cs"/>
                <a:sym typeface="Times New Roman"/>
              </a:rPr>
              <a:t>C2581]</a:t>
            </a:r>
            <a:endParaRPr xmlns:a="http://schemas.openxmlformats.org/drawingml/2006/main" lang="en-US" sz="3200" b="1" dirty="0">
              <a:solidFill>
                <a:srgbClr val="007FA3"/>
              </a:solidFill>
              <a:latin typeface="Times New Roman" panose="02020603050405020304" pitchFamily="18" charset="0"/>
              <a:ea typeface="ＭＳ Ｐゴシック" charset="0"/>
              <a:cs typeface="+mj-cs"/>
              <a:sym typeface="Times New Roman"/>
            </a:endParaRPr>
          </a:p>
        </p:txBody>
      </p:sp>
      <p:graphicFrame>
        <p:nvGraphicFramePr>
          <p:cNvPr id="7" name="Table 6"/>
          <p:cNvGraphicFramePr>
            <a:graphicFrameLocks noGrp="1"/>
          </p:cNvGraphicFramePr>
          <p:nvPr>
            <p:extLst>
              <p:ext uri="{D42A27DB-BD31-4B8C-83A1-F6EECF244321}">
                <p14:modId xmlns:p14="http://schemas.microsoft.com/office/powerpoint/2010/main" val="2646606934"/>
              </p:ext>
            </p:extLst>
          </p:nvPr>
        </p:nvGraphicFramePr>
        <p:xfrm>
          <a:off x="722670" y="1697039"/>
          <a:ext cx="7698659" cy="3749070"/>
        </p:xfrm>
        <a:graphic>
          <a:graphicData uri="http://schemas.openxmlformats.org/drawingml/2006/table">
            <a:tbl>
              <a:tblPr firstRow="1" bandRow="1">
                <a:tableStyleId>{2D5ABB26-0587-4C30-8999-92F81FD0307C}</a:tableStyleId>
              </a:tblPr>
              <a:tblGrid>
                <a:gridCol w="3687097">
                  <a:extLst>
                    <a:ext uri="{9D8B030D-6E8A-4147-A177-3AD203B41FA5}">
                      <a16:colId xmlns:a16="http://schemas.microsoft.com/office/drawing/2014/main" val="3860363742"/>
                    </a:ext>
                  </a:extLst>
                </a:gridCol>
                <a:gridCol w="4011562">
                  <a:extLst>
                    <a:ext uri="{9D8B030D-6E8A-4147-A177-3AD203B41FA5}">
                      <a16:colId xmlns:a16="http://schemas.microsoft.com/office/drawing/2014/main" val="1677656185"/>
                    </a:ext>
                  </a:extLst>
                </a:gridCol>
              </a:tblGrid>
              <a:tr h="0">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sz="1800" b="1" i="0" dirty="0" smtClean="0">
                          <a:solidFill>
                            <a:schemeClr val="tx1"/>
                          </a:solidFill>
                          <a:latin typeface="+mn-lt"/>
                        </a:rPr>
                        <a:t>sự kiện tại máy thu</a:t>
                      </a:r>
                      <a:endParaRPr xmlns:a="http://schemas.openxmlformats.org/drawingml/2006/main" lang="en-US" sz="1800" b="1" i="0" dirty="0">
                        <a:solidFill>
                          <a:schemeClr val="tx1"/>
                        </a:solidFill>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sz="1800" b="1" i="0" dirty="0" smtClean="0">
                          <a:solidFill>
                            <a:schemeClr val="tx1"/>
                          </a:solidFill>
                          <a:latin typeface="+mn-lt"/>
                        </a:rPr>
                        <a:t>t</a:t>
                      </a:r>
                      <a:r xmlns:a="http://schemas.openxmlformats.org/drawingml/2006/main">
                        <a:rPr lang="vi" sz="100" b="1" i="0" dirty="0" smtClean="0">
                          <a:solidFill>
                            <a:schemeClr val="tx1"/>
                          </a:solidFill>
                          <a:latin typeface="+mn-lt"/>
                        </a:rPr>
                        <a:t> </a:t>
                      </a:r>
                      <a:r xmlns:a="http://schemas.openxmlformats.org/drawingml/2006/main">
                        <a:rPr lang="vi" sz="1800" b="1" i="0" dirty="0" smtClean="0">
                          <a:solidFill>
                            <a:schemeClr val="tx1"/>
                          </a:solidFill>
                          <a:latin typeface="+mn-lt"/>
                        </a:rPr>
                        <a:t>C</a:t>
                      </a:r>
                      <a:r xmlns:a="http://schemas.openxmlformats.org/drawingml/2006/main">
                        <a:rPr lang="vi" sz="100" b="1" i="0" dirty="0" smtClean="0">
                          <a:solidFill>
                            <a:schemeClr val="tx1"/>
                          </a:solidFill>
                          <a:latin typeface="+mn-lt"/>
                        </a:rPr>
                        <a:t> </a:t>
                      </a:r>
                      <a:r xmlns:a="http://schemas.openxmlformats.org/drawingml/2006/main">
                        <a:rPr lang="vi" sz="1800" b="1" i="0" dirty="0" smtClean="0">
                          <a:solidFill>
                            <a:schemeClr val="tx1"/>
                          </a:solidFill>
                          <a:latin typeface="+mn-lt"/>
                        </a:rPr>
                        <a:t>hành động nhận P</a:t>
                      </a:r>
                      <a:endParaRPr xmlns:a="http://schemas.openxmlformats.org/drawingml/2006/main" lang="en-US" sz="1800" b="1" i="0" dirty="0">
                        <a:solidFill>
                          <a:schemeClr val="tx1"/>
                        </a:solidFill>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4639978"/>
                  </a:ext>
                </a:extLst>
              </a:tr>
              <a:tr h="0">
                <a:tc>
                  <a:txBody>
                    <a:bodyPr/>
                    <a:lstStyle/>
                    <a:p>
                      <a:pPr xmlns:a="http://schemas.openxmlformats.org/drawingml/2006/main" algn="l">
                        <a:defRPr/>
                      </a:pPr>
                      <a:r xmlns:a="http://schemas.openxmlformats.org/drawingml/2006/main">
                        <a:rPr lang="vi" sz="1800" dirty="0" smtClean="0">
                          <a:latin typeface="+mn-lt"/>
                        </a:rPr>
                        <a:t>sự xuất hiện của phân khúc theo thứ tự với</a:t>
                      </a:r>
                    </a:p>
                    <a:p>
                      <a:pPr xmlns:a="http://schemas.openxmlformats.org/drawingml/2006/main" algn="l">
                        <a:defRPr/>
                      </a:pPr>
                      <a:r xmlns:a="http://schemas.openxmlformats.org/drawingml/2006/main">
                        <a:rPr lang="vi" sz="1800" dirty="0" smtClean="0">
                          <a:latin typeface="+mn-lt"/>
                        </a:rPr>
                        <a:t>thứ tự dự kiến #. Tất cả dữ liệu lên đến</a:t>
                      </a:r>
                    </a:p>
                    <a:p>
                      <a:pPr xmlns:a="http://schemas.openxmlformats.org/drawingml/2006/main" algn="l">
                        <a:defRPr/>
                      </a:pPr>
                      <a:r xmlns:a="http://schemas.openxmlformats.org/drawingml/2006/main">
                        <a:rPr lang="vi" sz="1800" dirty="0" smtClean="0">
                          <a:latin typeface="+mn-lt"/>
                        </a:rPr>
                        <a:t>seq dự kiến # đã được </a:t>
                      </a:r>
                      <a:r xmlns:a="http://schemas.openxmlformats.org/drawingml/2006/main">
                        <a:rPr lang="vi" sz="1800" baseline="0" dirty="0" smtClean="0">
                          <a:latin typeface="+mn-lt"/>
                        </a:rPr>
                        <a:t>ACK</a:t>
                      </a:r>
                      <a:endParaRPr xmlns:a="http://schemas.openxmlformats.org/drawingml/2006/main" lang="en-US" sz="1800" dirty="0">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algn="l">
                        <a:defRPr/>
                      </a:pPr>
                      <a:r xmlns:a="http://schemas.openxmlformats.org/drawingml/2006/main">
                        <a:rPr lang="vi" sz="1800" dirty="0" smtClean="0">
                          <a:latin typeface="+mn-lt"/>
                        </a:rPr>
                        <a:t>ACK bị trì hoãn. Chờ tối đa 500ms</a:t>
                      </a:r>
                    </a:p>
                    <a:p>
                      <a:pPr xmlns:a="http://schemas.openxmlformats.org/drawingml/2006/main" algn="l">
                        <a:defRPr/>
                      </a:pPr>
                      <a:r xmlns:a="http://schemas.openxmlformats.org/drawingml/2006/main">
                        <a:rPr lang="vi" sz="1800" dirty="0" smtClean="0">
                          <a:latin typeface="+mn-lt"/>
                        </a:rPr>
                        <a:t>cho phân khúc tiếp theo. Nếu không có đoạn tiếp theo,</a:t>
                      </a:r>
                      <a:r xmlns:a="http://schemas.openxmlformats.org/drawingml/2006/main">
                        <a:rPr lang="vi" sz="1800" baseline="0" dirty="0" smtClean="0">
                          <a:latin typeface="+mn-lt"/>
                        </a:rPr>
                        <a:t> </a:t>
                      </a:r>
                      <a:r xmlns:a="http://schemas.openxmlformats.org/drawingml/2006/main">
                        <a:rPr lang="vi" sz="1800" dirty="0" smtClean="0">
                          <a:latin typeface="+mn-lt"/>
                        </a:rPr>
                        <a:t>gửi ACK</a:t>
                      </a:r>
                      <a:endParaRPr xmlns:a="http://schemas.openxmlformats.org/drawingml/2006/main" lang="en-US" sz="1800" dirty="0">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3409002"/>
                  </a:ext>
                </a:extLst>
              </a:tr>
              <a:tr h="0">
                <a:tc>
                  <a:txBody>
                    <a:bodyPr/>
                    <a:lstStyle/>
                    <a:p>
                      <a:pPr xmlns:a="http://schemas.openxmlformats.org/drawingml/2006/main" algn="l">
                        <a:defRPr/>
                      </a:pPr>
                      <a:r xmlns:a="http://schemas.openxmlformats.org/drawingml/2006/main">
                        <a:rPr lang="vi" sz="1800" dirty="0" smtClean="0">
                          <a:latin typeface="+mn-lt"/>
                        </a:rPr>
                        <a:t>sự xuất hiện của phân khúc theo thứ tự với</a:t>
                      </a:r>
                    </a:p>
                    <a:p>
                      <a:pPr xmlns:a="http://schemas.openxmlformats.org/drawingml/2006/main" algn="l">
                        <a:defRPr/>
                      </a:pPr>
                      <a:r xmlns:a="http://schemas.openxmlformats.org/drawingml/2006/main">
                        <a:rPr lang="vi" sz="1800" dirty="0" smtClean="0">
                          <a:latin typeface="+mn-lt"/>
                        </a:rPr>
                        <a:t>thứ tự dự kiến #. Một cái khác</a:t>
                      </a:r>
                    </a:p>
                    <a:p>
                      <a:pPr xmlns:a="http://schemas.openxmlformats.org/drawingml/2006/main" algn="l">
                        <a:defRPr/>
                      </a:pPr>
                      <a:r xmlns:a="http://schemas.openxmlformats.org/drawingml/2006/main">
                        <a:rPr lang="vi" sz="1800" dirty="0" smtClean="0">
                          <a:latin typeface="+mn-lt"/>
                        </a:rPr>
                        <a:t>đoạn có A</a:t>
                      </a:r>
                      <a:r xmlns:a="http://schemas.openxmlformats.org/drawingml/2006/main">
                        <a:rPr lang="vi" sz="100" dirty="0" smtClean="0">
                          <a:latin typeface="+mn-lt"/>
                        </a:rPr>
                        <a:t> </a:t>
                      </a:r>
                      <a:r xmlns:a="http://schemas.openxmlformats.org/drawingml/2006/main">
                        <a:rPr lang="vi" sz="1800" dirty="0" smtClean="0">
                          <a:latin typeface="+mn-lt"/>
                        </a:rPr>
                        <a:t>C</a:t>
                      </a:r>
                      <a:r xmlns:a="http://schemas.openxmlformats.org/drawingml/2006/main">
                        <a:rPr lang="vi" sz="100" dirty="0" smtClean="0">
                          <a:latin typeface="+mn-lt"/>
                        </a:rPr>
                        <a:t> </a:t>
                      </a:r>
                      <a:r xmlns:a="http://schemas.openxmlformats.org/drawingml/2006/main">
                        <a:rPr lang="vi" sz="1800" dirty="0" smtClean="0">
                          <a:latin typeface="+mn-lt"/>
                        </a:rPr>
                        <a:t>K đang chờ xử lý</a:t>
                      </a:r>
                      <a:endParaRPr xmlns:a="http://schemas.openxmlformats.org/drawingml/2006/main" lang="en-US" sz="1800" dirty="0">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algn="l">
                        <a:defRPr/>
                      </a:pPr>
                      <a:r xmlns:a="http://schemas.openxmlformats.org/drawingml/2006/main">
                        <a:rPr lang="vi" sz="1800" dirty="0" smtClean="0">
                          <a:latin typeface="+mn-lt"/>
                        </a:rPr>
                        <a:t>ngay lập tức gửi tích lũy duy nhất</a:t>
                      </a:r>
                    </a:p>
                    <a:p>
                      <a:pPr xmlns:a="http://schemas.openxmlformats.org/drawingml/2006/main" algn="l">
                        <a:defRPr/>
                      </a:pPr>
                      <a:r xmlns:a="http://schemas.openxmlformats.org/drawingml/2006/main">
                        <a:rPr lang="vi" sz="1800" dirty="0" smtClean="0">
                          <a:latin typeface="+mn-lt"/>
                        </a:rPr>
                        <a:t>Một</a:t>
                      </a:r>
                      <a:r xmlns:a="http://schemas.openxmlformats.org/drawingml/2006/main">
                        <a:rPr lang="vi" sz="100" dirty="0" smtClean="0">
                          <a:latin typeface="+mn-lt"/>
                        </a:rPr>
                        <a:t> </a:t>
                      </a:r>
                      <a:r xmlns:a="http://schemas.openxmlformats.org/drawingml/2006/main">
                        <a:rPr lang="vi" sz="1800" dirty="0" smtClean="0">
                          <a:latin typeface="+mn-lt"/>
                        </a:rPr>
                        <a:t>C</a:t>
                      </a:r>
                      <a:r xmlns:a="http://schemas.openxmlformats.org/drawingml/2006/main">
                        <a:rPr lang="vi" sz="100" dirty="0" smtClean="0">
                          <a:latin typeface="+mn-lt"/>
                        </a:rPr>
                        <a:t> </a:t>
                      </a:r>
                      <a:r xmlns:a="http://schemas.openxmlformats.org/drawingml/2006/main">
                        <a:rPr lang="vi" sz="1800" dirty="0" smtClean="0">
                          <a:latin typeface="+mn-lt"/>
                        </a:rPr>
                        <a:t>K, A</a:t>
                      </a:r>
                      <a:r xmlns:a="http://schemas.openxmlformats.org/drawingml/2006/main">
                        <a:rPr lang="vi" sz="100" dirty="0" smtClean="0">
                          <a:latin typeface="+mn-lt"/>
                        </a:rPr>
                        <a:t> </a:t>
                      </a:r>
                      <a:r xmlns:a="http://schemas.openxmlformats.org/drawingml/2006/main">
                        <a:rPr lang="vi" sz="1800" dirty="0" smtClean="0">
                          <a:latin typeface="+mn-lt"/>
                        </a:rPr>
                        <a:t>C</a:t>
                      </a:r>
                      <a:r xmlns:a="http://schemas.openxmlformats.org/drawingml/2006/main">
                        <a:rPr lang="vi" sz="100" dirty="0" smtClean="0">
                          <a:latin typeface="+mn-lt"/>
                        </a:rPr>
                        <a:t> </a:t>
                      </a:r>
                      <a:r xmlns:a="http://schemas.openxmlformats.org/drawingml/2006/main">
                        <a:rPr lang="vi" sz="1800" dirty="0" smtClean="0">
                          <a:latin typeface="+mn-lt"/>
                        </a:rPr>
                        <a:t>Vua cả phân khúc theo thứ tự</a:t>
                      </a:r>
                      <a:endParaRPr xmlns:a="http://schemas.openxmlformats.org/drawingml/2006/main" lang="en-US" sz="1800" dirty="0">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9148163"/>
                  </a:ext>
                </a:extLst>
              </a:tr>
              <a:tr h="0">
                <a:tc>
                  <a:txBody>
                    <a:bodyPr/>
                    <a:lstStyle/>
                    <a:p>
                      <a:pPr xmlns:a="http://schemas.openxmlformats.org/drawingml/2006/main" algn="l">
                        <a:defRPr/>
                      </a:pPr>
                      <a:r xmlns:a="http://schemas.openxmlformats.org/drawingml/2006/main">
                        <a:rPr lang="vi" sz="1800" dirty="0" smtClean="0">
                          <a:latin typeface="+mn-lt"/>
                        </a:rPr>
                        <a:t>sự xuất hiện của phân khúc không theo thứ tự</a:t>
                      </a:r>
                    </a:p>
                    <a:p>
                      <a:pPr xmlns:a="http://schemas.openxmlformats.org/drawingml/2006/main" algn="l">
                        <a:defRPr/>
                      </a:pPr>
                      <a:r xmlns:a="http://schemas.openxmlformats.org/drawingml/2006/main">
                        <a:rPr lang="vi" sz="1800" dirty="0" smtClean="0">
                          <a:latin typeface="+mn-lt"/>
                        </a:rPr>
                        <a:t>trình tự # cao hơn mong đợi.</a:t>
                      </a:r>
                    </a:p>
                    <a:p>
                      <a:pPr xmlns:a="http://schemas.openxmlformats.org/drawingml/2006/main" algn="l">
                        <a:defRPr/>
                      </a:pPr>
                      <a:r xmlns:a="http://schemas.openxmlformats.org/drawingml/2006/main">
                        <a:rPr lang="vi" sz="1800" dirty="0" smtClean="0">
                          <a:latin typeface="+mn-lt"/>
                        </a:rPr>
                        <a:t>Khoảng trống được phát hiện</a:t>
                      </a:r>
                      <a:endParaRPr xmlns:a="http://schemas.openxmlformats.org/drawingml/2006/main" lang="en-US" sz="1800" dirty="0">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algn="l">
                        <a:defRPr/>
                      </a:pPr>
                      <a:r xmlns:a="http://schemas.openxmlformats.org/drawingml/2006/main">
                        <a:rPr lang="vi" sz="1800" dirty="0" smtClean="0">
                          <a:latin typeface="+mn-lt"/>
                        </a:rPr>
                        <a:t>ngay lập tức gửi </a:t>
                      </a:r>
                      <a:r xmlns:a="http://schemas.openxmlformats.org/drawingml/2006/main">
                        <a:rPr lang="vi" sz="1800" b="1" i="0" dirty="0" smtClean="0">
                          <a:solidFill>
                            <a:schemeClr val="tx1"/>
                          </a:solidFill>
                          <a:latin typeface="+mn-lt"/>
                        </a:rPr>
                        <a:t>ACK trùng lặp,</a:t>
                      </a:r>
                      <a:r xmlns:a="http://schemas.openxmlformats.org/drawingml/2006/main">
                        <a:rPr lang="vi" sz="1800" dirty="0" smtClean="0">
                          <a:latin typeface="+mn-lt"/>
                        </a:rPr>
                        <a:t> </a:t>
                      </a:r>
                    </a:p>
                    <a:p>
                      <a:pPr xmlns:a="http://schemas.openxmlformats.org/drawingml/2006/main" algn="l">
                        <a:defRPr/>
                      </a:pPr>
                      <a:r xmlns:a="http://schemas.openxmlformats.org/drawingml/2006/main">
                        <a:rPr lang="vi" sz="1800" dirty="0" smtClean="0">
                          <a:latin typeface="+mn-lt"/>
                        </a:rPr>
                        <a:t>chỉ ra Chuỗi # của byte dự kiến tiếp theo</a:t>
                      </a:r>
                      <a:endParaRPr xmlns:a="http://schemas.openxmlformats.org/drawingml/2006/main" lang="en-US" sz="1800" dirty="0">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837554"/>
                  </a:ext>
                </a:extLst>
              </a:tr>
              <a:tr h="0">
                <a:tc>
                  <a:txBody>
                    <a:bodyPr/>
                    <a:lstStyle/>
                    <a:p>
                      <a:pPr xmlns:a="http://schemas.openxmlformats.org/drawingml/2006/main" algn="l">
                        <a:defRPr/>
                      </a:pPr>
                      <a:r xmlns:a="http://schemas.openxmlformats.org/drawingml/2006/main">
                        <a:rPr lang="vi" sz="1800" dirty="0" smtClean="0">
                          <a:latin typeface="+mn-lt"/>
                        </a:rPr>
                        <a:t>sự xuất hiện của phân khúc đó</a:t>
                      </a:r>
                    </a:p>
                    <a:p>
                      <a:pPr xmlns:a="http://schemas.openxmlformats.org/drawingml/2006/main" algn="l">
                        <a:defRPr/>
                      </a:pPr>
                      <a:r xmlns:a="http://schemas.openxmlformats.org/drawingml/2006/main">
                        <a:rPr lang="vi" sz="1800" dirty="0" smtClean="0">
                          <a:latin typeface="+mn-lt"/>
                        </a:rPr>
                        <a:t>lấp đầy một phần hoặc hoàn toàn khoảng trống</a:t>
                      </a:r>
                      <a:endParaRPr xmlns:a="http://schemas.openxmlformats.org/drawingml/2006/main" lang="en-US" sz="1800" dirty="0">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xmlns:a="http://schemas.openxmlformats.org/drawingml/2006/main" algn="l">
                        <a:defRPr/>
                      </a:pPr>
                      <a:r xmlns:a="http://schemas.openxmlformats.org/drawingml/2006/main">
                        <a:rPr lang="vi" sz="1800" dirty="0" smtClean="0">
                          <a:latin typeface="+mn-lt"/>
                        </a:rPr>
                        <a:t>gửi ngay A</a:t>
                      </a:r>
                      <a:r xmlns:a="http://schemas.openxmlformats.org/drawingml/2006/main">
                        <a:rPr lang="vi" sz="100" dirty="0" smtClean="0">
                          <a:latin typeface="+mn-lt"/>
                        </a:rPr>
                        <a:t> </a:t>
                      </a:r>
                      <a:r xmlns:a="http://schemas.openxmlformats.org/drawingml/2006/main">
                        <a:rPr lang="vi" sz="1800" dirty="0" smtClean="0">
                          <a:latin typeface="+mn-lt"/>
                        </a:rPr>
                        <a:t>C</a:t>
                      </a:r>
                      <a:r xmlns:a="http://schemas.openxmlformats.org/drawingml/2006/main">
                        <a:rPr lang="vi" sz="100" dirty="0" smtClean="0">
                          <a:latin typeface="+mn-lt"/>
                        </a:rPr>
                        <a:t> </a:t>
                      </a:r>
                      <a:r xmlns:a="http://schemas.openxmlformats.org/drawingml/2006/main">
                        <a:rPr lang="vi" sz="1800" dirty="0" smtClean="0">
                          <a:latin typeface="+mn-lt"/>
                        </a:rPr>
                        <a:t>K, miễn là</a:t>
                      </a:r>
                    </a:p>
                    <a:p>
                      <a:pPr xmlns:a="http://schemas.openxmlformats.org/drawingml/2006/main" algn="l">
                        <a:defRPr/>
                      </a:pPr>
                      <a:r xmlns:a="http://schemas.openxmlformats.org/drawingml/2006/main">
                        <a:rPr lang="vi" sz="1800" dirty="0" smtClean="0">
                          <a:latin typeface="+mn-lt"/>
                        </a:rPr>
                        <a:t>phân khúc bắt đầu ở cuối thấp hơn của khoảng cách</a:t>
                      </a:r>
                      <a:endParaRPr xmlns:a="http://schemas.openxmlformats.org/drawingml/2006/main" lang="en-US" sz="1800" dirty="0">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4089025"/>
                  </a:ext>
                </a:extLst>
              </a:tr>
            </a:tbl>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t</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C</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P Truyền lại nhanh </a:t>
            </a:r>
            <a:r xmlns:a="http://schemas.openxmlformats.org/drawingml/2006/main">
              <a:rPr lang="vi" sz="2000" b="0" dirty="0" smtClean="0">
                <a:latin typeface="Times New Roman" panose="02020603050405020304" pitchFamily="18" charset="0"/>
                <a:ea typeface="ＭＳ Ｐゴシック" charset="0"/>
                <a:cs typeface="+mj-cs"/>
              </a:rPr>
              <a:t>(1 trên 2)</a:t>
            </a:r>
            <a:endParaRPr xmlns:a="http://schemas.openxmlformats.org/drawingml/2006/main" lang="en-US" sz="2000" b="0" dirty="0">
              <a:latin typeface="Times New Roman" panose="02020603050405020304" pitchFamily="18" charset="0"/>
              <a:ea typeface="ＭＳ Ｐゴシック" charset="0"/>
              <a:cs typeface="+mj-cs"/>
            </a:endParaRPr>
          </a:p>
        </p:txBody>
      </p:sp>
      <p:sp>
        <p:nvSpPr>
          <p:cNvPr id="3" name="Content Placeholder 2"/>
          <p:cNvSpPr>
            <a:spLocks noGrp="1"/>
          </p:cNvSpPr>
          <p:nvPr>
            <p:ph type="body" idx="1"/>
          </p:nvPr>
        </p:nvSpPr>
        <p:spPr>
          <a:xfrm>
            <a:off x="457200" y="1600200"/>
            <a:ext cx="8229600" cy="2300600"/>
          </a:xfrm>
        </p:spPr>
        <p:txBody>
          <a:bodyPr>
            <a:spAutoFit/>
          </a:bodyPr>
          <a:lstStyle/>
          <a:p>
            <a:pPr xmlns:a="http://schemas.openxmlformats.org/drawingml/2006/main" marL="255651" indent="-255651">
              <a:buFont typeface="Arial" panose="020B0604020202020204" pitchFamily="34" charset="0"/>
              <a:buChar char="•"/>
              <a:defRPr/>
            </a:pPr>
            <a:r xmlns:a="http://schemas.openxmlformats.org/drawingml/2006/main">
              <a:rPr lang="vi" sz="2200" dirty="0">
                <a:latin typeface="+mn-lt"/>
                <a:cs typeface="+mn-cs"/>
              </a:rPr>
              <a:t>thời gian chờ </a:t>
            </a:r>
            <a:r xmlns:a="http://schemas.openxmlformats.org/drawingml/2006/main">
              <a:rPr lang="vi" sz="2200" dirty="0" smtClean="0">
                <a:latin typeface="+mn-lt"/>
                <a:cs typeface="+mn-cs"/>
              </a:rPr>
              <a:t>thường </a:t>
            </a:r>
            <a:r xmlns:a="http://schemas.openxmlformats.org/drawingml/2006/main">
              <a:rPr lang="vi" sz="2200" dirty="0">
                <a:latin typeface="+mn-lt"/>
                <a:cs typeface="+mn-cs"/>
              </a:rPr>
              <a:t>tương đối dài:</a:t>
            </a:r>
          </a:p>
          <a:p>
            <a:pPr xmlns:a="http://schemas.openxmlformats.org/drawingml/2006/main" marL="741553" lvl="1" indent="-284353">
              <a:buFont typeface="Arial" panose="020B0604020202020204" pitchFamily="34" charset="0"/>
              <a:buChar char="–"/>
              <a:defRPr/>
            </a:pPr>
            <a:r xmlns:a="http://schemas.openxmlformats.org/drawingml/2006/main">
              <a:rPr lang="vi" sz="2200" dirty="0">
                <a:latin typeface="+mn-lt"/>
              </a:rPr>
              <a:t>trì hoãn lâu trước khi gửi lại gói bị mất</a:t>
            </a:r>
          </a:p>
          <a:p>
            <a:pPr xmlns:a="http://schemas.openxmlformats.org/drawingml/2006/main" marL="255651" indent="-255651">
              <a:buFont typeface="Arial" panose="020B0604020202020204" pitchFamily="34" charset="0"/>
              <a:buChar char="•"/>
              <a:defRPr/>
            </a:pPr>
            <a:r xmlns:a="http://schemas.openxmlformats.org/drawingml/2006/main">
              <a:rPr lang="vi" sz="2200" dirty="0">
                <a:latin typeface="+mn-lt"/>
                <a:cs typeface="+mn-cs"/>
              </a:rPr>
              <a:t>phát hiện các phân đoạn bị mất thông qua bản sao </a:t>
            </a:r>
            <a:r xmlns:a="http://schemas.openxmlformats.org/drawingml/2006/main">
              <a:rPr lang="vi" sz="2200" dirty="0" smtClean="0">
                <a:latin typeface="+mn-lt"/>
                <a:cs typeface="+mn-cs"/>
              </a:rPr>
              <a:t>A</a:t>
            </a:r>
            <a:r xmlns:a="http://schemas.openxmlformats.org/drawingml/2006/main">
              <a:rPr lang="vi" sz="100" dirty="0" smtClean="0">
                <a:latin typeface="+mn-lt"/>
                <a:cs typeface="+mn-cs"/>
              </a:rPr>
              <a:t> </a:t>
            </a:r>
            <a:r xmlns:a="http://schemas.openxmlformats.org/drawingml/2006/main">
              <a:rPr lang="vi" sz="2200" dirty="0" smtClean="0">
                <a:latin typeface="+mn-lt"/>
                <a:cs typeface="+mn-cs"/>
              </a:rPr>
              <a:t>C</a:t>
            </a:r>
            <a:r xmlns:a="http://schemas.openxmlformats.org/drawingml/2006/main">
              <a:rPr lang="vi" sz="100" dirty="0" smtClean="0">
                <a:latin typeface="+mn-lt"/>
                <a:cs typeface="+mn-cs"/>
              </a:rPr>
              <a:t> </a:t>
            </a:r>
            <a:r xmlns:a="http://schemas.openxmlformats.org/drawingml/2006/main">
              <a:rPr lang="vi" sz="2200" dirty="0" smtClean="0">
                <a:latin typeface="+mn-lt"/>
                <a:cs typeface="+mn-cs"/>
              </a:rPr>
              <a:t>K</a:t>
            </a:r>
            <a:r xmlns:a="http://schemas.openxmlformats.org/drawingml/2006/main">
              <a:rPr lang="vi" sz="100" dirty="0" smtClean="0">
                <a:latin typeface="+mn-lt"/>
                <a:cs typeface="+mn-cs"/>
              </a:rPr>
              <a:t> </a:t>
            </a:r>
            <a:r xmlns:a="http://schemas.openxmlformats.org/drawingml/2006/main">
              <a:rPr lang="vi" sz="2200" dirty="0" smtClean="0">
                <a:latin typeface="+mn-lt"/>
                <a:cs typeface="+mn-cs"/>
              </a:rPr>
              <a:t>s </a:t>
            </a:r>
            <a:r xmlns:a="http://schemas.openxmlformats.org/drawingml/2006/main">
              <a:rPr lang="vi" sz="2200" dirty="0">
                <a:latin typeface="+mn-lt"/>
                <a:cs typeface="+mn-cs"/>
              </a:rPr>
              <a:t>.</a:t>
            </a:r>
          </a:p>
          <a:p>
            <a:pPr xmlns:a="http://schemas.openxmlformats.org/drawingml/2006/main" marL="741553" lvl="1" indent="-284353">
              <a:buFont typeface="Arial" panose="020B0604020202020204" pitchFamily="34" charset="0"/>
              <a:buChar char="–"/>
              <a:defRPr/>
            </a:pPr>
            <a:r xmlns:a="http://schemas.openxmlformats.org/drawingml/2006/main">
              <a:rPr lang="vi" sz="2200" dirty="0">
                <a:latin typeface="+mn-lt"/>
              </a:rPr>
              <a:t>người gửi thường gửi nhiều phân đoạn liên tiếp</a:t>
            </a:r>
          </a:p>
          <a:p>
            <a:pPr xmlns:a="http://schemas.openxmlformats.org/drawingml/2006/main" marL="741553" lvl="1" indent="-284353">
              <a:buFont typeface="Arial" panose="020B0604020202020204" pitchFamily="34" charset="0"/>
              <a:buChar char="–"/>
              <a:defRPr/>
            </a:pPr>
            <a:r xmlns:a="http://schemas.openxmlformats.org/drawingml/2006/main">
              <a:rPr lang="vi" sz="2200" dirty="0">
                <a:latin typeface="+mn-lt"/>
              </a:rPr>
              <a:t>nếu đoạn bị mất, có thể sẽ có nhiều </a:t>
            </a:r>
            <a:r xmlns:a="http://schemas.openxmlformats.org/drawingml/2006/main">
              <a:rPr lang="vi" sz="2200" dirty="0" smtClean="0">
                <a:latin typeface="+mn-lt"/>
              </a:rPr>
              <a:t>đoạn A trùng lặp</a:t>
            </a:r>
            <a:r xmlns:a="http://schemas.openxmlformats.org/drawingml/2006/main">
              <a:rPr lang="vi" sz="100" dirty="0" smtClean="0">
                <a:latin typeface="+mn-lt"/>
              </a:rPr>
              <a:t> </a:t>
            </a:r>
            <a:r xmlns:a="http://schemas.openxmlformats.org/drawingml/2006/main">
              <a:rPr lang="vi" sz="2200" dirty="0" smtClean="0">
                <a:latin typeface="+mn-lt"/>
              </a:rPr>
              <a:t>C</a:t>
            </a:r>
            <a:r xmlns:a="http://schemas.openxmlformats.org/drawingml/2006/main">
              <a:rPr lang="vi" sz="100" dirty="0" smtClean="0">
                <a:latin typeface="+mn-lt"/>
              </a:rPr>
              <a:t> </a:t>
            </a:r>
            <a:r xmlns:a="http://schemas.openxmlformats.org/drawingml/2006/main">
              <a:rPr lang="vi" sz="2200" dirty="0" smtClean="0">
                <a:latin typeface="+mn-lt"/>
              </a:rPr>
              <a:t>K</a:t>
            </a:r>
            <a:r xmlns:a="http://schemas.openxmlformats.org/drawingml/2006/main">
              <a:rPr lang="vi" sz="100" dirty="0" smtClean="0">
                <a:latin typeface="+mn-lt"/>
              </a:rPr>
              <a:t> </a:t>
            </a:r>
            <a:r xmlns:a="http://schemas.openxmlformats.org/drawingml/2006/main">
              <a:rPr lang="vi" sz="2200" dirty="0" smtClean="0">
                <a:latin typeface="+mn-lt"/>
              </a:rPr>
              <a:t>S.</a:t>
            </a:r>
          </a:p>
        </p:txBody>
      </p:sp>
      <p:sp>
        <p:nvSpPr>
          <p:cNvPr id="4" name="Text Placeholder 3"/>
          <p:cNvSpPr>
            <a:spLocks noGrp="1"/>
          </p:cNvSpPr>
          <p:nvPr>
            <p:ph type="body" idx="2"/>
          </p:nvPr>
        </p:nvSpPr>
        <p:spPr>
          <a:xfrm>
            <a:off x="457200" y="3962400"/>
            <a:ext cx="7462684" cy="2163763"/>
          </a:xfrm>
        </p:spPr>
        <p:txBody>
          <a:bodyPr/>
          <a:lstStyle/>
          <a:p>
            <a:pPr xmlns:a="http://schemas.openxmlformats.org/drawingml/2006/main" marL="0" indent="0">
              <a:buNone/>
              <a:defRPr/>
            </a:pPr>
            <a:r xmlns:a="http://schemas.openxmlformats.org/drawingml/2006/main">
              <a:rPr lang="vi" sz="2200" b="1" kern="1200" dirty="0">
                <a:latin typeface="+mn-lt"/>
                <a:ea typeface="ＭＳ Ｐゴシック" charset="-128"/>
              </a:rPr>
              <a:t>t</a:t>
            </a:r>
            <a:r xmlns:a="http://schemas.openxmlformats.org/drawingml/2006/main">
              <a:rPr lang="vi" sz="100" b="1" kern="1200" dirty="0">
                <a:latin typeface="+mn-lt"/>
                <a:ea typeface="ＭＳ Ｐゴシック" charset="-128"/>
              </a:rPr>
              <a:t> </a:t>
            </a:r>
            <a:r xmlns:a="http://schemas.openxmlformats.org/drawingml/2006/main">
              <a:rPr lang="vi" sz="2200" b="1" kern="1200" dirty="0">
                <a:latin typeface="+mn-lt"/>
                <a:ea typeface="ＭＳ Ｐゴシック" charset="-128"/>
              </a:rPr>
              <a:t>C</a:t>
            </a:r>
            <a:r xmlns:a="http://schemas.openxmlformats.org/drawingml/2006/main">
              <a:rPr lang="vi" sz="100" b="1" kern="1200" dirty="0">
                <a:latin typeface="+mn-lt"/>
                <a:ea typeface="ＭＳ Ｐゴシック" charset="-128"/>
              </a:rPr>
              <a:t> </a:t>
            </a:r>
            <a:r xmlns:a="http://schemas.openxmlformats.org/drawingml/2006/main">
              <a:rPr lang="vi" sz="2200" b="1" kern="1200" dirty="0">
                <a:latin typeface="+mn-lt"/>
                <a:ea typeface="ＭＳ Ｐゴシック" charset="-128"/>
              </a:rPr>
              <a:t>P truyền lại nhanh</a:t>
            </a:r>
            <a:endParaRPr xmlns:a="http://schemas.openxmlformats.org/drawingml/2006/main" lang="en-US" altLang="en-US" sz="2200" dirty="0">
              <a:latin typeface="+mn-lt"/>
              <a:ea typeface="MS PGothic" panose="020B0600070205080204" pitchFamily="34" charset="-128"/>
              <a:cs typeface="Arial" panose="020B0604020202020204" pitchFamily="34" charset="0"/>
            </a:endParaRPr>
          </a:p>
          <a:p>
            <a:pPr xmlns:a="http://schemas.openxmlformats.org/drawingml/2006/main" marL="0" indent="0">
              <a:buNone/>
              <a:defRPr/>
            </a:pPr>
            <a:r xmlns:a="http://schemas.openxmlformats.org/drawingml/2006/main">
              <a:rPr lang="vi" altLang="en-US" sz="2200" dirty="0">
                <a:latin typeface="+mn-lt"/>
                <a:ea typeface="MS PGothic" panose="020B0600070205080204" pitchFamily="34" charset="-128"/>
                <a:cs typeface="Arial" panose="020B0604020202020204" pitchFamily="34" charset="0"/>
              </a:rPr>
              <a:t>nếu người gửi nhận được 3 </a:t>
            </a:r>
            <a:r xmlns:a="http://schemas.openxmlformats.org/drawingml/2006/main">
              <a:rPr lang="vi" altLang="en-US" sz="2200" dirty="0" smtClean="0">
                <a:latin typeface="+mn-lt"/>
                <a:ea typeface="MS PGothic" panose="020B0600070205080204" pitchFamily="34" charset="-128"/>
                <a:cs typeface="Arial" panose="020B0604020202020204" pitchFamily="34" charset="0"/>
              </a:rPr>
              <a:t>A</a:t>
            </a:r>
            <a:r xmlns:a="http://schemas.openxmlformats.org/drawingml/2006/main">
              <a:rPr lang="vi" altLang="en-US" sz="100" dirty="0" smtClean="0">
                <a:latin typeface="+mn-lt"/>
                <a:ea typeface="MS PGothic" panose="020B0600070205080204" pitchFamily="34" charset="-128"/>
                <a:cs typeface="Arial" panose="020B0604020202020204" pitchFamily="34" charset="0"/>
              </a:rPr>
              <a:t> </a:t>
            </a:r>
            <a:r xmlns:a="http://schemas.openxmlformats.org/drawingml/2006/main">
              <a:rPr lang="vi" altLang="en-US" sz="2200" dirty="0" smtClean="0">
                <a:latin typeface="+mn-lt"/>
                <a:ea typeface="MS PGothic" panose="020B0600070205080204" pitchFamily="34" charset="-128"/>
                <a:cs typeface="Arial" panose="020B0604020202020204" pitchFamily="34" charset="0"/>
              </a:rPr>
              <a:t>C</a:t>
            </a:r>
            <a:r xmlns:a="http://schemas.openxmlformats.org/drawingml/2006/main">
              <a:rPr lang="vi" altLang="en-US" sz="100" dirty="0" smtClean="0">
                <a:latin typeface="+mn-lt"/>
                <a:ea typeface="MS PGothic" panose="020B0600070205080204" pitchFamily="34" charset="-128"/>
                <a:cs typeface="Arial" panose="020B0604020202020204" pitchFamily="34" charset="0"/>
              </a:rPr>
              <a:t> </a:t>
            </a:r>
            <a:r xmlns:a="http://schemas.openxmlformats.org/drawingml/2006/main">
              <a:rPr lang="vi" altLang="en-US" sz="2200" dirty="0" smtClean="0">
                <a:latin typeface="+mn-lt"/>
                <a:ea typeface="MS PGothic" panose="020B0600070205080204" pitchFamily="34" charset="-128"/>
                <a:cs typeface="Arial" panose="020B0604020202020204" pitchFamily="34" charset="0"/>
              </a:rPr>
              <a:t>K</a:t>
            </a:r>
            <a:r xmlns:a="http://schemas.openxmlformats.org/drawingml/2006/main">
              <a:rPr lang="vi" altLang="en-US" sz="100" dirty="0" smtClean="0">
                <a:latin typeface="+mn-lt"/>
                <a:ea typeface="MS PGothic" panose="020B0600070205080204" pitchFamily="34" charset="-128"/>
                <a:cs typeface="Arial" panose="020B0604020202020204" pitchFamily="34" charset="0"/>
              </a:rPr>
              <a:t> </a:t>
            </a:r>
            <a:r xmlns:a="http://schemas.openxmlformats.org/drawingml/2006/main">
              <a:rPr lang="vi" altLang="en-US" sz="2200" dirty="0" smtClean="0">
                <a:latin typeface="+mn-lt"/>
                <a:ea typeface="MS PGothic" panose="020B0600070205080204" pitchFamily="34" charset="-128"/>
                <a:cs typeface="Arial" panose="020B0604020202020204" pitchFamily="34" charset="0"/>
              </a:rPr>
              <a:t>s </a:t>
            </a:r>
            <a:r xmlns:a="http://schemas.openxmlformats.org/drawingml/2006/main">
              <a:rPr lang="vi" altLang="en-US" sz="2200" dirty="0">
                <a:latin typeface="+mn-lt"/>
                <a:ea typeface="MS PGothic" panose="020B0600070205080204" pitchFamily="34" charset="-128"/>
                <a:cs typeface="Arial" panose="020B0604020202020204" pitchFamily="34" charset="0"/>
              </a:rPr>
              <a:t>cho cùng một dữ liệu ( </a:t>
            </a:r>
            <a:r xmlns:a="http://schemas.openxmlformats.org/drawingml/2006/main">
              <a:rPr lang="vi" altLang="ja-JP" sz="2200" dirty="0">
                <a:latin typeface="+mn-lt"/>
                <a:ea typeface="MS PGothic" panose="020B0600070205080204" pitchFamily="34" charset="-128"/>
                <a:cs typeface="Arial" panose="020B0604020202020204" pitchFamily="34" charset="0"/>
              </a:rPr>
              <a:t>“ba bản sao </a:t>
            </a:r>
            <a:r xmlns:a="http://schemas.openxmlformats.org/drawingml/2006/main">
              <a:rPr lang="vi" altLang="ja-JP" sz="2200" dirty="0" smtClean="0">
                <a:latin typeface="+mn-lt"/>
                <a:ea typeface="MS PGothic" panose="020B0600070205080204" pitchFamily="34" charset="-128"/>
                <a:cs typeface="Arial" panose="020B0604020202020204" pitchFamily="34" charset="0"/>
              </a:rPr>
              <a:t>A</a:t>
            </a:r>
            <a:r xmlns:a="http://schemas.openxmlformats.org/drawingml/2006/main">
              <a:rPr lang="vi" altLang="ja-JP" sz="100" dirty="0" smtClean="0">
                <a:latin typeface="+mn-lt"/>
                <a:ea typeface="MS PGothic" panose="020B0600070205080204" pitchFamily="34" charset="-128"/>
                <a:cs typeface="Arial" panose="020B0604020202020204" pitchFamily="34" charset="0"/>
              </a:rPr>
              <a:t> </a:t>
            </a:r>
            <a:r xmlns:a="http://schemas.openxmlformats.org/drawingml/2006/main">
              <a:rPr lang="vi" altLang="ja-JP" sz="2200" dirty="0" smtClean="0">
                <a:latin typeface="+mn-lt"/>
                <a:ea typeface="MS PGothic" panose="020B0600070205080204" pitchFamily="34" charset="-128"/>
                <a:cs typeface="Arial" panose="020B0604020202020204" pitchFamily="34" charset="0"/>
              </a:rPr>
              <a:t>C</a:t>
            </a:r>
            <a:r xmlns:a="http://schemas.openxmlformats.org/drawingml/2006/main">
              <a:rPr lang="vi" altLang="ja-JP" sz="100" dirty="0" smtClean="0">
                <a:latin typeface="+mn-lt"/>
                <a:ea typeface="MS PGothic" panose="020B0600070205080204" pitchFamily="34" charset="-128"/>
                <a:cs typeface="Arial" panose="020B0604020202020204" pitchFamily="34" charset="0"/>
              </a:rPr>
              <a:t> </a:t>
            </a:r>
            <a:r xmlns:a="http://schemas.openxmlformats.org/drawingml/2006/main">
              <a:rPr lang="vi" altLang="ja-JP" sz="2200" dirty="0" smtClean="0">
                <a:latin typeface="+mn-lt"/>
                <a:ea typeface="MS PGothic" panose="020B0600070205080204" pitchFamily="34" charset="-128"/>
                <a:cs typeface="Arial" panose="020B0604020202020204" pitchFamily="34" charset="0"/>
              </a:rPr>
              <a:t>K</a:t>
            </a:r>
            <a:r xmlns:a="http://schemas.openxmlformats.org/drawingml/2006/main">
              <a:rPr lang="vi" altLang="ja-JP" sz="100" dirty="0" smtClean="0">
                <a:latin typeface="+mn-lt"/>
                <a:ea typeface="MS PGothic" panose="020B0600070205080204" pitchFamily="34" charset="-128"/>
                <a:cs typeface="Arial" panose="020B0604020202020204" pitchFamily="34" charset="0"/>
              </a:rPr>
              <a:t> </a:t>
            </a:r>
            <a:r xmlns:a="http://schemas.openxmlformats.org/drawingml/2006/main">
              <a:rPr lang="vi" altLang="ja-JP" sz="2200" dirty="0" smtClean="0">
                <a:latin typeface="+mn-lt"/>
                <a:ea typeface="MS PGothic" panose="020B0600070205080204" pitchFamily="34" charset="-128"/>
                <a:cs typeface="Arial" panose="020B0604020202020204" pitchFamily="34" charset="0"/>
              </a:rPr>
              <a:t>s </a:t>
            </a:r>
            <a:r xmlns:a="http://schemas.openxmlformats.org/drawingml/2006/main">
              <a:rPr lang="vi" altLang="ja-JP" sz="2200" dirty="0">
                <a:latin typeface="+mn-lt"/>
                <a:ea typeface="MS PGothic" panose="020B0600070205080204" pitchFamily="34" charset="-128"/>
                <a:cs typeface="Arial" panose="020B0604020202020204" pitchFamily="34" charset="0"/>
              </a:rPr>
              <a:t>”), gửi lại phân đoạn không bị tấn công với seq # nhỏ nhất</a:t>
            </a:r>
          </a:p>
          <a:p>
            <a:pPr xmlns:a="http://schemas.openxmlformats.org/drawingml/2006/main" marL="741363" lvl="1" indent="-284163">
              <a:buFontTx/>
              <a:buChar char="–"/>
              <a:defRPr/>
            </a:pPr>
            <a:r xmlns:a="http://schemas.openxmlformats.org/drawingml/2006/main">
              <a:rPr lang="vi" altLang="en-US" sz="2200" dirty="0">
                <a:latin typeface="+mn-lt"/>
                <a:ea typeface="MS PGothic" panose="020B0600070205080204" pitchFamily="34" charset="-128"/>
                <a:cs typeface="Arial" panose="020B0604020202020204" pitchFamily="34" charset="0"/>
              </a:rPr>
              <a:t>có khả năng phân đoạn chưa được khai thác bị mất, vì vậy đừng </a:t>
            </a:r>
            <a:r xmlns:a="http://schemas.openxmlformats.org/drawingml/2006/main">
              <a:rPr lang="vi" altLang="ja-JP" sz="2200" dirty="0">
                <a:latin typeface="+mn-lt"/>
                <a:ea typeface="MS PGothic" panose="020B0600070205080204" pitchFamily="34" charset="-128"/>
                <a:cs typeface="Arial" panose="020B0604020202020204" pitchFamily="34" charset="0"/>
              </a:rPr>
              <a:t>đợi </a:t>
            </a:r>
            <a:r xmlns:a="http://schemas.openxmlformats.org/drawingml/2006/main">
              <a:rPr lang="vi" altLang="ja-JP" sz="2200" dirty="0" smtClean="0">
                <a:latin typeface="+mn-lt"/>
                <a:ea typeface="MS PGothic" panose="020B0600070205080204" pitchFamily="34" charset="-128"/>
                <a:cs typeface="Arial" panose="020B0604020202020204" pitchFamily="34" charset="0"/>
              </a:rPr>
              <a:t>hết thời gian chờ</a:t>
            </a:r>
            <a:endParaRPr xmlns:a="http://schemas.openxmlformats.org/drawingml/2006/main" lang="en-US" sz="2200" dirty="0">
              <a:latin typeface="+mn-lt"/>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buFont typeface="Times New Roman"/>
              <a:buNone/>
              <a:defRPr/>
            </a:pP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t</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C</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P Truyền lại nhanh </a:t>
            </a:r>
            <a:r xmlns:a="http://schemas.openxmlformats.org/drawingml/2006/main">
              <a:rPr lang="vi" sz="2000" dirty="0" smtClean="0">
                <a:solidFill>
                  <a:srgbClr val="007FA3"/>
                </a:solidFill>
                <a:latin typeface="Times New Roman" panose="02020603050405020304" pitchFamily="18" charset="0"/>
                <a:ea typeface="ＭＳ Ｐゴシック" charset="0"/>
                <a:cs typeface="+mj-cs"/>
                <a:sym typeface="Times New Roman"/>
              </a:rPr>
              <a:t>(2 trên 2)</a:t>
            </a:r>
            <a:endParaRPr xmlns:a="http://schemas.openxmlformats.org/drawingml/2006/main" lang="en-US" sz="2000" dirty="0">
              <a:solidFill>
                <a:srgbClr val="007FA3"/>
              </a:solidFill>
              <a:latin typeface="Times New Roman" panose="02020603050405020304" pitchFamily="18" charset="0"/>
              <a:ea typeface="ＭＳ Ｐゴシック" charset="0"/>
              <a:cs typeface="+mj-cs"/>
              <a:sym typeface="Times New Roman"/>
            </a:endParaRPr>
          </a:p>
        </p:txBody>
      </p:sp>
      <p:pic>
        <p:nvPicPr>
          <p:cNvPr id="139267" name="Picture 16" descr="A diagram of fast retransmit after sender receipt of triple duplicate A C K has 2 P C’s side by side, Host A and Host B. 2 vertical parallel lines draw down from each P C. 3 groups of arrows bounce between the vertical lines like zig zags. Some of the arrows overlap. The arrows have notes on it. Host A. A group of 4 arrows point downward right toward host B. Arrow 1, S e q = 92, 8 bytes of data. Arrow 2, S e q = 100, 20 bytes of data. This arrow does not reach Host B. There is an X at the end of the arrow. 2 more arrows point diagonally downward right toward Host B. Host B. There are 4 arrows pointing downward left back to Host A. Arrow 5, A C K = 100. Arrow 6, A C K = 100. Arrow 7, A C K = 100. Arrow 7, A C K = 100. Arrow 8, A C K = 100. Host A. There is 1 arrow pointing downward right toward host B. Arrow 9, S e q = 100, 20 bytes of data. Along the vertical line below Host A, from arrow 1 passed arrow 9, it is labeled timeout.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95638" y="1574800"/>
            <a:ext cx="2752725"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xmlns:a="http://schemas.openxmlformats.org/drawingml/2006/main">
              <a:spcBef>
                <a:spcPct val="0"/>
              </a:spcBef>
            </a:pPr>
            <a:r xmlns:a="http://schemas.openxmlformats.org/drawingml/2006/main">
              <a:rPr lang="vi" altLang="en-US" dirty="0" smtClean="0">
                <a:ea typeface="ＭＳ Ｐゴシック" charset="-128"/>
              </a:rPr>
              <a:t>Mục tiêu </a:t>
            </a:r>
            <a:r xmlns:a="http://schemas.openxmlformats.org/drawingml/2006/main">
              <a:rPr lang="vi" altLang="en-US" dirty="0">
                <a:ea typeface="ＭＳ Ｐゴシック" charset="-128"/>
              </a:rPr>
              <a:t>học tập </a:t>
            </a:r>
            <a:r xmlns:a="http://schemas.openxmlformats.org/drawingml/2006/main">
              <a:rPr lang="vi" altLang="en-US" sz="2000" b="0" dirty="0" smtClean="0">
                <a:ea typeface="ＭＳ Ｐゴシック" charset="-128"/>
              </a:rPr>
              <a:t>(7 trên 10)</a:t>
            </a:r>
            <a:endParaRPr xmlns:a="http://schemas.openxmlformats.org/drawingml/2006/main"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3.1 </a:t>
            </a:r>
            <a:r xmlns:a="http://schemas.openxmlformats.org/drawingml/2006/main">
              <a:rPr lang="vi" sz="1800" dirty="0">
                <a:solidFill>
                  <a:schemeClr val="tx1"/>
                </a:solidFill>
                <a:latin typeface="+mn-lt"/>
              </a:rPr>
              <a:t>dịch vụ tầng vận chuyển</a:t>
            </a:r>
          </a:p>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3.2 </a:t>
            </a:r>
            <a:r xmlns:a="http://schemas.openxmlformats.org/drawingml/2006/main">
              <a:rPr lang="vi" sz="1800" dirty="0">
                <a:solidFill>
                  <a:schemeClr val="tx1"/>
                </a:solidFill>
                <a:latin typeface="+mn-lt"/>
              </a:rPr>
              <a:t>ghép kênh và tách kênh</a:t>
            </a:r>
          </a:p>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3.3 </a:t>
            </a:r>
            <a:r xmlns:a="http://schemas.openxmlformats.org/drawingml/2006/main">
              <a:rPr lang="vi" sz="1800" dirty="0">
                <a:solidFill>
                  <a:schemeClr val="tx1"/>
                </a:solidFill>
                <a:latin typeface="+mn-lt"/>
              </a:rPr>
              <a:t>vận chuyển không kết nối </a:t>
            </a:r>
            <a:r xmlns:a="http://schemas.openxmlformats.org/drawingml/2006/main">
              <a:rPr lang="vi" sz="1800" dirty="0" smtClean="0">
                <a:solidFill>
                  <a:schemeClr val="tx1"/>
                </a:solidFill>
                <a:latin typeface="+mn-lt"/>
              </a:rPr>
              <a:t>: U</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Đ.</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P</a:t>
            </a:r>
            <a:endParaRPr xmlns:a="http://schemas.openxmlformats.org/drawingml/2006/main" lang="en-US" sz="1800" dirty="0">
              <a:solidFill>
                <a:schemeClr val="tx1"/>
              </a:solidFill>
              <a:latin typeface="+mn-lt"/>
            </a:endParaRPr>
          </a:p>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3.4 </a:t>
            </a:r>
            <a:r xmlns:a="http://schemas.openxmlformats.org/drawingml/2006/main">
              <a:rPr lang="vi" sz="1800" dirty="0">
                <a:solidFill>
                  <a:schemeClr val="tx1"/>
                </a:solidFill>
                <a:latin typeface="+mn-lt"/>
              </a:rPr>
              <a:t>nguyên tắc truyền dữ liệu đáng tin </a:t>
            </a:r>
            <a:r xmlns:a="http://schemas.openxmlformats.org/drawingml/2006/main">
              <a:rPr lang="vi" sz="1800" dirty="0" smtClean="0">
                <a:solidFill>
                  <a:schemeClr val="tx1"/>
                </a:solidFill>
                <a:latin typeface="+mn-lt"/>
              </a:rPr>
              <a:t>cậy</a:t>
            </a:r>
          </a:p>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3,5</a:t>
            </a:r>
            <a:r xmlns:a="http://schemas.openxmlformats.org/drawingml/2006/main">
              <a:rPr lang="vi" sz="1800" dirty="0">
                <a:solidFill>
                  <a:schemeClr val="tx1"/>
                </a:solidFill>
                <a:latin typeface="+mn-lt"/>
              </a:rPr>
              <a:t> </a:t>
            </a:r>
            <a:r xmlns:a="http://schemas.openxmlformats.org/drawingml/2006/main">
              <a:rPr lang="vi" sz="1800" b="1" dirty="0">
                <a:solidFill>
                  <a:schemeClr val="tx1"/>
                </a:solidFill>
                <a:latin typeface="+mn-lt"/>
              </a:rPr>
              <a:t>vận chuyển hướng kết nối: </a:t>
            </a:r>
            <a:r xmlns:a="http://schemas.openxmlformats.org/drawingml/2006/main">
              <a:rPr lang="vi" sz="1800" b="1" dirty="0" smtClean="0">
                <a:solidFill>
                  <a:schemeClr val="tx1"/>
                </a:solidFill>
                <a:latin typeface="+mn-lt"/>
              </a:rPr>
              <a:t>T</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C</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P</a:t>
            </a:r>
            <a:endParaRPr xmlns:a="http://schemas.openxmlformats.org/drawingml/2006/main" lang="en-US" sz="1800" b="1" dirty="0">
              <a:solidFill>
                <a:schemeClr val="tx1"/>
              </a:solidFill>
              <a:latin typeface="+mn-lt"/>
            </a:endParaRP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cấu trúc phân khúc</a:t>
            </a: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truyền dữ liệu đáng tin cậy</a:t>
            </a:r>
          </a:p>
          <a:p>
            <a:pPr xmlns:a="http://schemas.openxmlformats.org/drawingml/2006/main" lvl="1" indent="-285750">
              <a:buFont typeface="Arial" panose="020B0604020202020204" pitchFamily="34" charset="0"/>
              <a:buChar char="–"/>
              <a:defRPr/>
            </a:pPr>
            <a:r xmlns:a="http://schemas.openxmlformats.org/drawingml/2006/main">
              <a:rPr lang="vi" sz="1800" b="1" dirty="0">
                <a:solidFill>
                  <a:schemeClr val="tx1"/>
                </a:solidFill>
                <a:latin typeface="+mn-lt"/>
              </a:rPr>
              <a:t>Kiểm soát lưu lượng</a:t>
            </a:r>
          </a:p>
          <a:p>
            <a:pPr xmlns:a="http://schemas.openxmlformats.org/drawingml/2006/main" lvl="1" indent="-285750">
              <a:buFont typeface="Arial" panose="020B0604020202020204" pitchFamily="34" charset="0"/>
              <a:buChar char="–"/>
              <a:defRPr/>
            </a:pPr>
            <a:r xmlns:a="http://schemas.openxmlformats.org/drawingml/2006/main">
              <a:rPr lang="vi" sz="1800" dirty="0" smtClean="0">
                <a:solidFill>
                  <a:schemeClr val="tx1"/>
                </a:solidFill>
                <a:latin typeface="+mn-lt"/>
              </a:rPr>
              <a:t>quản lý </a:t>
            </a:r>
            <a:r xmlns:a="http://schemas.openxmlformats.org/drawingml/2006/main">
              <a:rPr lang="vi" sz="1800" dirty="0">
                <a:solidFill>
                  <a:schemeClr val="tx1"/>
                </a:solidFill>
                <a:latin typeface="+mn-lt"/>
              </a:rPr>
              <a:t>kết nối</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3.6 </a:t>
            </a:r>
            <a:r xmlns:a="http://schemas.openxmlformats.org/drawingml/2006/main">
              <a:rPr lang="vi" sz="1800" dirty="0">
                <a:latin typeface="+mn-lt"/>
              </a:rPr>
              <a:t>nguyên tắc kiểm soát tắc nghẽn</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3,7T </a:t>
            </a:r>
            <a:r xmlns:a="http://schemas.openxmlformats.org/drawingml/2006/main">
              <a:rPr lang="vi" sz="1800" dirty="0">
                <a:latin typeface="+mn-lt"/>
              </a:rPr>
              <a:t>_</a:t>
            </a:r>
            <a:r xmlns:a="http://schemas.openxmlformats.org/drawingml/2006/main">
              <a:rPr lang="vi" sz="100" dirty="0">
                <a:latin typeface="+mn-lt"/>
              </a:rPr>
              <a:t> </a:t>
            </a:r>
            <a:r xmlns:a="http://schemas.openxmlformats.org/drawingml/2006/main">
              <a:rPr lang="vi" sz="1800" dirty="0">
                <a:latin typeface="+mn-lt"/>
              </a:rPr>
              <a:t>C</a:t>
            </a:r>
            <a:r xmlns:a="http://schemas.openxmlformats.org/drawingml/2006/main">
              <a:rPr lang="vi" sz="100" dirty="0">
                <a:latin typeface="+mn-lt"/>
              </a:rPr>
              <a:t> </a:t>
            </a:r>
            <a:r xmlns:a="http://schemas.openxmlformats.org/drawingml/2006/main">
              <a:rPr lang="vi" sz="1800" dirty="0" smtClean="0">
                <a:latin typeface="+mn-lt"/>
              </a:rPr>
              <a:t>Kiểm soát </a:t>
            </a:r>
            <a:endParaRPr xmlns:a="http://schemas.openxmlformats.org/drawingml/2006/main" lang="en-US" sz="1800" dirty="0">
              <a:solidFill>
                <a:schemeClr val="tx1"/>
              </a:solidFill>
              <a:latin typeface="+mn-lt"/>
            </a:endParaRPr>
            <a:r xmlns:a="http://schemas.openxmlformats.org/drawingml/2006/main">
              <a:rPr lang="vi" sz="1800" dirty="0">
                <a:latin typeface="+mn-lt"/>
              </a:rPr>
              <a:t>tắc nghẽn P</a:t>
            </a:r>
          </a:p>
        </p:txBody>
      </p:sp>
    </p:spTree>
    <p:extLst>
      <p:ext uri="{BB962C8B-B14F-4D97-AF65-F5344CB8AC3E}">
        <p14:creationId xmlns:p14="http://schemas.microsoft.com/office/powerpoint/2010/main" val="22191520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t</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C</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Kiểm soát luồng P </a:t>
            </a:r>
            <a:r xmlns:a="http://schemas.openxmlformats.org/drawingml/2006/main">
              <a:rPr lang="vi" sz="2000" b="0" dirty="0" smtClean="0">
                <a:latin typeface="Times New Roman" panose="02020603050405020304" pitchFamily="18" charset="0"/>
                <a:ea typeface="ＭＳ Ｐゴシック" charset="0"/>
                <a:cs typeface="+mj-cs"/>
              </a:rPr>
              <a:t>(1 trên 2)</a:t>
            </a:r>
            <a:endParaRPr xmlns:a="http://schemas.openxmlformats.org/drawingml/2006/main" lang="en-US" sz="2000" b="0" dirty="0">
              <a:latin typeface="Times New Roman" panose="02020603050405020304" pitchFamily="18" charset="0"/>
              <a:ea typeface="ＭＳ Ｐゴシック" charset="0"/>
              <a:cs typeface="+mj-cs"/>
            </a:endParaRPr>
          </a:p>
        </p:txBody>
      </p:sp>
      <p:sp>
        <p:nvSpPr>
          <p:cNvPr id="14" name="Text Placeholder 13"/>
          <p:cNvSpPr>
            <a:spLocks noGrp="1"/>
          </p:cNvSpPr>
          <p:nvPr>
            <p:ph type="body" idx="1"/>
          </p:nvPr>
        </p:nvSpPr>
        <p:spPr>
          <a:xfrm>
            <a:off x="560439" y="1604451"/>
            <a:ext cx="2938463" cy="3005138"/>
          </a:xfrm>
        </p:spPr>
        <p:txBody>
          <a:bodyPr/>
          <a:lstStyle/>
          <a:p>
            <a:pPr xmlns:a="http://schemas.openxmlformats.org/drawingml/2006/main" marL="0" indent="0">
              <a:buFont typeface="Arial"/>
              <a:buNone/>
              <a:defRPr/>
            </a:pPr>
            <a:r xmlns:a="http://schemas.openxmlformats.org/drawingml/2006/main">
              <a:rPr lang="vi" sz="2400" b="1" dirty="0" smtClean="0">
                <a:solidFill>
                  <a:schemeClr val="tx1"/>
                </a:solidFill>
                <a:latin typeface="+mn-lt"/>
              </a:rPr>
              <a:t>kiểm soát </a:t>
            </a:r>
            <a:r xmlns:a="http://schemas.openxmlformats.org/drawingml/2006/main">
              <a:rPr lang="vi" sz="2400" b="1" dirty="0">
                <a:solidFill>
                  <a:schemeClr val="tx1"/>
                </a:solidFill>
                <a:latin typeface="+mn-lt"/>
              </a:rPr>
              <a:t>dòng chảy</a:t>
            </a:r>
          </a:p>
          <a:p>
            <a:pPr xmlns:a="http://schemas.openxmlformats.org/drawingml/2006/main" marL="0" indent="0">
              <a:buFont typeface="Arial"/>
              <a:buNone/>
              <a:defRPr/>
            </a:pPr>
            <a:r xmlns:a="http://schemas.openxmlformats.org/drawingml/2006/main">
              <a:rPr lang="vi" altLang="en-US" sz="2400" dirty="0">
                <a:latin typeface="+mn-lt"/>
              </a:rPr>
              <a:t>người nhận kiểm soát người gửi, vì vậy người gửi </a:t>
            </a:r>
            <a:r xmlns:a="http://schemas.openxmlformats.org/drawingml/2006/main">
              <a:rPr lang="vi" altLang="en-US" sz="2400" dirty="0" smtClean="0">
                <a:latin typeface="+mn-lt"/>
              </a:rPr>
              <a:t>sẽ </a:t>
            </a:r>
            <a:r xmlns:a="http://schemas.openxmlformats.org/drawingml/2006/main">
              <a:rPr lang="vi" altLang="ja-JP" sz="2400" dirty="0" smtClean="0">
                <a:latin typeface="+mn-lt"/>
              </a:rPr>
              <a:t>không </a:t>
            </a:r>
            <a:r xmlns:a="http://schemas.openxmlformats.org/drawingml/2006/main">
              <a:rPr lang="vi" altLang="ja-JP" sz="2400" dirty="0">
                <a:latin typeface="+mn-lt"/>
              </a:rPr>
              <a:t>làm tràn bộ đệm </a:t>
            </a:r>
            <a:r xmlns:a="http://schemas.openxmlformats.org/drawingml/2006/main">
              <a:rPr lang="vi" altLang="ja-JP" sz="2400" dirty="0" smtClean="0">
                <a:latin typeface="+mn-lt"/>
              </a:rPr>
              <a:t>của người nhận </a:t>
            </a:r>
            <a:r xmlns:a="http://schemas.openxmlformats.org/drawingml/2006/main">
              <a:rPr lang="vi" altLang="ja-JP" sz="2400" dirty="0">
                <a:latin typeface="+mn-lt"/>
              </a:rPr>
              <a:t>bằng cách truyền quá nhiều, quá </a:t>
            </a:r>
            <a:r xmlns:a="http://schemas.openxmlformats.org/drawingml/2006/main">
              <a:rPr lang="vi" altLang="ja-JP" sz="2400" dirty="0" smtClean="0">
                <a:latin typeface="+mn-lt"/>
              </a:rPr>
              <a:t>nhanh</a:t>
            </a:r>
            <a:endParaRPr xmlns:a="http://schemas.openxmlformats.org/drawingml/2006/main" lang="en-US" sz="2400" b="1" dirty="0">
              <a:solidFill>
                <a:schemeClr val="tx1"/>
              </a:solidFill>
              <a:latin typeface="+mn-lt"/>
            </a:endParaRPr>
          </a:p>
        </p:txBody>
      </p:sp>
      <p:pic>
        <p:nvPicPr>
          <p:cNvPr id="141316" name="Picture 16" descr="A diagram of receiver protocol stack of a P C and has 3 sections stacked atop one another. Some parts have notes. Section 1. 1 part, application process. On the line between sections 1 and 2, there is a socket. From the application socket, an arrow loops down, through the socket, and points back up to the application process. Notes, there are 2 parts. Part 1 points at section 1. 1, Application may remove data from T C P socket buffers. 2, slower than T C P receiver is delivering. A dotted line separates sections 1 and 2. Above the line, application. Below, O S. Section 2. There are 3 parts. Below the socket, there is a part labeled, T C P socket receiver buffers. Below this and to the left, is a small bar. Notes, there are 2 parts. Part 2 points to the bar. 1, application may remove data from T C P socket buffers. 2, slower than T C P receiver is delivering, sender is sending. Below the bar, is a part labeled, T C P code. Section 3. There are 2 parts. A small bar has 1 square to the left of it. Below this is a part labeled I P code. Below section 3, there is a small bar with 2 squares to the left of it. Below this, an arrow starts beside the label, from sender. The arrow points up, goes through sections 3 and 2, touches the T C P socket in section 2, and loops back down pass section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24263" y="1825625"/>
            <a:ext cx="5030787" cy="430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buFont typeface="Times New Roman"/>
              <a:buNone/>
              <a:defRPr/>
            </a:pP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t</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C</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Kiểm soát luồng P </a:t>
            </a:r>
            <a:r xmlns:a="http://schemas.openxmlformats.org/drawingml/2006/main">
              <a:rPr lang="vi" sz="2000" dirty="0" smtClean="0">
                <a:solidFill>
                  <a:srgbClr val="007FA3"/>
                </a:solidFill>
                <a:latin typeface="Times New Roman" panose="02020603050405020304" pitchFamily="18" charset="0"/>
                <a:ea typeface="ＭＳ Ｐゴシック" charset="0"/>
                <a:cs typeface="+mj-cs"/>
                <a:sym typeface="Times New Roman"/>
              </a:rPr>
              <a:t>(2 trên 2)</a:t>
            </a:r>
            <a:endParaRPr xmlns:a="http://schemas.openxmlformats.org/drawingml/2006/main" lang="en-US" sz="2000" dirty="0">
              <a:solidFill>
                <a:srgbClr val="007FA3"/>
              </a:solidFill>
              <a:latin typeface="Times New Roman" panose="02020603050405020304" pitchFamily="18" charset="0"/>
              <a:ea typeface="ＭＳ Ｐゴシック" charset="0"/>
              <a:cs typeface="+mj-cs"/>
              <a:sym typeface="Times New Roman"/>
            </a:endParaRPr>
          </a:p>
        </p:txBody>
      </p:sp>
      <p:sp>
        <p:nvSpPr>
          <p:cNvPr id="142339" name="Content Placeholder 2"/>
          <p:cNvSpPr txBox="1">
            <a:spLocks noGrp="1"/>
          </p:cNvSpPr>
          <p:nvPr>
            <p:ph idx="1"/>
          </p:nvPr>
        </p:nvSpPr>
        <p:spPr>
          <a:xfrm>
            <a:off x="457199" y="1516561"/>
            <a:ext cx="4789257" cy="4724340"/>
          </a:xfrm>
        </p:spPr>
        <p:txBody>
          <a:bodyPr wrap="square">
            <a:spAutoFit/>
          </a:bodyPr>
          <a:lstStyle/>
          <a:p>
            <a:pPr xmlns:a="http://schemas.openxmlformats.org/drawingml/2006/main">
              <a:spcBef>
                <a:spcPts val="1500"/>
              </a:spcBef>
              <a:buClr>
                <a:srgbClr val="007FA3"/>
              </a:buClr>
              <a:buFontTx/>
              <a:buChar char="•"/>
            </a:pPr>
            <a:r xmlns:a="http://schemas.openxmlformats.org/drawingml/2006/main">
              <a:rPr lang="vi" altLang="en-US" sz="2000" dirty="0" smtClean="0">
                <a:latin typeface="Arial (Body)"/>
                <a:ea typeface="MS PGothic" panose="020B0600070205080204" pitchFamily="34" charset="-128"/>
                <a:cs typeface="Arial" panose="020B0604020202020204" pitchFamily="34" charset="0"/>
              </a:rPr>
              <a:t>người nhận </a:t>
            </a:r>
            <a:r xmlns:a="http://schemas.openxmlformats.org/drawingml/2006/main">
              <a:rPr lang="vi" altLang="ja-JP" sz="2000" dirty="0" smtClean="0">
                <a:latin typeface="Arial (Body)"/>
                <a:ea typeface="MS PGothic" panose="020B0600070205080204" pitchFamily="34" charset="-128"/>
                <a:cs typeface="Arial" panose="020B0604020202020204" pitchFamily="34" charset="0"/>
              </a:rPr>
              <a:t>"quảng cáo" không gian bộ đệm miễn phí bằng cách bao gồm giá trị </a:t>
            </a:r>
            <a:r xmlns:a="http://schemas.openxmlformats.org/drawingml/2006/main">
              <a:rPr lang="vi" altLang="ja-JP" sz="2000" b="1" dirty="0" smtClean="0">
                <a:latin typeface="Courier New" panose="02070309020205020404" pitchFamily="49" charset="0"/>
                <a:ea typeface="MS PGothic" panose="020B0600070205080204" pitchFamily="34" charset="-128"/>
                <a:cs typeface="Courier New" panose="02070309020205020404" pitchFamily="49" charset="0"/>
              </a:rPr>
              <a:t>rwnd </a:t>
            </a:r>
            <a:r xmlns:a="http://schemas.openxmlformats.org/drawingml/2006/main">
              <a:rPr lang="vi" altLang="ja-JP" sz="2000" dirty="0" smtClean="0">
                <a:latin typeface="Arial (Body)"/>
                <a:ea typeface="MS PGothic" panose="020B0600070205080204" pitchFamily="34" charset="-128"/>
                <a:cs typeface="Arial" panose="020B0604020202020204" pitchFamily="34" charset="0"/>
              </a:rPr>
              <a:t>trong T</a:t>
            </a:r>
            <a:r xmlns:a="http://schemas.openxmlformats.org/drawingml/2006/main">
              <a:rPr lang="vi" altLang="ja-JP"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ja-JP" sz="2000" dirty="0" smtClean="0">
                <a:latin typeface="Arial (Body)"/>
                <a:ea typeface="MS PGothic" panose="020B0600070205080204" pitchFamily="34" charset="-128"/>
                <a:cs typeface="Arial" panose="020B0604020202020204" pitchFamily="34" charset="0"/>
              </a:rPr>
              <a:t>C</a:t>
            </a:r>
            <a:r xmlns:a="http://schemas.openxmlformats.org/drawingml/2006/main">
              <a:rPr lang="vi" altLang="ja-JP" sz="100" dirty="0" smtClean="0">
                <a:latin typeface="Arial (Body)"/>
                <a:ea typeface="MS PGothic" panose="020B0600070205080204" pitchFamily="34" charset="-128"/>
                <a:cs typeface="Arial" panose="020B0604020202020204" pitchFamily="34" charset="0"/>
              </a:rPr>
              <a:t> </a:t>
            </a:r>
            <a:r xmlns:a="http://schemas.openxmlformats.org/drawingml/2006/main">
              <a:rPr lang="vi" altLang="ja-JP" sz="2000" dirty="0" smtClean="0">
                <a:latin typeface="Arial (Body)"/>
                <a:ea typeface="MS PGothic" panose="020B0600070205080204" pitchFamily="34" charset="-128"/>
                <a:cs typeface="Arial" panose="020B0604020202020204" pitchFamily="34" charset="0"/>
              </a:rPr>
              <a:t>Tiêu đề P của phân đoạn người nhận đến người gửi</a:t>
            </a:r>
          </a:p>
          <a:p>
            <a:pPr xmlns:a="http://schemas.openxmlformats.org/drawingml/2006/main" marL="741363" lvl="1" indent="-284163">
              <a:spcBef>
                <a:spcPts val="600"/>
              </a:spcBef>
              <a:buClr>
                <a:srgbClr val="007FA3"/>
              </a:buClr>
              <a:buFontTx/>
              <a:buChar char="–"/>
            </a:pPr>
            <a:r xmlns:a="http://schemas.openxmlformats.org/drawingml/2006/main">
              <a:rPr lang="vi" altLang="en-US" sz="2000" b="1" dirty="0" smtClean="0">
                <a:latin typeface="Courier New" panose="02070309020205020404" pitchFamily="49" charset="0"/>
                <a:ea typeface="MS PGothic" panose="020B0600070205080204" pitchFamily="34" charset="-128"/>
                <a:cs typeface="Arial" panose="020B0604020202020204" pitchFamily="34" charset="0"/>
              </a:rPr>
              <a:t>RcvBuffer </a:t>
            </a:r>
            <a:r xmlns:a="http://schemas.openxmlformats.org/drawingml/2006/main">
              <a:rPr lang="vi" altLang="en-US" sz="2000" dirty="0" smtClean="0">
                <a:latin typeface="Arial (Body)"/>
                <a:ea typeface="MS PGothic" panose="020B0600070205080204" pitchFamily="34" charset="-128"/>
                <a:cs typeface="Arial" panose="020B0604020202020204" pitchFamily="34" charset="0"/>
              </a:rPr>
              <a:t>được đặt thông qua các tùy chọn ổ cắm (mặc định điển hình là 4096 byte)</a:t>
            </a:r>
          </a:p>
          <a:p>
            <a:pPr xmlns:a="http://schemas.openxmlformats.org/drawingml/2006/main" marL="741363" lvl="1" indent="-284163">
              <a:spcBef>
                <a:spcPts val="600"/>
              </a:spcBef>
              <a:buClr>
                <a:srgbClr val="007FA3"/>
              </a:buClr>
              <a:buFontTx/>
              <a:buChar char="–"/>
            </a:pPr>
            <a:r xmlns:a="http://schemas.openxmlformats.org/drawingml/2006/main">
              <a:rPr lang="vi" altLang="en-US" sz="2000" dirty="0" smtClean="0">
                <a:latin typeface="Arial (Body)"/>
                <a:ea typeface="MS PGothic" panose="020B0600070205080204" pitchFamily="34" charset="-128"/>
                <a:cs typeface="Arial" panose="020B0604020202020204" pitchFamily="34" charset="0"/>
              </a:rPr>
              <a:t>nhiều hệ điều hành tự động điều chỉnh </a:t>
            </a:r>
            <a:r xmlns:a="http://schemas.openxmlformats.org/drawingml/2006/main">
              <a:rPr lang="vi" altLang="en-US" sz="2000" b="1" dirty="0" smtClean="0">
                <a:latin typeface="Courier New" panose="02070309020205020404" pitchFamily="49" charset="0"/>
                <a:ea typeface="MS PGothic" panose="020B0600070205080204" pitchFamily="34" charset="-128"/>
                <a:cs typeface="Arial" panose="020B0604020202020204" pitchFamily="34" charset="0"/>
              </a:rPr>
              <a:t>RcvBuffer</a:t>
            </a:r>
          </a:p>
          <a:p>
            <a:pPr xmlns:a="http://schemas.openxmlformats.org/drawingml/2006/main">
              <a:spcBef>
                <a:spcPts val="1500"/>
              </a:spcBef>
              <a:buClr>
                <a:srgbClr val="007FA3"/>
              </a:buClr>
              <a:buFontTx/>
              <a:buChar char="•"/>
            </a:pPr>
            <a:r xmlns:a="http://schemas.openxmlformats.org/drawingml/2006/main">
              <a:rPr lang="vi" altLang="en-US" sz="2000" dirty="0" smtClean="0">
                <a:latin typeface="Arial (Body)"/>
                <a:ea typeface="MS PGothic" panose="020B0600070205080204" pitchFamily="34" charset="-128"/>
                <a:cs typeface="Arial" panose="020B0604020202020204" pitchFamily="34" charset="0"/>
              </a:rPr>
              <a:t>người gửi giới hạn lượng dữ liệu chưa bị tấn công ( </a:t>
            </a:r>
            <a:r xmlns:a="http://schemas.openxmlformats.org/drawingml/2006/main">
              <a:rPr lang="vi" altLang="ja-JP" sz="2000" dirty="0" smtClean="0">
                <a:latin typeface="Arial (Body)"/>
                <a:ea typeface="MS PGothic" panose="020B0600070205080204" pitchFamily="34" charset="-128"/>
                <a:cs typeface="Arial" panose="020B0604020202020204" pitchFamily="34" charset="0"/>
              </a:rPr>
              <a:t>“trong chuyến bay”) đối với </a:t>
            </a:r>
            <a:r xmlns:a="http://schemas.openxmlformats.org/drawingml/2006/main">
              <a:rPr lang="vi" altLang="ja-JP" sz="2000" dirty="0" smtClean="0">
                <a:latin typeface="Arial (Body)"/>
                <a:ea typeface="MS PGothic" panose="020B0600070205080204" pitchFamily="34" charset="-128"/>
                <a:cs typeface="Arial" panose="020B0604020202020204" pitchFamily="34" charset="0"/>
              </a:rPr>
              <a:t>giá trị </a:t>
            </a:r>
            <a:r xmlns:a="http://schemas.openxmlformats.org/drawingml/2006/main">
              <a:rPr lang="vi" altLang="ja-JP" sz="2000" b="1" dirty="0" smtClean="0">
                <a:latin typeface="Courier New" panose="02070309020205020404" pitchFamily="49" charset="0"/>
                <a:ea typeface="MS PGothic" panose="020B0600070205080204" pitchFamily="34" charset="-128"/>
                <a:cs typeface="Arial" panose="020B0604020202020204" pitchFamily="34" charset="0"/>
              </a:rPr>
              <a:t>rwnd của người nhận</a:t>
            </a:r>
          </a:p>
          <a:p>
            <a:pPr xmlns:a="http://schemas.openxmlformats.org/drawingml/2006/main">
              <a:spcBef>
                <a:spcPts val="1500"/>
              </a:spcBef>
              <a:buClr>
                <a:srgbClr val="007FA3"/>
              </a:buClr>
              <a:buFontTx/>
              <a:buChar char="•"/>
            </a:pPr>
            <a:r xmlns:a="http://schemas.openxmlformats.org/drawingml/2006/main">
              <a:rPr lang="vi" altLang="en-US" sz="2000" dirty="0" smtClean="0">
                <a:latin typeface="Arial (Body)"/>
                <a:ea typeface="MS PGothic" panose="020B0600070205080204" pitchFamily="34" charset="-128"/>
                <a:cs typeface="Arial" panose="020B0604020202020204" pitchFamily="34" charset="0"/>
              </a:rPr>
              <a:t>đảm bảo bộ đệm nhận sẽ không bị tràn</a:t>
            </a:r>
          </a:p>
        </p:txBody>
      </p:sp>
      <p:pic>
        <p:nvPicPr>
          <p:cNvPr id="3" name="Picture 2" descr="A diagram of receiver side buffering. There are 2 main parts, 1 stacked atop the other. Top, buffered data. Bottom, free buffer space. There is a socket on top of, buffered data. The width of free buffer space is labeled r w n d. The width of both parts is labeled R c v Buffer. From below the bottom part, a label reads, T C P segment payloads. From this, an arrow points up to free buffer space. From buffered data, an arrow points up through the socket, to a label that reads, to application process."/>
          <p:cNvPicPr>
            <a:picLocks noChangeAspect="1"/>
          </p:cNvPicPr>
          <p:nvPr/>
        </p:nvPicPr>
        <p:blipFill>
          <a:blip r:embed="rId3"/>
          <a:stretch>
            <a:fillRect/>
          </a:stretch>
        </p:blipFill>
        <p:spPr>
          <a:xfrm>
            <a:off x="5246457" y="2178272"/>
            <a:ext cx="3440343" cy="3073372"/>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xmlns:a="http://schemas.openxmlformats.org/drawingml/2006/main">
              <a:spcBef>
                <a:spcPct val="0"/>
              </a:spcBef>
            </a:pPr>
            <a:r xmlns:a="http://schemas.openxmlformats.org/drawingml/2006/main">
              <a:rPr lang="vi" altLang="en-US" dirty="0" smtClean="0">
                <a:ea typeface="ＭＳ Ｐゴシック" charset="-128"/>
              </a:rPr>
              <a:t>Mục tiêu </a:t>
            </a:r>
            <a:r xmlns:a="http://schemas.openxmlformats.org/drawingml/2006/main">
              <a:rPr lang="vi" altLang="en-US" dirty="0">
                <a:ea typeface="ＭＳ Ｐゴシック" charset="-128"/>
              </a:rPr>
              <a:t>học tập </a:t>
            </a:r>
            <a:r xmlns:a="http://schemas.openxmlformats.org/drawingml/2006/main">
              <a:rPr lang="vi" altLang="en-US" sz="2000" b="0" dirty="0" smtClean="0">
                <a:ea typeface="ＭＳ Ｐゴシック" charset="-128"/>
              </a:rPr>
              <a:t>(8 trên 10)</a:t>
            </a:r>
            <a:endParaRPr xmlns:a="http://schemas.openxmlformats.org/drawingml/2006/main"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3.1 </a:t>
            </a:r>
            <a:r xmlns:a="http://schemas.openxmlformats.org/drawingml/2006/main">
              <a:rPr lang="vi" sz="1800" dirty="0">
                <a:solidFill>
                  <a:schemeClr val="tx1"/>
                </a:solidFill>
                <a:latin typeface="+mn-lt"/>
              </a:rPr>
              <a:t>dịch vụ tầng vận chuyển</a:t>
            </a:r>
          </a:p>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3.2 </a:t>
            </a:r>
            <a:r xmlns:a="http://schemas.openxmlformats.org/drawingml/2006/main">
              <a:rPr lang="vi" sz="1800" dirty="0">
                <a:solidFill>
                  <a:schemeClr val="tx1"/>
                </a:solidFill>
                <a:latin typeface="+mn-lt"/>
              </a:rPr>
              <a:t>ghép kênh và tách kênh</a:t>
            </a:r>
          </a:p>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3.3 </a:t>
            </a:r>
            <a:r xmlns:a="http://schemas.openxmlformats.org/drawingml/2006/main">
              <a:rPr lang="vi" sz="1800" dirty="0">
                <a:solidFill>
                  <a:schemeClr val="tx1"/>
                </a:solidFill>
                <a:latin typeface="+mn-lt"/>
              </a:rPr>
              <a:t>vận chuyển không kết nối </a:t>
            </a:r>
            <a:r xmlns:a="http://schemas.openxmlformats.org/drawingml/2006/main">
              <a:rPr lang="vi" sz="1800" dirty="0" smtClean="0">
                <a:solidFill>
                  <a:schemeClr val="tx1"/>
                </a:solidFill>
                <a:latin typeface="+mn-lt"/>
              </a:rPr>
              <a:t>: U</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Đ.</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P</a:t>
            </a:r>
            <a:endParaRPr xmlns:a="http://schemas.openxmlformats.org/drawingml/2006/main" lang="en-US" sz="1800" dirty="0">
              <a:solidFill>
                <a:schemeClr val="tx1"/>
              </a:solidFill>
              <a:latin typeface="+mn-lt"/>
            </a:endParaRPr>
          </a:p>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3.4 </a:t>
            </a:r>
            <a:r xmlns:a="http://schemas.openxmlformats.org/drawingml/2006/main">
              <a:rPr lang="vi" sz="1800" dirty="0">
                <a:solidFill>
                  <a:schemeClr val="tx1"/>
                </a:solidFill>
                <a:latin typeface="+mn-lt"/>
              </a:rPr>
              <a:t>nguyên tắc truyền dữ liệu đáng tin </a:t>
            </a:r>
            <a:r xmlns:a="http://schemas.openxmlformats.org/drawingml/2006/main">
              <a:rPr lang="vi" sz="1800" dirty="0" smtClean="0">
                <a:solidFill>
                  <a:schemeClr val="tx1"/>
                </a:solidFill>
                <a:latin typeface="+mn-lt"/>
              </a:rPr>
              <a:t>cậy</a:t>
            </a:r>
          </a:p>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3,5</a:t>
            </a:r>
            <a:r xmlns:a="http://schemas.openxmlformats.org/drawingml/2006/main">
              <a:rPr lang="vi" sz="1800" dirty="0">
                <a:solidFill>
                  <a:schemeClr val="tx1"/>
                </a:solidFill>
                <a:latin typeface="+mn-lt"/>
              </a:rPr>
              <a:t> </a:t>
            </a:r>
            <a:r xmlns:a="http://schemas.openxmlformats.org/drawingml/2006/main">
              <a:rPr lang="vi" sz="1800" b="1" dirty="0">
                <a:solidFill>
                  <a:schemeClr val="tx1"/>
                </a:solidFill>
                <a:latin typeface="+mn-lt"/>
              </a:rPr>
              <a:t>vận chuyển hướng kết nối: </a:t>
            </a:r>
            <a:r xmlns:a="http://schemas.openxmlformats.org/drawingml/2006/main">
              <a:rPr lang="vi" sz="1800" b="1" dirty="0" smtClean="0">
                <a:solidFill>
                  <a:schemeClr val="tx1"/>
                </a:solidFill>
                <a:latin typeface="+mn-lt"/>
              </a:rPr>
              <a:t>T</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C</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P</a:t>
            </a:r>
            <a:endParaRPr xmlns:a="http://schemas.openxmlformats.org/drawingml/2006/main" lang="en-US" sz="1800" b="1" dirty="0">
              <a:solidFill>
                <a:schemeClr val="tx1"/>
              </a:solidFill>
              <a:latin typeface="+mn-lt"/>
            </a:endParaRP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cấu trúc phân đoạn</a:t>
            </a: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truyền dữ liệu đáng tin cậy</a:t>
            </a: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Kiểm soát lưu lượng</a:t>
            </a:r>
          </a:p>
          <a:p>
            <a:pPr xmlns:a="http://schemas.openxmlformats.org/drawingml/2006/main" lvl="1" indent="-285750">
              <a:buFont typeface="Arial" panose="020B0604020202020204" pitchFamily="34" charset="0"/>
              <a:buChar char="–"/>
              <a:defRPr/>
            </a:pPr>
            <a:r xmlns:a="http://schemas.openxmlformats.org/drawingml/2006/main">
              <a:rPr lang="vi" sz="1800" b="1" dirty="0" smtClean="0">
                <a:solidFill>
                  <a:schemeClr val="tx1"/>
                </a:solidFill>
                <a:latin typeface="+mn-lt"/>
              </a:rPr>
              <a:t>quản lý </a:t>
            </a:r>
            <a:r xmlns:a="http://schemas.openxmlformats.org/drawingml/2006/main">
              <a:rPr lang="vi" sz="1800" b="1" dirty="0">
                <a:solidFill>
                  <a:schemeClr val="tx1"/>
                </a:solidFill>
                <a:latin typeface="+mn-lt"/>
              </a:rPr>
              <a:t>kết nối</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3.6 </a:t>
            </a:r>
            <a:r xmlns:a="http://schemas.openxmlformats.org/drawingml/2006/main">
              <a:rPr lang="vi" sz="1800" dirty="0">
                <a:latin typeface="+mn-lt"/>
              </a:rPr>
              <a:t>nguyên tắc kiểm soát tắc nghẽn</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3,7T </a:t>
            </a:r>
            <a:r xmlns:a="http://schemas.openxmlformats.org/drawingml/2006/main">
              <a:rPr lang="vi" sz="1800" dirty="0">
                <a:latin typeface="+mn-lt"/>
              </a:rPr>
              <a:t>_</a:t>
            </a:r>
            <a:r xmlns:a="http://schemas.openxmlformats.org/drawingml/2006/main">
              <a:rPr lang="vi" sz="100" dirty="0">
                <a:latin typeface="+mn-lt"/>
              </a:rPr>
              <a:t> </a:t>
            </a:r>
            <a:r xmlns:a="http://schemas.openxmlformats.org/drawingml/2006/main">
              <a:rPr lang="vi" sz="1800" dirty="0">
                <a:latin typeface="+mn-lt"/>
              </a:rPr>
              <a:t>C</a:t>
            </a:r>
            <a:r xmlns:a="http://schemas.openxmlformats.org/drawingml/2006/main">
              <a:rPr lang="vi" sz="100" dirty="0">
                <a:latin typeface="+mn-lt"/>
              </a:rPr>
              <a:t> </a:t>
            </a:r>
            <a:r xmlns:a="http://schemas.openxmlformats.org/drawingml/2006/main">
              <a:rPr lang="vi" sz="1800" dirty="0" smtClean="0">
                <a:latin typeface="+mn-lt"/>
              </a:rPr>
              <a:t>Kiểm soát </a:t>
            </a:r>
            <a:endParaRPr xmlns:a="http://schemas.openxmlformats.org/drawingml/2006/main" lang="en-US" sz="1800" dirty="0">
              <a:solidFill>
                <a:schemeClr val="tx1"/>
              </a:solidFill>
              <a:latin typeface="+mn-lt"/>
            </a:endParaRPr>
            <a:r xmlns:a="http://schemas.openxmlformats.org/drawingml/2006/main">
              <a:rPr lang="vi" sz="1800" dirty="0">
                <a:latin typeface="+mn-lt"/>
              </a:rPr>
              <a:t>tắc nghẽn P</a:t>
            </a:r>
          </a:p>
        </p:txBody>
      </p:sp>
    </p:spTree>
    <p:extLst>
      <p:ext uri="{BB962C8B-B14F-4D97-AF65-F5344CB8AC3E}">
        <p14:creationId xmlns:p14="http://schemas.microsoft.com/office/powerpoint/2010/main" val="11992952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txBox="1">
            <a:spLocks noGrp="1"/>
          </p:cNvSpPr>
          <p:nvPr>
            <p:ph type="title"/>
          </p:nvPr>
        </p:nvSpPr>
        <p:spPr/>
        <p:txBody>
          <a:bodyPr/>
          <a:lstStyle/>
          <a:p>
            <a:pPr xmlns:a="http://schemas.openxmlformats.org/drawingml/2006/main">
              <a:spcBef>
                <a:spcPct val="0"/>
              </a:spcBef>
              <a:buFont typeface="Times New Roman" panose="02020603050405020304" pitchFamily="18" charset="0"/>
              <a:buNone/>
            </a:pPr>
            <a:r xmlns:a="http://schemas.openxmlformats.org/drawingml/2006/main">
              <a:rPr lang="vi" altLang="en-US" dirty="0" smtClean="0">
                <a:latin typeface="Times New Roman" panose="02020603050405020304" pitchFamily="18" charset="0"/>
                <a:cs typeface="Times New Roman" panose="02020603050405020304" pitchFamily="18" charset="0"/>
                <a:sym typeface="Times New Roman" panose="02020603050405020304" pitchFamily="18" charset="0"/>
              </a:rPr>
              <a:t>Ghép kênh/Tách kênh</a:t>
            </a:r>
          </a:p>
        </p:txBody>
      </p:sp>
      <p:pic>
        <p:nvPicPr>
          <p:cNvPr id="53251" name="Picture 4" descr="A diagram has 3 linked tables of 5 rows each. From top to bottom the layers in each table are, application, transport, network, link, physical. 2 tables are for P C’s and 1 is for a server. In layer 1, application, of the server table, there are 2 processes, P 1 and P 2. There is a socket below each process. The socket under P 1 links to one of the P C tables. In row 1 of the P C table, there is a process, P 3, with a socket below. From the bottom of the table, an arrow links back to the P 1 socket of the server table. From the socket below P 2 in the server, an arrow points to the socket in the other P C table. This socket is below a process, P 4. From this socket, an arrow points back to the server socket below P 2. For outgoing arrows, this is multiplexing at sender, handle data from multiple sockets, add transport header, later used for demultiplexing. For incoming arrows, this is demultiplexing at receiver, use header info to deliver received segments to correct socket."/>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763" y="1612391"/>
            <a:ext cx="8185150" cy="42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Quản lý kết nối</a:t>
            </a:r>
            <a:endParaRPr xmlns:a="http://schemas.openxmlformats.org/drawingml/2006/main" lang="en-US" dirty="0">
              <a:latin typeface="Times New Roman" panose="02020603050405020304" pitchFamily="18" charset="0"/>
              <a:ea typeface="ＭＳ Ｐゴシック" charset="0"/>
              <a:cs typeface="+mj-cs"/>
            </a:endParaRPr>
          </a:p>
        </p:txBody>
      </p:sp>
      <p:sp>
        <p:nvSpPr>
          <p:cNvPr id="16" name="Text Placeholder 15"/>
          <p:cNvSpPr>
            <a:spLocks noGrp="1"/>
          </p:cNvSpPr>
          <p:nvPr>
            <p:ph type="body" idx="1"/>
          </p:nvPr>
        </p:nvSpPr>
        <p:spPr>
          <a:xfrm>
            <a:off x="457200" y="1600200"/>
            <a:ext cx="8229600" cy="1633538"/>
          </a:xfrm>
        </p:spPr>
        <p:txBody>
          <a:bodyPr/>
          <a:lstStyle/>
          <a:p>
            <a:pPr xmlns:a="http://schemas.openxmlformats.org/drawingml/2006/main">
              <a:buFont typeface="Wingdings" panose="05000000000000000000" pitchFamily="2" charset="2"/>
              <a:buNone/>
              <a:defRPr/>
            </a:pPr>
            <a:r xmlns:a="http://schemas.openxmlformats.org/drawingml/2006/main">
              <a:rPr lang="vi" altLang="en-US" sz="1800" dirty="0">
                <a:latin typeface="+mn-lt"/>
              </a:rPr>
              <a:t>trước khi trao đổi dữ liệu, người gửi/người nhận </a:t>
            </a:r>
            <a:r xmlns:a="http://schemas.openxmlformats.org/drawingml/2006/main">
              <a:rPr lang="vi" altLang="ja-JP" sz="1800" dirty="0" smtClean="0">
                <a:latin typeface="+mn-lt"/>
              </a:rPr>
              <a:t>“bắt tay”:</a:t>
            </a:r>
            <a:endParaRPr xmlns:a="http://schemas.openxmlformats.org/drawingml/2006/main" lang="en-US" altLang="ja-JP" sz="1800" dirty="0">
              <a:latin typeface="+mn-lt"/>
            </a:endParaRPr>
          </a:p>
          <a:p>
            <a:pPr xmlns:a="http://schemas.openxmlformats.org/drawingml/2006/main">
              <a:defRPr/>
            </a:pPr>
            <a:r xmlns:a="http://schemas.openxmlformats.org/drawingml/2006/main">
              <a:rPr lang="vi" altLang="en-US" sz="1800" dirty="0">
                <a:latin typeface="+mn-lt"/>
              </a:rPr>
              <a:t>đồng ý thiết lập kết nối (mỗi bên đều biết bên kia sẵn sàng thiết lập kết nối)</a:t>
            </a:r>
          </a:p>
          <a:p>
            <a:pPr xmlns:a="http://schemas.openxmlformats.org/drawingml/2006/main">
              <a:defRPr/>
            </a:pPr>
            <a:r xmlns:a="http://schemas.openxmlformats.org/drawingml/2006/main">
              <a:rPr lang="vi" altLang="en-US" sz="1800" dirty="0">
                <a:latin typeface="+mn-lt"/>
              </a:rPr>
              <a:t>thỏa thuận về </a:t>
            </a:r>
            <a:r xmlns:a="http://schemas.openxmlformats.org/drawingml/2006/main">
              <a:rPr lang="vi" altLang="en-US" sz="1800" dirty="0" smtClean="0">
                <a:latin typeface="+mn-lt"/>
              </a:rPr>
              <a:t>các thông số kết nối</a:t>
            </a:r>
            <a:endParaRPr xmlns:a="http://schemas.openxmlformats.org/drawingml/2006/main" lang="en-US" sz="1800" dirty="0">
              <a:latin typeface="+mn-lt"/>
            </a:endParaRPr>
          </a:p>
        </p:txBody>
      </p:sp>
      <p:pic>
        <p:nvPicPr>
          <p:cNvPr id="145412" name="Picture 16" descr="2 similar diagrams have 3 parts each, stacked vertically. There is a socket between parts 1 and 2. Below the 3 parts are lines of code. Diagram 1, P C. Part 1. application. Part 2. Connection state, E S T A B. Connection variables, s e q number client to server, server to client. R c v Buffer size at server, client. Part 3. Network. Code, 3 lines. Line 1. Socket client Socket =. Line 2. Indent, new Socket left parenthesis double quote host name double quote comma double quote port. Line 3. Indented once. indent, number double quote right parenthesis semicolon. Diagram 2, server. Part 1. application. Part 2. Connection state, E S T A B. Connection variables, s e q number client to server, server to client. R c v Buffer size at server, client. Part 3. Network. Code, 2 lines. Line 1. Socket connection Socket =. Line 2. Indent, welcome Socket period accept left parenthesis right parenthesis semicolo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5575" y="3468688"/>
            <a:ext cx="6292850"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Đồng ý thiết lập kết nối </a:t>
            </a:r>
            <a:r xmlns:a="http://schemas.openxmlformats.org/drawingml/2006/main">
              <a:rPr lang="vi" sz="2000" b="0" dirty="0" smtClean="0">
                <a:latin typeface="Times New Roman" panose="02020603050405020304" pitchFamily="18" charset="0"/>
                <a:ea typeface="ＭＳ Ｐゴシック" charset="0"/>
                <a:cs typeface="+mj-cs"/>
              </a:rPr>
              <a:t>(1 trên 2)</a:t>
            </a:r>
            <a:endParaRPr xmlns:a="http://schemas.openxmlformats.org/drawingml/2006/main" lang="en-US" sz="2000" b="0" dirty="0">
              <a:latin typeface="Times New Roman" panose="02020603050405020304" pitchFamily="18" charset="0"/>
              <a:ea typeface="ＭＳ Ｐゴシック" charset="0"/>
              <a:cs typeface="+mj-cs"/>
            </a:endParaRPr>
          </a:p>
        </p:txBody>
      </p:sp>
      <p:sp>
        <p:nvSpPr>
          <p:cNvPr id="24" name="Text Placeholder 23"/>
          <p:cNvSpPr>
            <a:spLocks noGrp="1"/>
          </p:cNvSpPr>
          <p:nvPr>
            <p:ph type="body" idx="1"/>
          </p:nvPr>
        </p:nvSpPr>
        <p:spPr>
          <a:xfrm>
            <a:off x="457200" y="1600200"/>
            <a:ext cx="3509963" cy="457200"/>
          </a:xfrm>
        </p:spPr>
        <p:txBody>
          <a:bodyPr/>
          <a:lstStyle/>
          <a:p>
            <a:pPr xmlns:a="http://schemas.openxmlformats.org/drawingml/2006/main" marL="0" indent="0">
              <a:buFont typeface="Arial"/>
              <a:buNone/>
              <a:defRPr/>
            </a:pPr>
            <a:r xmlns:a="http://schemas.openxmlformats.org/drawingml/2006/main">
              <a:rPr lang="vi" sz="2400" dirty="0">
                <a:latin typeface="+mn-lt"/>
              </a:rPr>
              <a:t>Bắt tay 2 chiều </a:t>
            </a:r>
            <a:r xmlns:a="http://schemas.openxmlformats.org/drawingml/2006/main">
              <a:rPr lang="vi" sz="2400" dirty="0" smtClean="0">
                <a:latin typeface="+mn-lt"/>
              </a:rPr>
              <a:t>:</a:t>
            </a:r>
            <a:endParaRPr xmlns:a="http://schemas.openxmlformats.org/drawingml/2006/main" lang="en-US" sz="2400" dirty="0">
              <a:latin typeface="+mn-lt"/>
            </a:endParaRPr>
          </a:p>
        </p:txBody>
      </p:sp>
      <p:pic>
        <p:nvPicPr>
          <p:cNvPr id="146436" name="Picture 25" descr="2 similar diagrams. Each diagram has 2 parallel vertical lines and 2 arrows that bounce between them line zig zag lines. The arrows have notes. Diagram 1. A woman and a man face each other. The vertical lines draw down 1 for each person. Woman. An arrow points downward right toward the man. Arrow 1, let’s talk. Man. Where arrow 1 reaches the man’s vertical line, a point reads, E S T A B. An arrow points downward left toward the woman. Arrow 2, O K. Woman. Where arrow 2 reaches the woman’s vertical line, a point reads, E S T A B. Diagram 2. A P C and a server face each other. The vertical lines draw down 1 for each person. P C. An arrow points downward right toward the server. At the start of the arrow, notes state, choose x. Arrow 1, r e q underscore c o n n left parenthesis x right parenthesis. Server. Where arrow 1 reaches the server’s vertical line, a point reads, E S T A B. An arrow points downward left toward the P C. Arrow 2, a c c underscore c o n n left parenthesis x right parenthesis. P C. Where arrow 2 reaches the P C’s vertical line, a point reads, E S T A B."/>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475" y="2300288"/>
            <a:ext cx="3321050" cy="379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Placeholder 24"/>
          <p:cNvSpPr>
            <a:spLocks noGrp="1"/>
          </p:cNvSpPr>
          <p:nvPr>
            <p:ph type="body" idx="2"/>
          </p:nvPr>
        </p:nvSpPr>
        <p:spPr>
          <a:xfrm>
            <a:off x="4424363" y="1943100"/>
            <a:ext cx="4262437" cy="4183063"/>
          </a:xfrm>
        </p:spPr>
        <p:txBody>
          <a:bodyPr/>
          <a:lstStyle/>
          <a:p>
            <a:pPr xmlns:a="http://schemas.openxmlformats.org/drawingml/2006/main" marL="0" indent="0">
              <a:buFont typeface="Wingdings" panose="05000000000000000000" pitchFamily="2" charset="2"/>
              <a:buNone/>
              <a:defRPr/>
            </a:pPr>
            <a:r xmlns:a="http://schemas.openxmlformats.org/drawingml/2006/main">
              <a:rPr lang="vi" altLang="en-US" sz="2400" b="1" dirty="0">
                <a:solidFill>
                  <a:schemeClr val="tx1"/>
                </a:solidFill>
                <a:latin typeface="+mn-lt"/>
              </a:rPr>
              <a:t>Q: </a:t>
            </a:r>
            <a:r xmlns:a="http://schemas.openxmlformats.org/drawingml/2006/main">
              <a:rPr lang="vi" altLang="en-US" sz="2400" dirty="0">
                <a:latin typeface="+mn-lt"/>
              </a:rPr>
              <a:t>Bắt tay 2 chiều có luôn hoạt động trong mạng không?</a:t>
            </a:r>
          </a:p>
          <a:p>
            <a:pPr xmlns:a="http://schemas.openxmlformats.org/drawingml/2006/main">
              <a:defRPr/>
            </a:pPr>
            <a:r xmlns:a="http://schemas.openxmlformats.org/drawingml/2006/main">
              <a:rPr lang="vi" altLang="en-US" sz="2400" dirty="0">
                <a:latin typeface="+mn-lt"/>
              </a:rPr>
              <a:t>độ trễ biến</a:t>
            </a:r>
          </a:p>
          <a:p>
            <a:pPr xmlns:a="http://schemas.openxmlformats.org/drawingml/2006/main">
              <a:defRPr/>
            </a:pPr>
            <a:r xmlns:a="http://schemas.openxmlformats.org/drawingml/2006/main">
              <a:rPr lang="vi" altLang="en-US" sz="2400" dirty="0">
                <a:latin typeface="+mn-lt"/>
              </a:rPr>
              <a:t>tin nhắn được truyền lại ( </a:t>
            </a:r>
            <a:r xmlns:a="http://schemas.openxmlformats.org/drawingml/2006/main">
              <a:rPr lang="vi" altLang="en-US" sz="2400" dirty="0" smtClean="0">
                <a:latin typeface="+mn-lt"/>
              </a:rPr>
              <a:t>ví dụ. </a:t>
            </a:r>
            <a:r xmlns:a="http://schemas.openxmlformats.org/drawingml/2006/main">
              <a:rPr lang="vi" altLang="en-US" sz="2400" dirty="0">
                <a:latin typeface="+mn-lt"/>
              </a:rPr>
              <a:t>req_conn(x)) do mất tin nhắn</a:t>
            </a:r>
          </a:p>
          <a:p>
            <a:pPr xmlns:a="http://schemas.openxmlformats.org/drawingml/2006/main">
              <a:defRPr/>
            </a:pPr>
            <a:r xmlns:a="http://schemas.openxmlformats.org/drawingml/2006/main">
              <a:rPr lang="vi" altLang="en-US" sz="2400" dirty="0">
                <a:latin typeface="+mn-lt"/>
              </a:rPr>
              <a:t>sắp xếp lại tin nhắn</a:t>
            </a:r>
          </a:p>
          <a:p>
            <a:pPr xmlns:a="http://schemas.openxmlformats.org/drawingml/2006/main">
              <a:defRPr/>
            </a:pPr>
            <a:r xmlns:a="http://schemas.openxmlformats.org/drawingml/2006/main">
              <a:rPr lang="vi" altLang="en-US" sz="2400" dirty="0" smtClean="0">
                <a:latin typeface="+mn-lt"/>
              </a:rPr>
              <a:t>không thể </a:t>
            </a:r>
            <a:r xmlns:a="http://schemas.openxmlformats.org/drawingml/2006/main">
              <a:rPr lang="vi" altLang="ja-JP" sz="2400" dirty="0" smtClean="0">
                <a:latin typeface="+mn-lt"/>
              </a:rPr>
              <a:t>“thấy” </a:t>
            </a:r>
            <a:r xmlns:a="http://schemas.openxmlformats.org/drawingml/2006/main">
              <a:rPr lang="vi" altLang="ja-JP" sz="2400" dirty="0" smtClean="0">
                <a:latin typeface="+mn-lt"/>
              </a:rPr>
              <a:t>phía bên </a:t>
            </a:r>
            <a:endParaRPr xmlns:a="http://schemas.openxmlformats.org/drawingml/2006/main" lang="en-US" sz="2400" dirty="0">
              <a:latin typeface="+mn-lt"/>
            </a:endParaRPr>
            <a:r xmlns:a="http://schemas.openxmlformats.org/drawingml/2006/main">
              <a:rPr lang="vi" altLang="ja-JP" sz="2400" dirty="0">
                <a:latin typeface="+mn-lt"/>
              </a:rPr>
              <a:t>kia</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txBox="1">
            <a:spLocks noGrp="1"/>
          </p:cNvSpPr>
          <p:nvPr>
            <p:ph type="title"/>
          </p:nvPr>
        </p:nvSpPr>
        <p:spPr>
          <a:xfrm>
            <a:off x="457200" y="215900"/>
            <a:ext cx="8229600" cy="1096963"/>
          </a:xfrm>
        </p:spPr>
        <p:txBody>
          <a:bodyPr/>
          <a:lstStyle/>
          <a:p>
            <a:pPr xmlns:a="http://schemas.openxmlformats.org/drawingml/2006/main">
              <a:spcBef>
                <a:spcPct val="0"/>
              </a:spcBef>
              <a:buClrTx/>
              <a:buFont typeface="Times New Roman" panose="02020603050405020304" pitchFamily="18" charset="0"/>
              <a:buNone/>
            </a:pPr>
            <a:r xmlns:a="http://schemas.openxmlformats.org/drawingml/2006/main">
              <a:rPr lang="vi"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Đồng ý thiết lập kết nối </a:t>
            </a:r>
            <a:r xmlns:a="http://schemas.openxmlformats.org/drawingml/2006/main">
              <a:rPr lang="vi" altLang="en-US" sz="2000" b="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(2 trên 2)</a:t>
            </a:r>
          </a:p>
        </p:txBody>
      </p:sp>
      <p:sp>
        <p:nvSpPr>
          <p:cNvPr id="3" name="Text Placeholder 2"/>
          <p:cNvSpPr>
            <a:spLocks noGrp="1"/>
          </p:cNvSpPr>
          <p:nvPr>
            <p:ph type="body" idx="1"/>
          </p:nvPr>
        </p:nvSpPr>
        <p:spPr>
          <a:xfrm>
            <a:off x="457200" y="1600200"/>
            <a:ext cx="4979988" cy="506413"/>
          </a:xfrm>
        </p:spPr>
        <p:txBody>
          <a:bodyPr/>
          <a:lstStyle/>
          <a:p>
            <a:pPr xmlns:a="http://schemas.openxmlformats.org/drawingml/2006/main" marL="0" indent="0">
              <a:buFont typeface="Arial" panose="020B0604020202020204" pitchFamily="34" charset="0"/>
              <a:buNone/>
              <a:tabLst/>
              <a:defRPr/>
            </a:pPr>
            <a:r xmlns:a="http://schemas.openxmlformats.org/drawingml/2006/main">
              <a:rPr lang="vi" sz="2400" dirty="0">
                <a:latin typeface="+mn-lt"/>
              </a:rPr>
              <a:t>Kịch bản lỗi bắt tay 2 chiều </a:t>
            </a:r>
            <a:r xmlns:a="http://schemas.openxmlformats.org/drawingml/2006/main">
              <a:rPr lang="vi" sz="2400" dirty="0" smtClean="0">
                <a:latin typeface="+mn-lt"/>
              </a:rPr>
              <a:t>:</a:t>
            </a:r>
            <a:endParaRPr xmlns:a="http://schemas.openxmlformats.org/drawingml/2006/main" lang="en-US" sz="2400" kern="1200" dirty="0">
              <a:solidFill>
                <a:srgbClr val="000000"/>
              </a:solidFill>
              <a:latin typeface="+mn-lt"/>
              <a:ea typeface="ＭＳ Ｐゴシック" charset="-128"/>
            </a:endParaRPr>
          </a:p>
        </p:txBody>
      </p:sp>
      <p:pic>
        <p:nvPicPr>
          <p:cNvPr id="147460" name="Picture 1" descr="2 similar diagrams. Each diagram has a P C and a server side by side. 2 parallel vertical lines draw down from the P C’s and servers. Arrows bounce between the vertical lines, some has straight lines, some has curved lines. The arrows are labeled. Many arrows have notes beside them on the vertical lines. Near the end of each diagram, a dotted horizontal line reads, connection x completes. The P C side of the line reads, client terminates. The server side reads, server forgets x. Diagram 1. P C. An arrow points downward right toward the server. At the start of the arrow, notes state, choose x. Arrow 1, r e q underscore c o n n left parenthesis x right parenthesis. Server. Where arrow 1 reaches the server’s vertical line, a point reads, E S T A B. An arrow points downward left toward the P C. Arrow 2, a c c underscore c o n n left parenthesis x right parenthesis. P C. Where arrow 2 reaches the P C’s vertical line, a point reads, E S T A B. Above this point, arrow 3 starts. Notes, retransmit r e q underscore c o n n left parenthesis x right parenthesis. Arrow 3 goes out, curves down pass the connection x completes dotted line, then evens out as it points to the server line. Arrow 3, r e q underscore c o n n left parenthesis x right parenthesis. Server. Where arrow 3 reaches the server’s vertical line, a point reads E S T A B. Below the diagram, notes read, half open connection, no client. Diagram 2. P C. An arrow points downward right toward the server. At the start of the arrow, notes state, choose x. Arrow 1, r e q underscore c o n n left parenthesis x right parenthesis. Server. Where arrow 1 reaches the server’s vertical line, a point reads, E S T A B. An arrow points downward left toward the P C. Arrow 2, a c c underscore c o n n left parenthesis x right parenthesis. P C. Where arrow 2 reaches the P C’s vertical line, a point reads, E S T A B. Above this point, arrow 3 starts. Notes, retransmit r e q underscore c o n n left parenthesis x right parenthesis. Arrow 3 goes out, curves down pass the connection x completes dotted line, then evens out as it points to the server line. Arrow 3, r e q underscore c o n n left parenthesis x right parenthesis. Below the E S T A B point and above the dotted horizontal line, arrow 4 starts. Notes, retransmit data left parenthesis x + 1 right parenthesis. Arrow 4 follows a similar path to arrow 3, curving out, down, pass the dotted horizontal line, and toward the server side. Arrow 4, data left parenthesis x + 1 right parenthesis. Server. Where arrow 3 reaches the server’s vertical line, a point reads E S T A B. Where arrow 4 reaches the server’s line, notes read, accept data left parenthesis x + 1 right parenthesi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3163" y="2292350"/>
            <a:ext cx="6797675" cy="386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buFont typeface="Times New Roman"/>
              <a:buNone/>
              <a:defRPr/>
            </a:pPr>
            <a:r xmlns:a="http://schemas.openxmlformats.org/drawingml/2006/main">
              <a:rPr lang="vi" sz="3400" b="1" dirty="0">
                <a:solidFill>
                  <a:srgbClr val="007FA3"/>
                </a:solidFill>
                <a:latin typeface="Times New Roman" panose="02020603050405020304" pitchFamily="18" charset="0"/>
                <a:ea typeface="ＭＳ Ｐゴシック" charset="0"/>
                <a:cs typeface="+mj-cs"/>
                <a:sym typeface="Times New Roman"/>
              </a:rPr>
              <a:t>t</a:t>
            </a:r>
            <a:r xmlns:a="http://schemas.openxmlformats.org/drawingml/2006/main">
              <a:rPr lang="vi" sz="100" b="1" dirty="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a:solidFill>
                  <a:srgbClr val="007FA3"/>
                </a:solidFill>
                <a:latin typeface="Times New Roman" panose="02020603050405020304" pitchFamily="18" charset="0"/>
                <a:ea typeface="ＭＳ Ｐゴシック" charset="0"/>
                <a:cs typeface="+mj-cs"/>
                <a:sym typeface="Times New Roman"/>
              </a:rPr>
              <a:t>C</a:t>
            </a:r>
            <a:r xmlns:a="http://schemas.openxmlformats.org/drawingml/2006/main">
              <a:rPr lang="vi" sz="100" b="1" dirty="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a:solidFill>
                  <a:srgbClr val="007FA3"/>
                </a:solidFill>
                <a:latin typeface="Times New Roman" panose="02020603050405020304" pitchFamily="18" charset="0"/>
                <a:ea typeface="ＭＳ Ｐゴシック" charset="0"/>
                <a:cs typeface="+mj-cs"/>
                <a:sym typeface="Times New Roman"/>
              </a:rPr>
              <a:t>P</a:t>
            </a:r>
            <a:r xmlns:a="http://schemas.openxmlformats.org/drawingml/2006/main">
              <a:rPr lang="vi" sz="100" b="1" dirty="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a:solidFill>
                  <a:srgbClr val="007FA3"/>
                </a:solidFill>
                <a:latin typeface="Times New Roman" panose="02020603050405020304" pitchFamily="18" charset="0"/>
                <a:ea typeface="ＭＳ Ｐゴシック" charset="0"/>
                <a:cs typeface="+mj-cs"/>
                <a:sym typeface="Times New Roman"/>
              </a:rPr>
              <a:t>Bắt tay 3 bước</a:t>
            </a:r>
          </a:p>
        </p:txBody>
      </p:sp>
      <p:pic>
        <p:nvPicPr>
          <p:cNvPr id="3" name="Picture 2" descr="A diagram has a P C and server side by side. 2 vertical parallel lines draw down from each. 4 arrows bounce between the vertical lines like zig zags. The arrows have notes on it. There are notes at the start of each arrow. The diagram also has 2 models of 3 parts each, that correspond to the arrows. Each part has an arrow pointing to the part below it. Beside the P C, model 1, client state. Beside the server, model 2, server state. P C. At the start of arrow 1, there are notes. Notes, choose initial s e q number, x send T C P S Y N message. Above this, client state model states, listen. Below the notes, client state model states, S Y N SENT. Arrow 1 points downward right toward the server side. Arrow 1. S Y N = 1, S e q = x. Server. Above where arrow 1 reaches the server side, server state model states, listen. Where arrow 1 reaches the server side, there are notes. Notes, choose initial s e q number, y send T C P S Y N A C K message, A C K ing S Y N. Server state model states, S Y N R C V D. An arrow points downward left toward the P C side. Arrow 2. S Y N bit = 1, S e q = y, A C K bit = 1 semicolon A CK n u m = x + 1. P C. Where arrow 2 reaches the P C side, there are notes. Notes, received S Y N A C K left parenthesis x right parenthesis indicates server is live, send A C K for S Y N A C K, this segment may contain client to server data. Client state model states, E S T A B. An arrow points downward right toward server side. Arrow 3. A C K bit = 1, A C K n u m = y + 1. Server. Where arrow 3 reaches server side there are notes. Notes, received A C K left parenthesis y right parenthesis indicates client is live. Server state model states, E S T A B."/>
          <p:cNvPicPr>
            <a:picLocks noChangeAspect="1"/>
          </p:cNvPicPr>
          <p:nvPr/>
        </p:nvPicPr>
        <p:blipFill>
          <a:blip r:embed="rId2"/>
          <a:stretch>
            <a:fillRect/>
          </a:stretch>
        </p:blipFill>
        <p:spPr>
          <a:xfrm>
            <a:off x="629390" y="1609111"/>
            <a:ext cx="7885220" cy="3797802"/>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buFont typeface="Times New Roman"/>
              <a:buNone/>
              <a:defRPr/>
            </a:pP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t</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C</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P</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Bắt tay 3 chiều: F</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S</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m</a:t>
            </a:r>
            <a:endParaRPr xmlns:a="http://schemas.openxmlformats.org/drawingml/2006/main" lang="en-US" sz="3400" b="1" dirty="0">
              <a:solidFill>
                <a:srgbClr val="007FA3"/>
              </a:solidFill>
              <a:latin typeface="Times New Roman" panose="02020603050405020304" pitchFamily="18" charset="0"/>
              <a:ea typeface="ＭＳ Ｐゴシック" charset="0"/>
              <a:cs typeface="+mj-cs"/>
              <a:sym typeface="Times New Roman"/>
            </a:endParaRPr>
          </a:p>
        </p:txBody>
      </p:sp>
      <p:pic>
        <p:nvPicPr>
          <p:cNvPr id="149507" name="Picture 29" descr="A diagram has 5 labeled circles arranged in a polygon with 6 sides. Each circle is connected with an arrow to the circles beside it. Each arrow has lines of code. The uppermost circle is in the middle of the diagram. Circle 1, closed. From the right side of circle, closed, an arrow points right, then down to circle 2. Code. There are 4 lines of code. A line separates the first 3 lines of code from the remaining 1. Line 1. Socket client Socket =. Line 2. Indent, new Socket left parenthesis double quote hostname double quote comma double quote port. Line 3. number double quote right parenthesis semicolon. Line 4. S Y N left parenthesis s e q = x right parenthesis. Circle 2, S Y N sent. From the bottom of this circle, an arrow points down, then left to the right side of circle 3. Code. There are 2 lines of code. A line separates the first line of code from the second. Line 1. S Y N A C K left parenthesis s e q = y comma A C K n u m = x + 1 right parenthesis. Line 2. Indent, A C K left parenthesis A C K n u m = y + 1 right parenthesis. Circle 3, E S T A B. Circle 1, closed, has another arrow. From the bottom of the circle, an arrow points down to the top of circle 4. Code. There are 3 lines of code. A line separates the first 2 lines of code from the third line. Line 1. Socket connection Socket =. Line 2. Indent, welcome Socket period accept left parenthesis right parenthesis semicolon. Line 3. Several idents, lambda. Circle 4, listen. From the left side of the circle, an arrow points left, then down to circle 5. Code, there are 4 lines of code. A line separates the first line of code from the other 4 lines. Line 1. Indent, indent, S Y N left parenthesis x right parenthesis. Line 2. S Y N A C K left parenthesis s e q = y comma A C K n u m = x + 1 right parenthesis. Line 3. Indent, create new socket for. Line 4. communication back to client. Circle 5, S Y N r c v d. From the bottom of the circle, an arrow points down then right to circle 3, E S T A B. Code. There are 2 lines of code. A line separates the first line of code from the second line. Line 1. A C K left parenthesis A C K n u m = y + 1 right parenthesis. Line 2. Indent, indent. Lambda."/>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5413" y="1601173"/>
            <a:ext cx="6853175" cy="4530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xmlns:a="http://schemas.openxmlformats.org/drawingml/2006/main">
              <a:spcBef>
                <a:spcPct val="0"/>
              </a:spcBef>
              <a:buClrTx/>
              <a:defRPr/>
            </a:pPr>
            <a:r xmlns:a="http://schemas.openxmlformats.org/drawingml/2006/main">
              <a:rPr lang="vi" dirty="0" smtClean="0">
                <a:latin typeface="Times New Roman" panose="02020603050405020304" pitchFamily="18" charset="0"/>
                <a:ea typeface="ＭＳ Ｐゴシック" charset="0"/>
                <a:cs typeface="+mj-cs"/>
              </a:rPr>
              <a:t>t</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C</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P: Đóng kết nối </a:t>
            </a:r>
            <a:r xmlns:a="http://schemas.openxmlformats.org/drawingml/2006/main">
              <a:rPr lang="vi" sz="2000" b="0" dirty="0" smtClean="0">
                <a:latin typeface="Times New Roman" panose="02020603050405020304" pitchFamily="18" charset="0"/>
                <a:ea typeface="ＭＳ Ｐゴシック" charset="0"/>
                <a:cs typeface="+mj-cs"/>
              </a:rPr>
              <a:t>(1 trên 2)</a:t>
            </a:r>
            <a:endParaRPr xmlns:a="http://schemas.openxmlformats.org/drawingml/2006/main" lang="en-US" sz="2000" b="0" dirty="0">
              <a:latin typeface="Times New Roman" panose="02020603050405020304" pitchFamily="18" charset="0"/>
              <a:ea typeface="ＭＳ Ｐゴシック" charset="0"/>
              <a:cs typeface="+mj-cs"/>
            </a:endParaRPr>
          </a:p>
        </p:txBody>
      </p:sp>
      <p:sp>
        <p:nvSpPr>
          <p:cNvPr id="3" name="Text Placeholder 2"/>
          <p:cNvSpPr>
            <a:spLocks noGrp="1"/>
          </p:cNvSpPr>
          <p:nvPr>
            <p:ph type="body" idx="1"/>
          </p:nvPr>
        </p:nvSpPr>
        <p:spPr/>
        <p:txBody>
          <a:bodyPr>
            <a:spAutoFit/>
          </a:bodyPr>
          <a:lstStyle/>
          <a:p>
            <a:pPr xmlns:a="http://schemas.openxmlformats.org/drawingml/2006/main" marL="255651" indent="-255651">
              <a:defRPr/>
            </a:pPr>
            <a:r xmlns:a="http://schemas.openxmlformats.org/drawingml/2006/main">
              <a:rPr lang="vi" sz="2400" dirty="0">
                <a:solidFill>
                  <a:srgbClr val="000000"/>
                </a:solidFill>
                <a:latin typeface="Arial (Body)"/>
                <a:ea typeface="ＭＳ Ｐゴシック" charset="0"/>
                <a:cs typeface="+mn-cs"/>
              </a:rPr>
              <a:t>mỗi máy khách, máy chủ đóng phía kết nối của họ</a:t>
            </a:r>
          </a:p>
          <a:p>
            <a:pPr xmlns:a="http://schemas.openxmlformats.org/drawingml/2006/main" marL="741553" lvl="1" indent="-284353">
              <a:buFont typeface="Arial" panose="020B0604020202020204" pitchFamily="34" charset="0"/>
              <a:buChar char="–"/>
              <a:defRPr/>
            </a:pPr>
            <a:r xmlns:a="http://schemas.openxmlformats.org/drawingml/2006/main">
              <a:rPr lang="vi" sz="2400" dirty="0">
                <a:solidFill>
                  <a:srgbClr val="000000"/>
                </a:solidFill>
                <a:latin typeface="Arial (Body)"/>
                <a:ea typeface="ＭＳ Ｐゴシック" charset="0"/>
              </a:rPr>
              <a:t>gửi </a:t>
            </a:r>
            <a:r xmlns:a="http://schemas.openxmlformats.org/drawingml/2006/main">
              <a:rPr lang="vi" sz="2400" dirty="0" smtClean="0">
                <a:solidFill>
                  <a:srgbClr val="000000"/>
                </a:solidFill>
                <a:latin typeface="Arial (Body)"/>
                <a:ea typeface="ＭＳ Ｐゴシック" charset="0"/>
              </a:rPr>
              <a:t>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P đoạn </a:t>
            </a:r>
            <a:r xmlns:a="http://schemas.openxmlformats.org/drawingml/2006/main">
              <a:rPr lang="vi" sz="2400" dirty="0">
                <a:solidFill>
                  <a:srgbClr val="000000"/>
                </a:solidFill>
                <a:latin typeface="Arial (Body)"/>
                <a:ea typeface="ＭＳ Ｐゴシック" charset="0"/>
              </a:rPr>
              <a:t>với </a:t>
            </a:r>
            <a:r xmlns:a="http://schemas.openxmlformats.org/drawingml/2006/main">
              <a:rPr lang="vi" sz="2400" dirty="0" smtClean="0">
                <a:solidFill>
                  <a:srgbClr val="000000"/>
                </a:solidFill>
                <a:latin typeface="Arial (Body)"/>
                <a:ea typeface="ＭＳ Ｐゴシック" charset="0"/>
              </a:rPr>
              <a:t>F</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N bit </a:t>
            </a:r>
            <a:r xmlns:a="http://schemas.openxmlformats.org/drawingml/2006/main">
              <a:rPr lang="vi" sz="2400" dirty="0">
                <a:solidFill>
                  <a:srgbClr val="000000"/>
                </a:solidFill>
                <a:latin typeface="Arial (Body)"/>
                <a:ea typeface="ＭＳ Ｐゴシック" charset="0"/>
              </a:rPr>
              <a:t>= 1</a:t>
            </a:r>
          </a:p>
          <a:p>
            <a:pPr xmlns:a="http://schemas.openxmlformats.org/drawingml/2006/main" marL="255651" indent="-255651">
              <a:defRPr/>
            </a:pPr>
            <a:r xmlns:a="http://schemas.openxmlformats.org/drawingml/2006/main">
              <a:rPr lang="vi" sz="2400" dirty="0">
                <a:solidFill>
                  <a:srgbClr val="000000"/>
                </a:solidFill>
                <a:latin typeface="Arial (Body)"/>
                <a:ea typeface="ＭＳ Ｐゴシック" charset="0"/>
                <a:cs typeface="+mn-cs"/>
              </a:rPr>
              <a:t>trả lời </a:t>
            </a:r>
            <a:r xmlns:a="http://schemas.openxmlformats.org/drawingml/2006/main">
              <a:rPr lang="vi" sz="2400" dirty="0" smtClean="0">
                <a:solidFill>
                  <a:srgbClr val="000000"/>
                </a:solidFill>
                <a:latin typeface="Arial (Body)"/>
                <a:ea typeface="ＭＳ Ｐゴシック" charset="0"/>
                <a:cs typeface="+mn-cs"/>
              </a:rPr>
              <a:t>F nhận được</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Tôi</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N với A</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C</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K</a:t>
            </a:r>
            <a:endParaRPr xmlns:a="http://schemas.openxmlformats.org/drawingml/2006/main" lang="en-US" sz="2400" dirty="0">
              <a:solidFill>
                <a:srgbClr val="000000"/>
              </a:solidFill>
              <a:latin typeface="Arial (Body)"/>
              <a:ea typeface="ＭＳ Ｐゴシック" charset="0"/>
              <a:cs typeface="+mn-cs"/>
            </a:endParaRPr>
          </a:p>
          <a:p>
            <a:pPr xmlns:a="http://schemas.openxmlformats.org/drawingml/2006/main" marL="741553" lvl="1" indent="-284353">
              <a:buFont typeface="Arial" panose="020B0604020202020204" pitchFamily="34" charset="0"/>
              <a:buChar char="–"/>
              <a:defRPr/>
            </a:pPr>
            <a:r xmlns:a="http://schemas.openxmlformats.org/drawingml/2006/main">
              <a:rPr lang="vi" sz="2400" dirty="0">
                <a:solidFill>
                  <a:srgbClr val="000000"/>
                </a:solidFill>
                <a:latin typeface="Arial (Body)"/>
                <a:ea typeface="ＭＳ Ｐゴシック" charset="0"/>
              </a:rPr>
              <a:t>khi nhận được </a:t>
            </a:r>
            <a:r xmlns:a="http://schemas.openxmlformats.org/drawingml/2006/main">
              <a:rPr lang="vi" sz="2400" dirty="0" smtClean="0">
                <a:solidFill>
                  <a:srgbClr val="000000"/>
                </a:solidFill>
                <a:latin typeface="Arial (Body)"/>
                <a:ea typeface="ＭＳ Ｐゴシック" charset="0"/>
              </a:rPr>
              <a:t>F</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N, A</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K có thể </a:t>
            </a:r>
            <a:r xmlns:a="http://schemas.openxmlformats.org/drawingml/2006/main">
              <a:rPr lang="vi" sz="2400" dirty="0">
                <a:solidFill>
                  <a:srgbClr val="000000"/>
                </a:solidFill>
                <a:latin typeface="Arial (Body)"/>
                <a:ea typeface="ＭＳ Ｐゴシック" charset="0"/>
              </a:rPr>
              <a:t>được kết hợp với </a:t>
            </a:r>
            <a:r xmlns:a="http://schemas.openxmlformats.org/drawingml/2006/main">
              <a:rPr lang="vi" sz="2400" dirty="0" smtClean="0">
                <a:solidFill>
                  <a:srgbClr val="000000"/>
                </a:solidFill>
                <a:latin typeface="Arial (Body)"/>
                <a:ea typeface="ＭＳ Ｐゴシック" charset="0"/>
              </a:rPr>
              <a:t>F riêng</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N</a:t>
            </a:r>
            <a:endParaRPr xmlns:a="http://schemas.openxmlformats.org/drawingml/2006/main" lang="en-US" sz="2400" dirty="0">
              <a:solidFill>
                <a:srgbClr val="000000"/>
              </a:solidFill>
              <a:latin typeface="Arial (Body)"/>
              <a:ea typeface="ＭＳ Ｐゴシック" charset="0"/>
            </a:endParaRPr>
          </a:p>
          <a:p>
            <a:pPr xmlns:a="http://schemas.openxmlformats.org/drawingml/2006/main" marL="255651" indent="-255651">
              <a:defRPr/>
            </a:pPr>
            <a:r xmlns:a="http://schemas.openxmlformats.org/drawingml/2006/main">
              <a:rPr lang="vi" sz="2400" dirty="0">
                <a:solidFill>
                  <a:srgbClr val="000000"/>
                </a:solidFill>
                <a:latin typeface="Arial (Body)"/>
                <a:ea typeface="ＭＳ Ｐゴシック" charset="0"/>
                <a:cs typeface="+mn-cs"/>
              </a:rPr>
              <a:t>đồng thời </a:t>
            </a:r>
            <a:r xmlns:a="http://schemas.openxmlformats.org/drawingml/2006/main">
              <a:rPr lang="vi" sz="2400" dirty="0" smtClean="0">
                <a:solidFill>
                  <a:srgbClr val="000000"/>
                </a:solidFill>
                <a:latin typeface="Arial (Body)"/>
                <a:ea typeface="ＭＳ Ｐゴシック" charset="0"/>
                <a:cs typeface="+mn-cs"/>
              </a:rPr>
              <a:t>F</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Tôi</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400" dirty="0" smtClean="0">
                <a:solidFill>
                  <a:srgbClr val="000000"/>
                </a:solidFill>
                <a:latin typeface="Arial (Body)"/>
                <a:ea typeface="ＭＳ Ｐゴシック" charset="0"/>
                <a:cs typeface="+mn-cs"/>
              </a:rPr>
              <a:t>N trao đổi </a:t>
            </a:r>
            <a:r xmlns:a="http://schemas.openxmlformats.org/drawingml/2006/main">
              <a:rPr lang="vi" sz="2400" dirty="0">
                <a:solidFill>
                  <a:srgbClr val="000000"/>
                </a:solidFill>
                <a:latin typeface="Arial (Body)"/>
                <a:ea typeface="ＭＳ Ｐゴシック" charset="0"/>
                <a:cs typeface="+mn-cs"/>
              </a:rPr>
              <a:t>có thể được xử lý</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buFont typeface="Times New Roman"/>
              <a:buNone/>
              <a:defRPr/>
            </a:pP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t</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C</a:t>
            </a:r>
            <a:r xmlns:a="http://schemas.openxmlformats.org/drawingml/2006/main">
              <a:rPr lang="vi" sz="100" b="1" dirty="0" smtClean="0">
                <a:solidFill>
                  <a:srgbClr val="007FA3"/>
                </a:solidFill>
                <a:latin typeface="Times New Roman" panose="02020603050405020304" pitchFamily="18" charset="0"/>
                <a:ea typeface="ＭＳ Ｐゴシック" charset="0"/>
                <a:cs typeface="+mj-cs"/>
                <a:sym typeface="Times New Roman"/>
              </a:rPr>
              <a:t> </a:t>
            </a:r>
            <a:r xmlns:a="http://schemas.openxmlformats.org/drawingml/2006/main">
              <a:rPr lang="vi" sz="3400" b="1" dirty="0" smtClean="0">
                <a:solidFill>
                  <a:srgbClr val="007FA3"/>
                </a:solidFill>
                <a:latin typeface="Times New Roman" panose="02020603050405020304" pitchFamily="18" charset="0"/>
                <a:ea typeface="ＭＳ Ｐゴシック" charset="0"/>
                <a:cs typeface="+mj-cs"/>
                <a:sym typeface="Times New Roman"/>
              </a:rPr>
              <a:t>P: Đóng kết nối </a:t>
            </a:r>
            <a:r xmlns:a="http://schemas.openxmlformats.org/drawingml/2006/main">
              <a:rPr lang="vi" sz="2000" dirty="0" smtClean="0">
                <a:solidFill>
                  <a:srgbClr val="007FA3"/>
                </a:solidFill>
                <a:latin typeface="Times New Roman" panose="02020603050405020304" pitchFamily="18" charset="0"/>
                <a:ea typeface="ＭＳ Ｐゴシック" charset="0"/>
                <a:cs typeface="+mj-cs"/>
                <a:sym typeface="Times New Roman"/>
              </a:rPr>
              <a:t>(2 trên 2)</a:t>
            </a:r>
            <a:endParaRPr xmlns:a="http://schemas.openxmlformats.org/drawingml/2006/main" lang="en-US" sz="2000" dirty="0">
              <a:solidFill>
                <a:srgbClr val="007FA3"/>
              </a:solidFill>
              <a:latin typeface="Times New Roman" panose="02020603050405020304" pitchFamily="18" charset="0"/>
              <a:ea typeface="ＭＳ Ｐゴシック" charset="0"/>
              <a:cs typeface="+mj-cs"/>
              <a:sym typeface="Times New Roman"/>
            </a:endParaRPr>
          </a:p>
        </p:txBody>
      </p:sp>
      <p:pic>
        <p:nvPicPr>
          <p:cNvPr id="3" name="Picture 2" descr="A diagram has a P C and server side by side. 2 vertical parallel lines draw down from each. 4 arrows bounce between the vertical lines like zig zags. The arrows have notes on it. There are notes at the start of each arrow. The diagram also has 2 models of 3 parts each, that correspond to the arrows. Each part has an arrow pointing to the part below it. Beside the P C, model 1, client state. Beside the server, model 2, server state. P C. At the start of arrow 1, there are notes. Notes, client Socket period close left parenthesis right parenthesis. Above this, model client state model states, E S T A B. Below the notes, client state model states, F I N underscore WAIT underscore. Arrow 1, points downward right toward the server side. Arrow 1. F I N bit = 1 comma S e q = x. Server. Above where arrow 1 reaches the server side, server state model states, E S T A B. Where arrow 1 reaches the server side, server model states, CLOSE underscore WAIT. An arrow points downward left toward the P C side. Arrow 2. A C K bit = 1 semicolon A C K n u m = x + 1. P C. Where arrow 2 reaches the P C side, there are notes. Notes, wait for server close. Client state model states, FIN underscore WAIT underscore 2. An arrow does not go back toward server side. Server. Arrow 3 points downward left back to the P C side. In the space between arrow 2 and 3, there are notes. Notes, can still send data. At the start of arrow 3, server state model states, LAST underscore A C K. Arrow 3. FIN bit = 1 comma s e q = y. P C. From where arrow 3 reaches the P C side to the end of the diagram, a line states, timed wait for 2 asterisk max segment lifetime. Client state model states, TIMED underscore WAIT. Arrow 4 points downward right back toward the server side. At the end of the diagram, client state model states, CLOSED. Arrow 4. A C K bit = 1 semicolon A C K n u m = y + 1. Server. On the vertical line, in the space from arrow 3 to arrow 4, there are notes. Notes, can no longer send data. Where arrow 4 reaches the server line, server state model states, CLOSED."/>
          <p:cNvPicPr>
            <a:picLocks noChangeAspect="1"/>
          </p:cNvPicPr>
          <p:nvPr/>
        </p:nvPicPr>
        <p:blipFill>
          <a:blip r:embed="rId2"/>
          <a:stretch>
            <a:fillRect/>
          </a:stretch>
        </p:blipFill>
        <p:spPr>
          <a:xfrm>
            <a:off x="876725" y="1604892"/>
            <a:ext cx="7390551" cy="4425674"/>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xmlns:a="http://schemas.openxmlformats.org/drawingml/2006/main">
              <a:spcBef>
                <a:spcPct val="0"/>
              </a:spcBef>
            </a:pPr>
            <a:r xmlns:a="http://schemas.openxmlformats.org/drawingml/2006/main">
              <a:rPr lang="vi" altLang="en-US" dirty="0" smtClean="0">
                <a:ea typeface="ＭＳ Ｐゴシック" charset="-128"/>
              </a:rPr>
              <a:t>Mục tiêu </a:t>
            </a:r>
            <a:r xmlns:a="http://schemas.openxmlformats.org/drawingml/2006/main">
              <a:rPr lang="vi" altLang="en-US" dirty="0">
                <a:ea typeface="ＭＳ Ｐゴシック" charset="-128"/>
              </a:rPr>
              <a:t>học tập </a:t>
            </a:r>
            <a:r xmlns:a="http://schemas.openxmlformats.org/drawingml/2006/main">
              <a:rPr lang="vi" altLang="en-US" sz="2000" b="0" dirty="0" smtClean="0">
                <a:ea typeface="ＭＳ Ｐゴシック" charset="-128"/>
              </a:rPr>
              <a:t>(9 trên 10)</a:t>
            </a:r>
            <a:endParaRPr xmlns:a="http://schemas.openxmlformats.org/drawingml/2006/main"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3.1 </a:t>
            </a:r>
            <a:r xmlns:a="http://schemas.openxmlformats.org/drawingml/2006/main">
              <a:rPr lang="vi" sz="1800" dirty="0">
                <a:solidFill>
                  <a:schemeClr val="tx1"/>
                </a:solidFill>
                <a:latin typeface="+mn-lt"/>
              </a:rPr>
              <a:t>dịch vụ tầng vận chuyển</a:t>
            </a:r>
          </a:p>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3.2 </a:t>
            </a:r>
            <a:r xmlns:a="http://schemas.openxmlformats.org/drawingml/2006/main">
              <a:rPr lang="vi" sz="1800" dirty="0">
                <a:solidFill>
                  <a:schemeClr val="tx1"/>
                </a:solidFill>
                <a:latin typeface="+mn-lt"/>
              </a:rPr>
              <a:t>ghép kênh và tách kênh</a:t>
            </a:r>
          </a:p>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3.3 </a:t>
            </a:r>
            <a:r xmlns:a="http://schemas.openxmlformats.org/drawingml/2006/main">
              <a:rPr lang="vi" sz="1800" dirty="0">
                <a:solidFill>
                  <a:schemeClr val="tx1"/>
                </a:solidFill>
                <a:latin typeface="+mn-lt"/>
              </a:rPr>
              <a:t>vận chuyển không kết nối </a:t>
            </a:r>
            <a:r xmlns:a="http://schemas.openxmlformats.org/drawingml/2006/main">
              <a:rPr lang="vi" sz="1800" dirty="0" smtClean="0">
                <a:solidFill>
                  <a:schemeClr val="tx1"/>
                </a:solidFill>
                <a:latin typeface="+mn-lt"/>
              </a:rPr>
              <a:t>: U</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Đ.</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P</a:t>
            </a:r>
            <a:endParaRPr xmlns:a="http://schemas.openxmlformats.org/drawingml/2006/main" lang="en-US" sz="1800" dirty="0">
              <a:solidFill>
                <a:schemeClr val="tx1"/>
              </a:solidFill>
              <a:latin typeface="+mn-lt"/>
            </a:endParaRPr>
          </a:p>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3.4 </a:t>
            </a:r>
            <a:r xmlns:a="http://schemas.openxmlformats.org/drawingml/2006/main">
              <a:rPr lang="vi" sz="1800" dirty="0">
                <a:solidFill>
                  <a:schemeClr val="tx1"/>
                </a:solidFill>
                <a:latin typeface="+mn-lt"/>
              </a:rPr>
              <a:t>nguyên tắc truyền dữ liệu đáng tin </a:t>
            </a:r>
            <a:r xmlns:a="http://schemas.openxmlformats.org/drawingml/2006/main">
              <a:rPr lang="vi" sz="1800" dirty="0" smtClean="0">
                <a:solidFill>
                  <a:schemeClr val="tx1"/>
                </a:solidFill>
                <a:latin typeface="+mn-lt"/>
              </a:rPr>
              <a:t>cậy</a:t>
            </a:r>
          </a:p>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3.5 </a:t>
            </a:r>
            <a:r xmlns:a="http://schemas.openxmlformats.org/drawingml/2006/main">
              <a:rPr lang="vi" sz="1800" dirty="0">
                <a:solidFill>
                  <a:schemeClr val="tx1"/>
                </a:solidFill>
                <a:latin typeface="+mn-lt"/>
              </a:rPr>
              <a:t>vận chuyển hướng kết nối: </a:t>
            </a:r>
            <a:r xmlns:a="http://schemas.openxmlformats.org/drawingml/2006/main">
              <a:rPr lang="vi" sz="1800" dirty="0" smtClean="0">
                <a:solidFill>
                  <a:schemeClr val="tx1"/>
                </a:solidFill>
                <a:latin typeface="+mn-lt"/>
              </a:rPr>
              <a:t>T</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C</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P</a:t>
            </a:r>
            <a:endParaRPr xmlns:a="http://schemas.openxmlformats.org/drawingml/2006/main" lang="en-US" sz="1800" dirty="0">
              <a:solidFill>
                <a:schemeClr val="tx1"/>
              </a:solidFill>
              <a:latin typeface="+mn-lt"/>
            </a:endParaRP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cấu trúc phân đoạn</a:t>
            </a: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truyền dữ liệu đáng tin cậy</a:t>
            </a: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Kiểm soát lưu lượng</a:t>
            </a:r>
          </a:p>
          <a:p>
            <a:pPr xmlns:a="http://schemas.openxmlformats.org/drawingml/2006/main" lvl="1" indent="-285750">
              <a:buFont typeface="Arial" panose="020B0604020202020204" pitchFamily="34" charset="0"/>
              <a:buChar char="–"/>
              <a:defRPr/>
            </a:pPr>
            <a:r xmlns:a="http://schemas.openxmlformats.org/drawingml/2006/main">
              <a:rPr lang="vi" sz="1800" dirty="0" smtClean="0">
                <a:solidFill>
                  <a:schemeClr val="tx1"/>
                </a:solidFill>
                <a:latin typeface="+mn-lt"/>
              </a:rPr>
              <a:t>quản lý </a:t>
            </a:r>
            <a:r xmlns:a="http://schemas.openxmlformats.org/drawingml/2006/main">
              <a:rPr lang="vi" sz="1800" dirty="0">
                <a:solidFill>
                  <a:schemeClr val="tx1"/>
                </a:solidFill>
                <a:latin typeface="+mn-lt"/>
              </a:rPr>
              <a:t>kết nối</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3.6</a:t>
            </a:r>
            <a:r xmlns:a="http://schemas.openxmlformats.org/drawingml/2006/main">
              <a:rPr lang="vi" sz="1800" dirty="0">
                <a:latin typeface="+mn-lt"/>
              </a:rPr>
              <a:t> </a:t>
            </a:r>
            <a:r xmlns:a="http://schemas.openxmlformats.org/drawingml/2006/main">
              <a:rPr lang="vi" sz="1800" b="1" dirty="0">
                <a:latin typeface="+mn-lt"/>
              </a:rPr>
              <a:t>Nguyên tắc kiểm soát tắc nghẽn</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3,7T </a:t>
            </a:r>
            <a:r xmlns:a="http://schemas.openxmlformats.org/drawingml/2006/main">
              <a:rPr lang="vi" sz="1800" dirty="0">
                <a:latin typeface="+mn-lt"/>
              </a:rPr>
              <a:t>_</a:t>
            </a:r>
            <a:r xmlns:a="http://schemas.openxmlformats.org/drawingml/2006/main">
              <a:rPr lang="vi" sz="100" dirty="0">
                <a:latin typeface="+mn-lt"/>
              </a:rPr>
              <a:t> </a:t>
            </a:r>
            <a:r xmlns:a="http://schemas.openxmlformats.org/drawingml/2006/main">
              <a:rPr lang="vi" sz="1800" dirty="0">
                <a:latin typeface="+mn-lt"/>
              </a:rPr>
              <a:t>C</a:t>
            </a:r>
            <a:r xmlns:a="http://schemas.openxmlformats.org/drawingml/2006/main">
              <a:rPr lang="vi" sz="100" dirty="0">
                <a:latin typeface="+mn-lt"/>
              </a:rPr>
              <a:t> </a:t>
            </a:r>
            <a:r xmlns:a="http://schemas.openxmlformats.org/drawingml/2006/main">
              <a:rPr lang="vi" sz="1800" dirty="0" smtClean="0">
                <a:latin typeface="+mn-lt"/>
              </a:rPr>
              <a:t>Kiểm soát </a:t>
            </a:r>
            <a:endParaRPr xmlns:a="http://schemas.openxmlformats.org/drawingml/2006/main" lang="en-US" sz="1800" dirty="0">
              <a:solidFill>
                <a:schemeClr val="tx1"/>
              </a:solidFill>
              <a:latin typeface="+mn-lt"/>
            </a:endParaRPr>
            <a:r xmlns:a="http://schemas.openxmlformats.org/drawingml/2006/main">
              <a:rPr lang="vi" sz="1800" dirty="0">
                <a:latin typeface="+mn-lt"/>
              </a:rPr>
              <a:t>tắc nghẽn P</a:t>
            </a:r>
          </a:p>
        </p:txBody>
      </p:sp>
    </p:spTree>
    <p:extLst>
      <p:ext uri="{BB962C8B-B14F-4D97-AF65-F5344CB8AC3E}">
        <p14:creationId xmlns:p14="http://schemas.microsoft.com/office/powerpoint/2010/main" val="301849374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xmlns:a="http://schemas.openxmlformats.org/drawingml/2006/main">
              <a:spcBef>
                <a:spcPct val="0"/>
              </a:spcBef>
              <a:buClrTx/>
              <a:defRPr/>
            </a:pPr>
            <a:r xmlns:a="http://schemas.openxmlformats.org/drawingml/2006/main">
              <a:rPr lang="vi" dirty="0" smtClean="0">
                <a:latin typeface="Times New Roman" panose="02020603050405020304" pitchFamily="18" charset="0"/>
                <a:ea typeface="ＭＳ Ｐゴシック" charset="0"/>
                <a:cs typeface="+mj-cs"/>
              </a:rPr>
              <a:t>Nguyên tắc kiểm soát tắc nghẽn</a:t>
            </a:r>
            <a:endParaRPr xmlns:a="http://schemas.openxmlformats.org/drawingml/2006/main" lang="en-US" dirty="0">
              <a:latin typeface="Times New Roman" panose="02020603050405020304" pitchFamily="18" charset="0"/>
              <a:ea typeface="ＭＳ Ｐゴシック" charset="0"/>
              <a:cs typeface="+mj-cs"/>
            </a:endParaRPr>
          </a:p>
        </p:txBody>
      </p:sp>
      <p:sp>
        <p:nvSpPr>
          <p:cNvPr id="3" name="Text Placeholder 2"/>
          <p:cNvSpPr>
            <a:spLocks noGrp="1"/>
          </p:cNvSpPr>
          <p:nvPr>
            <p:ph type="body" idx="1"/>
          </p:nvPr>
        </p:nvSpPr>
        <p:spPr/>
        <p:txBody>
          <a:bodyPr>
            <a:spAutoFit/>
          </a:bodyPr>
          <a:lstStyle/>
          <a:p>
            <a:pPr xmlns:a="http://schemas.openxmlformats.org/drawingml/2006/main" marL="0" indent="0">
              <a:buFont typeface="Arial" panose="020B0604020202020204" pitchFamily="34" charset="0"/>
              <a:buNone/>
              <a:defRPr/>
            </a:pPr>
            <a:r xmlns:a="http://schemas.openxmlformats.org/drawingml/2006/main">
              <a:rPr lang="vi" altLang="en-US" sz="2400" b="1" dirty="0">
                <a:solidFill>
                  <a:srgbClr val="000000"/>
                </a:solidFill>
                <a:latin typeface="Arial (Body)"/>
                <a:ea typeface="ＭＳ Ｐゴシック" charset="-128"/>
              </a:rPr>
              <a:t>tắc nghẽn </a:t>
            </a:r>
            <a:r xmlns:a="http://schemas.openxmlformats.org/drawingml/2006/main">
              <a:rPr lang="vi" altLang="en-US" sz="2400" dirty="0">
                <a:solidFill>
                  <a:srgbClr val="000000"/>
                </a:solidFill>
                <a:latin typeface="Arial (Body)"/>
                <a:ea typeface="ＭＳ Ｐゴシック" charset="-128"/>
              </a:rPr>
              <a:t>:</a:t>
            </a:r>
          </a:p>
          <a:p>
            <a:pPr xmlns:a="http://schemas.openxmlformats.org/drawingml/2006/main" marL="255651" indent="-255651">
              <a:defRPr/>
            </a:pPr>
            <a:r xmlns:a="http://schemas.openxmlformats.org/drawingml/2006/main">
              <a:rPr lang="vi" altLang="en-US" sz="2400" dirty="0">
                <a:solidFill>
                  <a:srgbClr val="000000"/>
                </a:solidFill>
                <a:latin typeface="Arial (Body)"/>
                <a:ea typeface="ＭＳ Ｐゴシック" charset="-128"/>
              </a:rPr>
              <a:t>không chính thức: </a:t>
            </a:r>
            <a:r xmlns:a="http://schemas.openxmlformats.org/drawingml/2006/main">
              <a:rPr lang="vi" altLang="en-US" sz="2400" dirty="0">
                <a:solidFill>
                  <a:srgbClr val="000000"/>
                </a:solidFill>
                <a:latin typeface="Arial (Body)"/>
                <a:ea typeface="ＭＳ Ｐゴシック" charset="-128"/>
              </a:rPr>
              <a:t>“ </a:t>
            </a:r>
            <a:r xmlns:a="http://schemas.openxmlformats.org/drawingml/2006/main">
              <a:rPr lang="vi" altLang="ja-JP" sz="2400" dirty="0">
                <a:solidFill>
                  <a:srgbClr val="000000"/>
                </a:solidFill>
                <a:latin typeface="Arial (Body)"/>
                <a:ea typeface="ＭＳ Ｐゴシック" charset="-128"/>
              </a:rPr>
              <a:t>quá nhiều nguồn gửi quá nhiều dữ liệu quá nhanh để </a:t>
            </a:r>
            <a:r xmlns:a="http://schemas.openxmlformats.org/drawingml/2006/main">
              <a:rPr lang="vi" altLang="ja-JP" sz="2400" b="1" dirty="0">
                <a:solidFill>
                  <a:srgbClr val="000000"/>
                </a:solidFill>
                <a:latin typeface="Arial (Body)"/>
                <a:ea typeface="ＭＳ Ｐゴシック" charset="-128"/>
              </a:rPr>
              <a:t>mạng </a:t>
            </a:r>
            <a:r xmlns:a="http://schemas.openxmlformats.org/drawingml/2006/main">
              <a:rPr lang="vi" altLang="ja-JP" sz="2400" dirty="0">
                <a:solidFill>
                  <a:srgbClr val="000000"/>
                </a:solidFill>
                <a:latin typeface="Arial (Body)"/>
                <a:ea typeface="ＭＳ Ｐゴシック" charset="-128"/>
              </a:rPr>
              <a:t>có thể xử lý </a:t>
            </a:r>
            <a:r xmlns:a="http://schemas.openxmlformats.org/drawingml/2006/main">
              <a:rPr lang="vi" altLang="en-US" sz="2400" dirty="0">
                <a:solidFill>
                  <a:srgbClr val="000000"/>
                </a:solidFill>
                <a:latin typeface="Arial (Body)"/>
                <a:ea typeface="ＭＳ Ｐゴシック" charset="-128"/>
              </a:rPr>
              <a:t>”</a:t>
            </a:r>
            <a:endParaRPr xmlns:a="http://schemas.openxmlformats.org/drawingml/2006/main" lang="en-US" altLang="ja-JP" sz="2400" dirty="0">
              <a:solidFill>
                <a:srgbClr val="000000"/>
              </a:solidFill>
              <a:latin typeface="Arial (Body)"/>
              <a:ea typeface="ＭＳ Ｐゴシック" charset="-128"/>
            </a:endParaRPr>
          </a:p>
          <a:p>
            <a:pPr xmlns:a="http://schemas.openxmlformats.org/drawingml/2006/main" marL="255651" indent="-255651">
              <a:defRPr/>
            </a:pPr>
            <a:r xmlns:a="http://schemas.openxmlformats.org/drawingml/2006/main">
              <a:rPr lang="vi" altLang="en-US" sz="2400" dirty="0">
                <a:solidFill>
                  <a:srgbClr val="000000"/>
                </a:solidFill>
                <a:latin typeface="Arial (Body)"/>
                <a:ea typeface="ＭＳ Ｐゴシック" charset="-128"/>
              </a:rPr>
              <a:t>khác với điều khiển luồng!</a:t>
            </a:r>
          </a:p>
          <a:p>
            <a:pPr xmlns:a="http://schemas.openxmlformats.org/drawingml/2006/main" marL="255651" indent="-255651">
              <a:defRPr/>
            </a:pPr>
            <a:r xmlns:a="http://schemas.openxmlformats.org/drawingml/2006/main">
              <a:rPr lang="vi" altLang="en-US" sz="2400" dirty="0">
                <a:solidFill>
                  <a:srgbClr val="000000"/>
                </a:solidFill>
                <a:latin typeface="Arial (Body)"/>
                <a:ea typeface="ＭＳ Ｐゴシック" charset="-128"/>
              </a:rPr>
              <a:t>biểu hiện:</a:t>
            </a:r>
          </a:p>
          <a:p>
            <a:pPr xmlns:a="http://schemas.openxmlformats.org/drawingml/2006/main" marL="741553" lvl="1" indent="-284353">
              <a:buFont typeface="Arial" panose="020B0604020202020204" pitchFamily="34" charset="0"/>
              <a:buChar char="–"/>
              <a:defRPr/>
            </a:pPr>
            <a:r xmlns:a="http://schemas.openxmlformats.org/drawingml/2006/main">
              <a:rPr lang="vi" altLang="en-US" sz="2400" dirty="0">
                <a:solidFill>
                  <a:srgbClr val="000000"/>
                </a:solidFill>
                <a:latin typeface="Arial (Body)"/>
                <a:ea typeface="ＭＳ Ｐゴシック" charset="-128"/>
              </a:rPr>
              <a:t>các gói bị mất (tràn bộ đệm tại các bộ định tuyến)</a:t>
            </a:r>
          </a:p>
          <a:p>
            <a:pPr xmlns:a="http://schemas.openxmlformats.org/drawingml/2006/main" marL="741553" lvl="1" indent="-284353">
              <a:buFont typeface="Arial" panose="020B0604020202020204" pitchFamily="34" charset="0"/>
              <a:buChar char="–"/>
              <a:defRPr/>
            </a:pPr>
            <a:r xmlns:a="http://schemas.openxmlformats.org/drawingml/2006/main">
              <a:rPr lang="vi" altLang="en-US" sz="2400" dirty="0">
                <a:solidFill>
                  <a:srgbClr val="000000"/>
                </a:solidFill>
                <a:latin typeface="Arial (Body)"/>
                <a:ea typeface="ＭＳ Ｐゴシック" charset="-128"/>
              </a:rPr>
              <a:t>độ trễ dài (xếp hàng trong bộ đệm bộ định tuyến)</a:t>
            </a:r>
          </a:p>
          <a:p>
            <a:pPr xmlns:a="http://schemas.openxmlformats.org/drawingml/2006/main" marL="255651" indent="-255651">
              <a:defRPr/>
            </a:pPr>
            <a:r xmlns:a="http://schemas.openxmlformats.org/drawingml/2006/main">
              <a:rPr lang="vi" altLang="en-US" sz="2400" dirty="0">
                <a:solidFill>
                  <a:srgbClr val="000000"/>
                </a:solidFill>
                <a:latin typeface="Arial (Body)"/>
                <a:ea typeface="ＭＳ Ｐゴシック" charset="-128"/>
              </a:rPr>
              <a:t>một vấn đề top 10 </a:t>
            </a:r>
            <a:r xmlns:a="http://schemas.openxmlformats.org/drawingml/2006/main">
              <a:rPr lang="vi" altLang="en-US" sz="2400" dirty="0" smtClean="0">
                <a:solidFill>
                  <a:srgbClr val="000000"/>
                </a:solidFill>
                <a:latin typeface="Arial (Body)"/>
                <a:ea typeface="ＭＳ Ｐゴシック" charset="-128"/>
              </a:rPr>
              <a:t>!</a:t>
            </a:r>
            <a:endParaRPr xmlns:a="http://schemas.openxmlformats.org/drawingml/2006/main" lang="en-US" altLang="en-US" sz="2400" dirty="0">
              <a:solidFill>
                <a:srgbClr val="000000"/>
              </a:solidFill>
              <a:latin typeface="Arial (Body)"/>
              <a:ea typeface="ＭＳ Ｐゴシック" charset="-128"/>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xmlns:a="http://schemas.openxmlformats.org/drawingml/2006/main">
              <a:defRPr/>
            </a:pPr>
            <a:r xmlns:a="http://schemas.openxmlformats.org/drawingml/2006/main">
              <a:rPr lang="vi" sz="3200" dirty="0" smtClean="0">
                <a:latin typeface="Times New Roman" panose="02020603050405020304" pitchFamily="18" charset="0"/>
                <a:ea typeface="ＭＳ Ｐゴシック" charset="0"/>
                <a:cs typeface="+mj-cs"/>
              </a:rPr>
              <a:t>Nguyên nhân/Chi phí tắc nghẽn: Kịch bản 1 </a:t>
            </a:r>
            <a:r xmlns:a="http://schemas.openxmlformats.org/drawingml/2006/main">
              <a:rPr lang="vi" sz="2000" b="0" dirty="0" smtClean="0">
                <a:latin typeface="Times New Roman" panose="02020603050405020304" pitchFamily="18" charset="0"/>
                <a:ea typeface="ＭＳ Ｐゴシック" charset="0"/>
                <a:cs typeface="+mj-cs"/>
              </a:rPr>
              <a:t>(1 trên 2)</a:t>
            </a:r>
            <a:endParaRPr xmlns:a="http://schemas.openxmlformats.org/drawingml/2006/main" lang="en-US" sz="2000" b="0" dirty="0">
              <a:latin typeface="Times New Roman" panose="02020603050405020304" pitchFamily="18" charset="0"/>
              <a:ea typeface="ＭＳ Ｐゴシック" charset="0"/>
              <a:cs typeface="+mj-cs"/>
            </a:endParaRPr>
          </a:p>
        </p:txBody>
      </p:sp>
      <p:sp>
        <p:nvSpPr>
          <p:cNvPr id="21" name="Text Placeholder 20"/>
          <p:cNvSpPr>
            <a:spLocks noGrp="1"/>
          </p:cNvSpPr>
          <p:nvPr>
            <p:ph type="body" idx="1"/>
          </p:nvPr>
        </p:nvSpPr>
        <p:spPr>
          <a:xfrm>
            <a:off x="457200" y="1600200"/>
            <a:ext cx="8229600" cy="1777181"/>
          </a:xfrm>
        </p:spPr>
        <p:txBody>
          <a:bodyPr/>
          <a:lstStyle/>
          <a:p>
            <a:pPr xmlns:a="http://schemas.openxmlformats.org/drawingml/2006/main">
              <a:defRPr/>
            </a:pPr>
            <a:r xmlns:a="http://schemas.openxmlformats.org/drawingml/2006/main">
              <a:rPr lang="vi" sz="1800" dirty="0">
                <a:latin typeface="+mn-lt"/>
                <a:ea typeface="ＭＳ Ｐゴシック" charset="0"/>
              </a:rPr>
              <a:t>hai người gửi, hai người nhận</a:t>
            </a:r>
          </a:p>
          <a:p>
            <a:pPr xmlns:a="http://schemas.openxmlformats.org/drawingml/2006/main">
              <a:defRPr/>
            </a:pPr>
            <a:r xmlns:a="http://schemas.openxmlformats.org/drawingml/2006/main">
              <a:rPr lang="vi" sz="1800" dirty="0" smtClean="0">
                <a:latin typeface="+mn-lt"/>
                <a:ea typeface="ＭＳ Ｐゴシック" charset="0"/>
              </a:rPr>
              <a:t>bộ đệm </a:t>
            </a:r>
            <a:endParaRPr xmlns:a="http://schemas.openxmlformats.org/drawingml/2006/main" lang="en-US" sz="1800" dirty="0">
              <a:latin typeface="+mn-lt"/>
              <a:ea typeface="ＭＳ Ｐゴシック" charset="0"/>
            </a:endParaRPr>
            <a:r xmlns:a="http://schemas.openxmlformats.org/drawingml/2006/main">
              <a:rPr lang="vi" sz="1800" dirty="0">
                <a:latin typeface="+mn-lt"/>
                <a:ea typeface="ＭＳ Ｐゴシック" charset="0"/>
              </a:rPr>
              <a:t>vô hạn</a:t>
            </a:r>
          </a:p>
          <a:p>
            <a:pPr xmlns:a="http://schemas.openxmlformats.org/drawingml/2006/main">
              <a:defRPr/>
            </a:pPr>
            <a:r xmlns:a="http://schemas.openxmlformats.org/drawingml/2006/main">
              <a:rPr lang="vi" sz="1800" dirty="0">
                <a:latin typeface="+mn-lt"/>
                <a:ea typeface="ＭＳ Ｐゴシック" charset="0"/>
              </a:rPr>
              <a:t>công suất liên kết đầu ra: </a:t>
            </a:r>
            <a:r xmlns:a="http://schemas.openxmlformats.org/drawingml/2006/main">
              <a:rPr lang="vi" sz="1800" dirty="0" smtClean="0">
                <a:latin typeface="+mn-lt"/>
                <a:ea typeface="ＭＳ Ｐゴシック" charset="0"/>
              </a:rPr>
              <a:t>R</a:t>
            </a:r>
          </a:p>
          <a:p>
            <a:pPr xmlns:a="http://schemas.openxmlformats.org/drawingml/2006/main">
              <a:defRPr/>
            </a:pPr>
            <a:r xmlns:a="http://schemas.openxmlformats.org/drawingml/2006/main">
              <a:rPr lang="vi" sz="1800" dirty="0">
                <a:latin typeface="+mn-lt"/>
                <a:ea typeface="ＭＳ Ｐゴシック" charset="0"/>
              </a:rPr>
              <a:t>không </a:t>
            </a:r>
            <a:r xmlns:a="http://schemas.openxmlformats.org/drawingml/2006/main">
              <a:rPr lang="vi" sz="1800" dirty="0" smtClean="0">
                <a:latin typeface="+mn-lt"/>
                <a:ea typeface="ＭＳ Ｐゴシック" charset="0"/>
              </a:rPr>
              <a:t>truyền lại</a:t>
            </a:r>
            <a:endParaRPr xmlns:a="http://schemas.openxmlformats.org/drawingml/2006/main" lang="en-US" sz="1800" dirty="0">
              <a:latin typeface="+mn-lt"/>
              <a:ea typeface="ＭＳ Ｐゴシック" charset="0"/>
            </a:endParaRPr>
          </a:p>
        </p:txBody>
      </p:sp>
      <p:pic>
        <p:nvPicPr>
          <p:cNvPr id="154627" name="Picture 19" descr="A diagram is laid out horizontally with a central router. From the router, there are 2 similar parts. Each part contains 2 P C’s and 2 blank tables. The tables have 5 rows each. Some tables are labeled. The router is deconstructed, with the top of the router rising above. Inside the router, there are packets moving left. router, unlimited shared output link buffers. From both the right and left side of the router, a wires extend out and up, connecting to another router per wire. From each new router, a wire extends on both the left and right sides. The wires extend out and up, connecting to a P C. There are 4 P C’s total. Left part, Host A and Host B. Right side, Host C and Host D. Between 2 P C’s are 2 blank tables of 5 rows each. In part 1, the tables have points in the center of row 1. At this point in the left table, the diagram states, lambda sub in, original data. From these points, arrows go down the length of both tables, past the new router, turn right and pass through the center of the central router, going over the packets, then up pass the other new router, and up to the top rows of the tables in part 2. Part 2. Where the arrow reaches row 1 in the left table, the diagram reads, lambda sub out."/>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43630" y="3714961"/>
            <a:ext cx="6656740" cy="258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xmlns:a="http://schemas.openxmlformats.org/drawingml/2006/main">
              <a:defRPr/>
            </a:pPr>
            <a:r xmlns:a="http://schemas.openxmlformats.org/drawingml/2006/main">
              <a:rPr lang="vi" dirty="0" smtClean="0">
                <a:latin typeface="Times New Roman" panose="02020603050405020304" pitchFamily="18" charset="0"/>
                <a:ea typeface="ＭＳ Ｐゴシック" charset="0"/>
                <a:cs typeface="+mj-cs"/>
              </a:rPr>
              <a:t>Cách thức hoạt động của Demultiplexing</a:t>
            </a:r>
            <a:endParaRPr xmlns:a="http://schemas.openxmlformats.org/drawingml/2006/main" lang="en-US" sz="2000" b="0" dirty="0">
              <a:latin typeface="Times New Roman" panose="02020603050405020304" pitchFamily="18" charset="0"/>
              <a:ea typeface="ＭＳ Ｐゴシック" charset="0"/>
              <a:cs typeface="+mj-cs"/>
            </a:endParaRPr>
          </a:p>
        </p:txBody>
      </p:sp>
      <p:sp>
        <p:nvSpPr>
          <p:cNvPr id="3" name="Content Placeholder 2"/>
          <p:cNvSpPr>
            <a:spLocks noGrp="1"/>
          </p:cNvSpPr>
          <p:nvPr>
            <p:ph type="body" idx="1"/>
          </p:nvPr>
        </p:nvSpPr>
        <p:spPr>
          <a:xfrm>
            <a:off x="457200" y="1600200"/>
            <a:ext cx="4600575" cy="4332288"/>
          </a:xfrm>
        </p:spPr>
        <p:txBody>
          <a:bodyPr>
            <a:spAutoFit/>
          </a:bodyPr>
          <a:lstStyle/>
          <a:p>
            <a:pPr xmlns:a="http://schemas.openxmlformats.org/drawingml/2006/main" marL="255651" indent="-255651">
              <a:defRPr/>
            </a:pPr>
            <a:r xmlns:a="http://schemas.openxmlformats.org/drawingml/2006/main">
              <a:rPr lang="vi" sz="2200" dirty="0">
                <a:latin typeface="Arial (Body)"/>
                <a:ea typeface="ＭＳ Ｐゴシック" charset="0"/>
                <a:cs typeface="+mn-cs"/>
              </a:rPr>
              <a:t>máy chủ nhận được </a:t>
            </a:r>
            <a:r xmlns:a="http://schemas.openxmlformats.org/drawingml/2006/main">
              <a:rPr lang="vi" sz="2200" dirty="0" smtClean="0">
                <a:latin typeface="Arial (Body)"/>
                <a:ea typeface="ＭＳ Ｐゴシック" charset="0"/>
                <a:cs typeface="+mn-cs"/>
              </a:rPr>
              <a:t>tôi</a:t>
            </a:r>
            <a:r xmlns:a="http://schemas.openxmlformats.org/drawingml/2006/main">
              <a:rPr lang="vi" sz="100" dirty="0" smtClean="0">
                <a:latin typeface="Arial (Body)"/>
                <a:ea typeface="ＭＳ Ｐゴシック" charset="0"/>
                <a:cs typeface="+mn-cs"/>
              </a:rPr>
              <a:t> </a:t>
            </a:r>
            <a:r xmlns:a="http://schemas.openxmlformats.org/drawingml/2006/main">
              <a:rPr lang="vi" sz="2200" dirty="0" smtClean="0">
                <a:latin typeface="Arial (Body)"/>
                <a:ea typeface="ＭＳ Ｐゴシック" charset="0"/>
                <a:cs typeface="+mn-cs"/>
              </a:rPr>
              <a:t>gói dữ liệu P</a:t>
            </a:r>
            <a:endParaRPr xmlns:a="http://schemas.openxmlformats.org/drawingml/2006/main" lang="en-US" sz="2200" dirty="0">
              <a:latin typeface="Arial (Body)"/>
              <a:ea typeface="ＭＳ Ｐゴシック" charset="0"/>
              <a:cs typeface="+mn-cs"/>
            </a:endParaRPr>
          </a:p>
          <a:p>
            <a:pPr xmlns:a="http://schemas.openxmlformats.org/drawingml/2006/main" marL="741553" lvl="1" indent="-284353">
              <a:buFont typeface="Arial" panose="020B0604020202020204" pitchFamily="34" charset="0"/>
              <a:buChar char="–"/>
              <a:defRPr/>
            </a:pPr>
            <a:r xmlns:a="http://schemas.openxmlformats.org/drawingml/2006/main">
              <a:rPr lang="vi" sz="2200" dirty="0">
                <a:latin typeface="Arial (Body)"/>
                <a:ea typeface="ＭＳ Ｐゴシック" charset="0"/>
              </a:rPr>
              <a:t>mỗi datagram có nguồn </a:t>
            </a:r>
            <a:r xmlns:a="http://schemas.openxmlformats.org/drawingml/2006/main">
              <a:rPr lang="vi" sz="2200" dirty="0" smtClean="0">
                <a:latin typeface="Arial (Body)"/>
                <a:ea typeface="ＭＳ Ｐゴシック" charset="0"/>
              </a:rPr>
              <a:t>I</a:t>
            </a:r>
            <a:r xmlns:a="http://schemas.openxmlformats.org/drawingml/2006/main">
              <a:rPr lang="vi" sz="100" dirty="0" smtClean="0">
                <a:latin typeface="Arial (Body)"/>
                <a:ea typeface="ＭＳ Ｐゴシック" charset="0"/>
              </a:rPr>
              <a:t> </a:t>
            </a:r>
            <a:r xmlns:a="http://schemas.openxmlformats.org/drawingml/2006/main">
              <a:rPr lang="vi" sz="2200" dirty="0" smtClean="0">
                <a:latin typeface="Arial (Body)"/>
                <a:ea typeface="ＭＳ Ｐゴシック" charset="0"/>
              </a:rPr>
              <a:t>Địa chỉ P </a:t>
            </a:r>
            <a:r xmlns:a="http://schemas.openxmlformats.org/drawingml/2006/main">
              <a:rPr lang="vi" sz="2200" dirty="0">
                <a:latin typeface="Arial (Body)"/>
                <a:ea typeface="ＭＳ Ｐゴシック" charset="0"/>
              </a:rPr>
              <a:t>, điểm đến </a:t>
            </a:r>
            <a:r xmlns:a="http://schemas.openxmlformats.org/drawingml/2006/main">
              <a:rPr lang="vi" sz="2200" dirty="0" smtClean="0">
                <a:latin typeface="Arial (Body)"/>
                <a:ea typeface="ＭＳ Ｐゴシック" charset="0"/>
              </a:rPr>
              <a:t>I</a:t>
            </a:r>
            <a:r xmlns:a="http://schemas.openxmlformats.org/drawingml/2006/main">
              <a:rPr lang="vi" sz="100" dirty="0" smtClean="0">
                <a:latin typeface="Arial (Body)"/>
                <a:ea typeface="ＭＳ Ｐゴシック" charset="0"/>
              </a:rPr>
              <a:t> </a:t>
            </a:r>
            <a:r xmlns:a="http://schemas.openxmlformats.org/drawingml/2006/main">
              <a:rPr lang="vi" sz="2200" dirty="0" smtClean="0">
                <a:latin typeface="Arial (Body)"/>
                <a:ea typeface="ＭＳ Ｐゴシック" charset="0"/>
              </a:rPr>
              <a:t>địa chỉ p</a:t>
            </a:r>
            <a:endParaRPr xmlns:a="http://schemas.openxmlformats.org/drawingml/2006/main" lang="en-US" sz="2200" dirty="0">
              <a:latin typeface="Arial (Body)"/>
              <a:ea typeface="ＭＳ Ｐゴシック" charset="0"/>
            </a:endParaRPr>
          </a:p>
          <a:p>
            <a:pPr xmlns:a="http://schemas.openxmlformats.org/drawingml/2006/main" marL="741553" lvl="1" indent="-284353">
              <a:buFont typeface="Arial" panose="020B0604020202020204" pitchFamily="34" charset="0"/>
              <a:buChar char="–"/>
              <a:defRPr/>
            </a:pPr>
            <a:r xmlns:a="http://schemas.openxmlformats.org/drawingml/2006/main">
              <a:rPr lang="vi" sz="2200" dirty="0">
                <a:latin typeface="Arial (Body)"/>
                <a:ea typeface="ＭＳ Ｐゴシック" charset="0"/>
              </a:rPr>
              <a:t>mỗi datagram mang một phân đoạn tầng vận chuyển</a:t>
            </a:r>
          </a:p>
          <a:p>
            <a:pPr xmlns:a="http://schemas.openxmlformats.org/drawingml/2006/main" marL="741553" lvl="1" indent="-284353">
              <a:buFont typeface="Arial" panose="020B0604020202020204" pitchFamily="34" charset="0"/>
              <a:buChar char="–"/>
              <a:defRPr/>
            </a:pPr>
            <a:r xmlns:a="http://schemas.openxmlformats.org/drawingml/2006/main">
              <a:rPr lang="vi" sz="2200" dirty="0" smtClean="0">
                <a:latin typeface="Arial (Body)"/>
                <a:ea typeface="ＭＳ Ｐゴシック" charset="0"/>
              </a:rPr>
              <a:t>số </a:t>
            </a:r>
            <a:endParaRPr xmlns:a="http://schemas.openxmlformats.org/drawingml/2006/main" lang="en-US" sz="2200" dirty="0">
              <a:latin typeface="Arial (Body)"/>
              <a:ea typeface="ＭＳ Ｐゴシック" charset="0"/>
            </a:endParaRPr>
            <a:r xmlns:a="http://schemas.openxmlformats.org/drawingml/2006/main">
              <a:rPr lang="vi" sz="2200" dirty="0">
                <a:latin typeface="Arial (Body)"/>
                <a:ea typeface="ＭＳ Ｐゴシック" charset="0"/>
              </a:rPr>
              <a:t>cổng đích</a:t>
            </a:r>
          </a:p>
          <a:p>
            <a:pPr xmlns:a="http://schemas.openxmlformats.org/drawingml/2006/main" marL="255651" indent="-255651">
              <a:defRPr/>
            </a:pPr>
            <a:r xmlns:a="http://schemas.openxmlformats.org/drawingml/2006/main">
              <a:rPr lang="vi" sz="2200" dirty="0">
                <a:latin typeface="Arial (Body)"/>
                <a:ea typeface="ＭＳ Ｐゴシック" charset="0"/>
                <a:cs typeface="+mn-cs"/>
              </a:rPr>
              <a:t>máy chủ sử dụng </a:t>
            </a:r>
            <a:r xmlns:a="http://schemas.openxmlformats.org/drawingml/2006/main">
              <a:rPr lang="vi" sz="2200" b="1" dirty="0" smtClean="0">
                <a:latin typeface="Arial (Body)"/>
                <a:ea typeface="ＭＳ Ｐゴシック" charset="0"/>
                <a:cs typeface="+mn-cs"/>
              </a:rPr>
              <a:t>tôi</a:t>
            </a:r>
            <a:r xmlns:a="http://schemas.openxmlformats.org/drawingml/2006/main">
              <a:rPr lang="vi" sz="100" b="1" dirty="0" smtClean="0">
                <a:latin typeface="Arial (Body)"/>
                <a:ea typeface="ＭＳ Ｐゴシック" charset="0"/>
                <a:cs typeface="+mn-cs"/>
              </a:rPr>
              <a:t> </a:t>
            </a:r>
            <a:r xmlns:a="http://schemas.openxmlformats.org/drawingml/2006/main">
              <a:rPr lang="vi" sz="2200" b="1" dirty="0" smtClean="0">
                <a:latin typeface="Arial (Body)"/>
                <a:ea typeface="ＭＳ Ｐゴシック" charset="0"/>
                <a:cs typeface="+mn-cs"/>
              </a:rPr>
              <a:t>Địa chỉ P </a:t>
            </a:r>
            <a:r xmlns:a="http://schemas.openxmlformats.org/drawingml/2006/main">
              <a:rPr lang="vi" sz="2200" b="1" dirty="0">
                <a:latin typeface="Arial (Body)"/>
                <a:ea typeface="ＭＳ Ｐゴシック" charset="0"/>
                <a:cs typeface="+mn-cs"/>
              </a:rPr>
              <a:t>&amp; số cổng </a:t>
            </a:r>
            <a:r xmlns:a="http://schemas.openxmlformats.org/drawingml/2006/main">
              <a:rPr lang="vi" sz="2200" dirty="0">
                <a:latin typeface="Arial (Body)"/>
                <a:ea typeface="ＭＳ Ｐゴシック" charset="0"/>
                <a:cs typeface="+mn-cs"/>
              </a:rPr>
              <a:t>để phân đoạn trực tiếp đến ổ cắm thích hợp</a:t>
            </a:r>
          </a:p>
        </p:txBody>
      </p:sp>
      <p:pic>
        <p:nvPicPr>
          <p:cNvPr id="54276" name="Picture 3" descr="A diagram of demultiplexing is a table with 2 rows of increasing height per row. The width of the table is 32 bits. Row 1. There are 2 equal parts, source port number and destination port number. Row 2, other header fields. Row 3, application data, payload. Below the table is, T C P and U D P segment format."/>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65738" y="1765300"/>
            <a:ext cx="3368675" cy="410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txBox="1">
            <a:spLocks noGrp="1"/>
          </p:cNvSpPr>
          <p:nvPr>
            <p:ph type="title"/>
          </p:nvPr>
        </p:nvSpPr>
        <p:spPr/>
        <p:txBody>
          <a:bodyPr/>
          <a:lstStyle/>
          <a:p>
            <a:r xmlns:a="http://schemas.openxmlformats.org/drawingml/2006/main">
              <a:rPr lang="vi" altLang="en-US" sz="3200" b="1" dirty="0" smtClean="0">
                <a:solidFill>
                  <a:schemeClr val="tx2"/>
                </a:solidFill>
                <a:latin typeface="Times New Roman" panose="02020603050405020304" pitchFamily="18" charset="0"/>
                <a:ea typeface="MS PGothic" panose="020B0600070205080204" pitchFamily="34" charset="-128"/>
                <a:cs typeface="Arial" panose="020B0604020202020204" pitchFamily="34" charset="0"/>
              </a:rPr>
              <a:t>Nguyên nhân/Chi phí tắc nghẽn: Kịch bản 1 </a:t>
            </a:r>
            <a:r xmlns:a="http://schemas.openxmlformats.org/drawingml/2006/main">
              <a:rPr lang="vi" altLang="en-US" sz="2000" dirty="0" smtClean="0">
                <a:solidFill>
                  <a:schemeClr val="tx2"/>
                </a:solidFill>
                <a:latin typeface="Times New Roman" panose="02020603050405020304" pitchFamily="18" charset="0"/>
                <a:ea typeface="MS PGothic" panose="020B0600070205080204" pitchFamily="34" charset="-128"/>
                <a:cs typeface="Arial" panose="020B0604020202020204" pitchFamily="34" charset="0"/>
              </a:rPr>
              <a:t>(2 trên 2)</a:t>
            </a:r>
            <a:endParaRPr xmlns:a="http://schemas.openxmlformats.org/drawingml/2006/main" lang="en-US" altLang="en-US" sz="2000" dirty="0" smtClean="0">
              <a:solidFill>
                <a:schemeClr val="tx2"/>
              </a:solidFill>
              <a:latin typeface="Arial" panose="020B0604020202020204" pitchFamily="34" charset="0"/>
              <a:cs typeface="Arial" panose="020B0604020202020204" pitchFamily="34" charset="0"/>
            </a:endParaRPr>
          </a:p>
        </p:txBody>
      </p:sp>
      <p:sp>
        <p:nvSpPr>
          <p:cNvPr id="6" name="Text Placeholder 5"/>
          <p:cNvSpPr>
            <a:spLocks noGrp="1"/>
          </p:cNvSpPr>
          <p:nvPr>
            <p:ph idx="1"/>
          </p:nvPr>
        </p:nvSpPr>
        <p:spPr>
          <a:xfrm>
            <a:off x="457200" y="1600976"/>
            <a:ext cx="4313853" cy="375310"/>
          </a:xfrm>
        </p:spPr>
        <p:txBody>
          <a:bodyPr/>
          <a:lstStyle/>
          <a:p>
            <a:pPr xmlns:a="http://schemas.openxmlformats.org/drawingml/2006/main" marL="255600" indent="-255600">
              <a:spcBef>
                <a:spcPts val="1500"/>
              </a:spcBef>
              <a:buClr>
                <a:schemeClr val="tx2"/>
              </a:buClr>
              <a:buFont typeface="Arial" panose="020B0604020202020204" pitchFamily="34" charset="0"/>
              <a:buChar char="•"/>
              <a:defRPr/>
            </a:pPr>
            <a:r xmlns:a="http://schemas.openxmlformats.org/drawingml/2006/main">
              <a:rPr lang="vi" sz="1800" dirty="0" smtClean="0">
                <a:latin typeface="+mn-lt"/>
                <a:ea typeface="ＭＳ Ｐゴシック" charset="0"/>
              </a:rPr>
              <a:t>lượng tối đa </a:t>
            </a:r>
            <a:r xmlns:a="http://schemas.openxmlformats.org/drawingml/2006/main">
              <a:rPr lang="vi" sz="1800" dirty="0">
                <a:latin typeface="+mn-lt"/>
                <a:ea typeface="ＭＳ Ｐゴシック" charset="0"/>
              </a:rPr>
              <a:t>cho mỗi kết nối </a:t>
            </a:r>
            <a:r xmlns:a="http://schemas.openxmlformats.org/drawingml/2006/main">
              <a:rPr lang="vi" sz="1800" dirty="0" smtClean="0">
                <a:latin typeface="+mn-lt"/>
                <a:ea typeface="ＭＳ Ｐゴシック" charset="0"/>
              </a:rPr>
              <a:t>:</a:t>
            </a:r>
            <a:endParaRPr xmlns:a="http://schemas.openxmlformats.org/drawingml/2006/main" lang="en-US" sz="1800" dirty="0">
              <a:latin typeface="+mn-lt"/>
            </a:endParaRPr>
          </a:p>
        </p:txBody>
      </p:sp>
      <p:graphicFrame>
        <p:nvGraphicFramePr>
          <p:cNvPr id="156678" name="Object 7" descr="R halves."/>
          <p:cNvGraphicFramePr>
            <a:graphicFrameLocks noChangeAspect="1"/>
          </p:cNvGraphicFramePr>
          <p:nvPr>
            <p:extLst>
              <p:ext uri="{D42A27DB-BD31-4B8C-83A1-F6EECF244321}">
                <p14:modId xmlns:p14="http://schemas.microsoft.com/office/powerpoint/2010/main" val="3229409023"/>
              </p:ext>
            </p:extLst>
          </p:nvPr>
        </p:nvGraphicFramePr>
        <p:xfrm>
          <a:off x="4792776" y="1587170"/>
          <a:ext cx="256946" cy="568951"/>
        </p:xfrm>
        <a:graphic>
          <a:graphicData uri="http://schemas.openxmlformats.org/presentationml/2006/ole">
            <mc:AlternateContent xmlns:mc="http://schemas.openxmlformats.org/markup-compatibility/2006">
              <mc:Choice xmlns:v="urn:schemas-microsoft-com:vml" Requires="v">
                <p:oleObj spid="_x0000_s157034" name="Equation" r:id="rId4" imgW="177480" imgH="393480" progId="Equation.DSMT4">
                  <p:embed/>
                </p:oleObj>
              </mc:Choice>
              <mc:Fallback>
                <p:oleObj name="Equation" r:id="rId4" imgW="177480" imgH="393480"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2776" y="1587170"/>
                        <a:ext cx="256946" cy="56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6675" name="Picture 3" descr="A graph plots lambda out versus lambda in. The graph is a line that increases to the point (R halves, R halves). Then, the graph continues as a horizontal line with a height of R halve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229761" y="1579092"/>
            <a:ext cx="2411342" cy="214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8"/>
          <p:cNvSpPr>
            <a:spLocks noGrp="1"/>
          </p:cNvSpPr>
          <p:nvPr>
            <p:ph idx="14"/>
          </p:nvPr>
        </p:nvSpPr>
        <p:spPr>
          <a:xfrm>
            <a:off x="457200" y="4218503"/>
            <a:ext cx="3394075" cy="447675"/>
          </a:xfrm>
        </p:spPr>
        <p:txBody>
          <a:bodyPr/>
          <a:lstStyle/>
          <a:p>
            <a:pPr xmlns:a="http://schemas.openxmlformats.org/drawingml/2006/main" marL="255600" indent="-255600">
              <a:spcBef>
                <a:spcPts val="1500"/>
              </a:spcBef>
              <a:buClr>
                <a:schemeClr val="tx2"/>
              </a:buClr>
              <a:buFont typeface="Arial" panose="020B0604020202020204" pitchFamily="34" charset="0"/>
              <a:buChar char="•"/>
              <a:defRPr/>
            </a:pPr>
            <a:r xmlns:a="http://schemas.openxmlformats.org/drawingml/2006/main">
              <a:rPr lang="vi" sz="1800" dirty="0" smtClean="0">
                <a:latin typeface="+mn-lt"/>
                <a:ea typeface="ＭＳ Ｐゴシック" charset="0"/>
              </a:rPr>
              <a:t>sự chậm trễ lớn như tỷ lệ đến,</a:t>
            </a:r>
            <a:endParaRPr xmlns:a="http://schemas.openxmlformats.org/drawingml/2006/main" lang="en-US" sz="1800" dirty="0">
              <a:latin typeface="+mn-lt"/>
            </a:endParaRPr>
          </a:p>
        </p:txBody>
      </p:sp>
      <p:graphicFrame>
        <p:nvGraphicFramePr>
          <p:cNvPr id="156680" name="Object 9" descr="Lambda sub in."/>
          <p:cNvGraphicFramePr>
            <a:graphicFrameLocks noChangeAspect="1"/>
          </p:cNvGraphicFramePr>
          <p:nvPr>
            <p:extLst>
              <p:ext uri="{D42A27DB-BD31-4B8C-83A1-F6EECF244321}">
                <p14:modId xmlns:p14="http://schemas.microsoft.com/office/powerpoint/2010/main" val="1282897918"/>
              </p:ext>
            </p:extLst>
          </p:nvPr>
        </p:nvGraphicFramePr>
        <p:xfrm>
          <a:off x="3579813" y="4232790"/>
          <a:ext cx="447675" cy="422275"/>
        </p:xfrm>
        <a:graphic>
          <a:graphicData uri="http://schemas.openxmlformats.org/presentationml/2006/ole">
            <mc:AlternateContent xmlns:mc="http://schemas.openxmlformats.org/markup-compatibility/2006">
              <mc:Choice xmlns:v="urn:schemas-microsoft-com:vml" Requires="v">
                <p:oleObj spid="_x0000_s157035" name="Equation" r:id="rId7" imgW="241200" imgH="228600" progId="Equation.DSMT4">
                  <p:embed/>
                </p:oleObj>
              </mc:Choice>
              <mc:Fallback>
                <p:oleObj name="Equation" r:id="rId7" imgW="241200" imgH="228600" progId="Equation.DSMT4">
                  <p:embed/>
                  <p:pic>
                    <p:nvPicPr>
                      <p:cNvPr id="0" name="Object 9"/>
                      <p:cNvPicPr>
                        <a:picLocks noChangeAspect="1" noChangeArrowheads="1"/>
                      </p:cNvPicPr>
                      <p:nvPr/>
                    </p:nvPicPr>
                    <p:blipFill>
                      <a:blip r:embed="rId8"/>
                      <a:srcRect/>
                      <a:stretch>
                        <a:fillRect/>
                      </a:stretch>
                    </p:blipFill>
                    <p:spPr bwMode="auto">
                      <a:xfrm>
                        <a:off x="3579813" y="4232790"/>
                        <a:ext cx="447675" cy="422275"/>
                      </a:xfrm>
                      <a:prstGeom prst="rect">
                        <a:avLst/>
                      </a:prstGeom>
                      <a:noFill/>
                      <a:ln>
                        <a:noFill/>
                      </a:ln>
                      <a:extLst/>
                    </p:spPr>
                  </p:pic>
                </p:oleObj>
              </mc:Fallback>
            </mc:AlternateContent>
          </a:graphicData>
        </a:graphic>
      </p:graphicFrame>
      <p:sp>
        <p:nvSpPr>
          <p:cNvPr id="7" name="Text Placeholder 6"/>
          <p:cNvSpPr>
            <a:spLocks noGrp="1"/>
          </p:cNvSpPr>
          <p:nvPr>
            <p:ph idx="13"/>
          </p:nvPr>
        </p:nvSpPr>
        <p:spPr>
          <a:xfrm>
            <a:off x="3921126" y="4232790"/>
            <a:ext cx="2391184" cy="449263"/>
          </a:xfrm>
        </p:spPr>
        <p:txBody>
          <a:bodyPr/>
          <a:lstStyle/>
          <a:p>
            <a:pPr xmlns:a="http://schemas.openxmlformats.org/drawingml/2006/main">
              <a:spcBef>
                <a:spcPts val="150"/>
              </a:spcBef>
              <a:defRPr/>
            </a:pPr>
            <a:r xmlns:a="http://schemas.openxmlformats.org/drawingml/2006/main">
              <a:rPr lang="vi" sz="1800" dirty="0" smtClean="0">
                <a:latin typeface="+mn-lt"/>
                <a:ea typeface="ＭＳ Ｐゴシック" charset="0"/>
              </a:rPr>
              <a:t>năng lực tiếp cận</a:t>
            </a:r>
            <a:endParaRPr xmlns:a="http://schemas.openxmlformats.org/drawingml/2006/main" lang="en-US" sz="1800" dirty="0">
              <a:latin typeface="+mn-lt"/>
            </a:endParaRPr>
          </a:p>
        </p:txBody>
      </p:sp>
      <p:pic>
        <p:nvPicPr>
          <p:cNvPr id="156676" name="Picture 4" descr="A graph of delay over lambda sub in is a curve that rises with increasing slop as it approaches a dashed vertical line sat R halve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408955" y="4141731"/>
            <a:ext cx="2237327" cy="21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xmlns:a="http://schemas.openxmlformats.org/drawingml/2006/main">
              <a:buFont typeface="Times New Roman"/>
              <a:buNone/>
              <a:defRPr/>
            </a:pPr>
            <a:r xmlns:a="http://schemas.openxmlformats.org/drawingml/2006/main">
              <a:rPr lang="vi" sz="3200" b="1" dirty="0" smtClean="0">
                <a:solidFill>
                  <a:srgbClr val="007FA3"/>
                </a:solidFill>
                <a:latin typeface="Times New Roman" panose="02020603050405020304" pitchFamily="18" charset="0"/>
                <a:ea typeface="ＭＳ Ｐゴシック" charset="0"/>
                <a:cs typeface="+mj-cs"/>
                <a:sym typeface="Times New Roman"/>
              </a:rPr>
              <a:t>Nguyên nhân/Chi phí tắc nghẽn: Kịch bản 2 </a:t>
            </a:r>
            <a:r xmlns:a="http://schemas.openxmlformats.org/drawingml/2006/main">
              <a:rPr lang="vi" sz="2000" dirty="0" smtClean="0">
                <a:solidFill>
                  <a:srgbClr val="007FA3"/>
                </a:solidFill>
                <a:latin typeface="Times New Roman" panose="02020603050405020304" pitchFamily="18" charset="0"/>
                <a:ea typeface="ＭＳ Ｐゴシック" charset="0"/>
                <a:cs typeface="+mj-cs"/>
                <a:sym typeface="Times New Roman"/>
              </a:rPr>
              <a:t>(1 trên 6)</a:t>
            </a:r>
            <a:endParaRPr xmlns:a="http://schemas.openxmlformats.org/drawingml/2006/main" lang="en-US" sz="2000" dirty="0">
              <a:solidFill>
                <a:srgbClr val="007FA3"/>
              </a:solidFill>
              <a:latin typeface="Times New Roman" panose="02020603050405020304" pitchFamily="18" charset="0"/>
              <a:ea typeface="ＭＳ Ｐゴシック" charset="0"/>
              <a:cs typeface="+mj-cs"/>
              <a:sym typeface="Times New Roman"/>
            </a:endParaRPr>
          </a:p>
        </p:txBody>
      </p:sp>
      <p:sp>
        <p:nvSpPr>
          <p:cNvPr id="21" name="Content Placeholder 20"/>
          <p:cNvSpPr>
            <a:spLocks noGrp="1"/>
          </p:cNvSpPr>
          <p:nvPr>
            <p:ph idx="13"/>
          </p:nvPr>
        </p:nvSpPr>
        <p:spPr>
          <a:xfrm>
            <a:off x="457200" y="1608138"/>
            <a:ext cx="8229600" cy="919162"/>
          </a:xfrm>
        </p:spPr>
        <p:txBody>
          <a:bodyPr/>
          <a:lstStyle/>
          <a:p>
            <a:pPr xmlns:a="http://schemas.openxmlformats.org/drawingml/2006/main" marL="255600" indent="-255600">
              <a:spcBef>
                <a:spcPts val="1500"/>
              </a:spcBef>
              <a:buClr>
                <a:schemeClr val="tx2"/>
              </a:buClr>
              <a:buFont typeface="Arial" panose="020B0604020202020204" pitchFamily="34" charset="0"/>
              <a:buChar char="•"/>
              <a:defRPr/>
            </a:pPr>
            <a:r xmlns:a="http://schemas.openxmlformats.org/drawingml/2006/main">
              <a:rPr lang="vi" sz="2000" dirty="0">
                <a:latin typeface="+mn-lt"/>
                <a:ea typeface="ＭＳ Ｐゴシック" charset="0"/>
              </a:rPr>
              <a:t>một bộ định tuyến, </a:t>
            </a:r>
            <a:r xmlns:a="http://schemas.openxmlformats.org/drawingml/2006/main">
              <a:rPr lang="vi" sz="2000" b="1" dirty="0">
                <a:solidFill>
                  <a:schemeClr val="tx1"/>
                </a:solidFill>
                <a:latin typeface="+mn-lt"/>
                <a:ea typeface="ＭＳ Ｐゴシック" charset="0"/>
              </a:rPr>
              <a:t>hữu hạn</a:t>
            </a:r>
            <a:r xmlns:a="http://schemas.openxmlformats.org/drawingml/2006/main">
              <a:rPr lang="vi" sz="2000" dirty="0">
                <a:latin typeface="+mn-lt"/>
                <a:ea typeface="ＭＳ Ｐゴシック" charset="0"/>
              </a:rPr>
              <a:t> </a:t>
            </a:r>
            <a:r xmlns:a="http://schemas.openxmlformats.org/drawingml/2006/main">
              <a:rPr lang="vi" sz="2000" dirty="0" smtClean="0">
                <a:latin typeface="+mn-lt"/>
                <a:ea typeface="ＭＳ Ｐゴシック" charset="0"/>
              </a:rPr>
              <a:t>bộ đệm</a:t>
            </a:r>
            <a:endParaRPr xmlns:a="http://schemas.openxmlformats.org/drawingml/2006/main" lang="en-US" sz="2000" dirty="0">
              <a:latin typeface="+mn-lt"/>
              <a:ea typeface="ＭＳ Ｐゴシック" charset="0"/>
            </a:endParaRPr>
          </a:p>
          <a:p>
            <a:pPr xmlns:a="http://schemas.openxmlformats.org/drawingml/2006/main" marL="255600" indent="-255600">
              <a:spcBef>
                <a:spcPts val="1500"/>
              </a:spcBef>
              <a:buClr>
                <a:schemeClr val="tx2"/>
              </a:buClr>
              <a:buFont typeface="Arial" panose="020B0604020202020204" pitchFamily="34" charset="0"/>
              <a:buChar char="•"/>
              <a:defRPr/>
            </a:pPr>
            <a:r xmlns:a="http://schemas.openxmlformats.org/drawingml/2006/main">
              <a:rPr lang="vi" sz="2000" dirty="0" smtClean="0">
                <a:latin typeface="+mn-lt"/>
                <a:ea typeface="ＭＳ Ｐゴシック" charset="0"/>
              </a:rPr>
              <a:t>gói </a:t>
            </a:r>
            <a:endParaRPr xmlns:a="http://schemas.openxmlformats.org/drawingml/2006/main" lang="en-US" sz="2000" dirty="0">
              <a:latin typeface="+mn-lt"/>
              <a:ea typeface="ＭＳ Ｐゴシック" charset="0"/>
            </a:endParaRPr>
            <a:r xmlns:a="http://schemas.openxmlformats.org/drawingml/2006/main">
              <a:rPr lang="vi" sz="2000" dirty="0">
                <a:latin typeface="+mn-lt"/>
                <a:ea typeface="ＭＳ Ｐゴシック" charset="0"/>
              </a:rPr>
              <a:t>hết thời gian chờ</a:t>
            </a:r>
          </a:p>
        </p:txBody>
      </p:sp>
      <p:sp>
        <p:nvSpPr>
          <p:cNvPr id="22" name="Content Placeholder 21"/>
          <p:cNvSpPr>
            <a:spLocks noGrp="1"/>
          </p:cNvSpPr>
          <p:nvPr>
            <p:ph idx="14"/>
          </p:nvPr>
        </p:nvSpPr>
        <p:spPr>
          <a:xfrm>
            <a:off x="457200" y="2519363"/>
            <a:ext cx="6499225" cy="493712"/>
          </a:xfrm>
        </p:spPr>
        <p:txBody>
          <a:bodyPr/>
          <a:lstStyle/>
          <a:p>
            <a:pPr xmlns:a="http://schemas.openxmlformats.org/drawingml/2006/main" marL="741600" lvl="1" indent="-284400">
              <a:spcBef>
                <a:spcPts val="600"/>
              </a:spcBef>
              <a:buClr>
                <a:schemeClr val="tx2"/>
              </a:buClr>
              <a:buFont typeface="Arial" panose="020B0604020202020204" pitchFamily="34" charset="0"/>
              <a:buChar char="–"/>
              <a:defRPr/>
            </a:pPr>
            <a:r xmlns:a="http://schemas.openxmlformats.org/drawingml/2006/main">
              <a:rPr lang="vi" sz="2000" dirty="0">
                <a:latin typeface="+mn-lt"/>
                <a:ea typeface="ＭＳ Ｐゴシック" charset="0"/>
              </a:rPr>
              <a:t>đầu vào của lớp ứng dụng = đầu ra của lớp ứng dụng </a:t>
            </a:r>
            <a:r xmlns:a="http://schemas.openxmlformats.org/drawingml/2006/main">
              <a:rPr lang="vi" sz="2000" dirty="0" smtClean="0">
                <a:latin typeface="+mn-lt"/>
                <a:ea typeface="ＭＳ Ｐゴシック" charset="0"/>
              </a:rPr>
              <a:t>:</a:t>
            </a:r>
            <a:endParaRPr xmlns:a="http://schemas.openxmlformats.org/drawingml/2006/main" lang="en-US" dirty="0">
              <a:latin typeface="+mn-lt"/>
            </a:endParaRPr>
          </a:p>
        </p:txBody>
      </p:sp>
      <p:graphicFrame>
        <p:nvGraphicFramePr>
          <p:cNvPr id="158725" name="Object 138" descr="Lambda sub in = lambda sub out."/>
          <p:cNvGraphicFramePr>
            <a:graphicFrameLocks noChangeAspect="1"/>
          </p:cNvGraphicFramePr>
          <p:nvPr>
            <p:extLst>
              <p:ext uri="{D42A27DB-BD31-4B8C-83A1-F6EECF244321}">
                <p14:modId xmlns:p14="http://schemas.microsoft.com/office/powerpoint/2010/main" val="2680835115"/>
              </p:ext>
            </p:extLst>
          </p:nvPr>
        </p:nvGraphicFramePr>
        <p:xfrm>
          <a:off x="6853238" y="2598738"/>
          <a:ext cx="968375" cy="387350"/>
        </p:xfrm>
        <a:graphic>
          <a:graphicData uri="http://schemas.openxmlformats.org/presentationml/2006/ole">
            <mc:AlternateContent xmlns:mc="http://schemas.openxmlformats.org/markup-compatibility/2006">
              <mc:Choice xmlns:v="urn:schemas-microsoft-com:vml" Requires="v">
                <p:oleObj spid="_x0000_s159079" name="Equation" r:id="rId3" imgW="571320" imgH="228600" progId="Equation.DSMT4">
                  <p:embed/>
                </p:oleObj>
              </mc:Choice>
              <mc:Fallback>
                <p:oleObj name="Equation" r:id="rId3" imgW="571320" imgH="228600" progId="Equation.DSMT4">
                  <p:embed/>
                  <p:pic>
                    <p:nvPicPr>
                      <p:cNvPr id="0" name="Object 1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3238" y="2598738"/>
                        <a:ext cx="9683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Text Placeholder 18"/>
          <p:cNvSpPr>
            <a:spLocks noGrp="1"/>
          </p:cNvSpPr>
          <p:nvPr>
            <p:ph idx="1"/>
          </p:nvPr>
        </p:nvSpPr>
        <p:spPr>
          <a:xfrm>
            <a:off x="457200" y="2925763"/>
            <a:ext cx="6362700" cy="488950"/>
          </a:xfrm>
        </p:spPr>
        <p:txBody>
          <a:bodyPr/>
          <a:lstStyle/>
          <a:p>
            <a:pPr xmlns:a="http://schemas.openxmlformats.org/drawingml/2006/main" marL="741600" lvl="1" indent="-284400">
              <a:spcBef>
                <a:spcPts val="600"/>
              </a:spcBef>
              <a:buClr>
                <a:schemeClr val="tx2"/>
              </a:buClr>
              <a:buFont typeface="Arial" panose="020B0604020202020204" pitchFamily="34" charset="0"/>
              <a:buChar char="–"/>
              <a:defRPr/>
            </a:pPr>
            <a:r xmlns:a="http://schemas.openxmlformats.org/drawingml/2006/main">
              <a:rPr lang="vi" sz="2000" dirty="0" smtClean="0">
                <a:latin typeface="+mn-lt"/>
                <a:ea typeface="ＭＳ Ｐゴシック" charset="0"/>
              </a:rPr>
              <a:t>tầng vận chuyển </a:t>
            </a:r>
            <a:r xmlns:a="http://schemas.openxmlformats.org/drawingml/2006/main">
              <a:rPr lang="vi" sz="2000" dirty="0">
                <a:latin typeface="+mn-lt"/>
                <a:ea typeface="ＭＳ Ｐゴシック" charset="0"/>
              </a:rPr>
              <a:t>bao gồm </a:t>
            </a:r>
            <a:r xmlns:a="http://schemas.openxmlformats.org/drawingml/2006/main">
              <a:rPr lang="vi" sz="2000" b="1" dirty="0" smtClean="0">
                <a:latin typeface="+mn-lt"/>
                <a:ea typeface="ＭＳ Ｐゴシック" charset="0"/>
              </a:rPr>
              <a:t>truyền lại</a:t>
            </a:r>
            <a:r xmlns:a="http://schemas.openxmlformats.org/drawingml/2006/main">
              <a:rPr lang="vi" sz="2000" i="1" dirty="0" smtClean="0">
                <a:latin typeface="+mn-lt"/>
                <a:ea typeface="ＭＳ Ｐゴシック" charset="0"/>
              </a:rPr>
              <a:t> </a:t>
            </a:r>
            <a:r xmlns:a="http://schemas.openxmlformats.org/drawingml/2006/main">
              <a:rPr lang="vi" sz="2000" dirty="0" smtClean="0">
                <a:latin typeface="+mn-lt"/>
                <a:ea typeface="ＭＳ Ｐゴシック" charset="0"/>
              </a:rPr>
              <a:t>:</a:t>
            </a:r>
            <a:endParaRPr xmlns:a="http://schemas.openxmlformats.org/drawingml/2006/main" lang="en-US" sz="2000" dirty="0">
              <a:latin typeface="+mn-lt"/>
            </a:endParaRPr>
          </a:p>
        </p:txBody>
      </p:sp>
      <p:graphicFrame>
        <p:nvGraphicFramePr>
          <p:cNvPr id="158727" name="Object 19" descr="Lambda prime sub in is greater than or equal to lambda sun in."/>
          <p:cNvGraphicFramePr>
            <a:graphicFrameLocks noChangeAspect="1"/>
          </p:cNvGraphicFramePr>
          <p:nvPr>
            <p:extLst>
              <p:ext uri="{D42A27DB-BD31-4B8C-83A1-F6EECF244321}">
                <p14:modId xmlns:p14="http://schemas.microsoft.com/office/powerpoint/2010/main" val="1868522885"/>
              </p:ext>
            </p:extLst>
          </p:nvPr>
        </p:nvGraphicFramePr>
        <p:xfrm>
          <a:off x="6848475" y="2990850"/>
          <a:ext cx="903288" cy="387350"/>
        </p:xfrm>
        <a:graphic>
          <a:graphicData uri="http://schemas.openxmlformats.org/presentationml/2006/ole">
            <mc:AlternateContent xmlns:mc="http://schemas.openxmlformats.org/markup-compatibility/2006">
              <mc:Choice xmlns:v="urn:schemas-microsoft-com:vml" Requires="v">
                <p:oleObj spid="_x0000_s159080" name="Equation" r:id="rId5" imgW="533160" imgH="228600" progId="Equation.DSMT4">
                  <p:embed/>
                </p:oleObj>
              </mc:Choice>
              <mc:Fallback>
                <p:oleObj name="Equation" r:id="rId5" imgW="533160" imgH="228600" progId="Equation.DSMT4">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8475" y="2990850"/>
                        <a:ext cx="90328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8728" name="Picture 26" descr="A diagram has 4 parts connected to a central router. Each of the 4 parts are tables with 5 blank rows. There are 2 tables on each side of the router, left and right. Left, P C’s. Right, servers. Arrows from the left start at the tables, pass through the router, and move up the right tables. Some parts of the diagram have notes. Central router, finite shared output, link buffers. On the router there is a small bar with 6 tiny lines. Left side, P C’s. Each table has a P C beside it, A and B. A. In row 1, there is a bar. Notes, lambda sub in, original data. An arrow begins at the bar and moves down the table. At row 2 on the arrow, there is a point. Notes, lambda prime sub in, original data, plus retransmitted data. To the left of the point, there is another bar. Notes, copy. The arrow continues down and right, through the router. Notes, free buffer space. The arrow passes through the router, and goes up the first table on the server side. Right side, servers. Where the arrow reaches the top row of the first server table, there are notes, lambda sub out. P C side. P C, B. From the top row of the table, an arrow moves down and right, passes through the router, moves right and up the table of server side, server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401763" y="3544888"/>
            <a:ext cx="6340475" cy="2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000"/>
            <a:ext cx="8229600" cy="677863"/>
          </a:xfrm>
        </p:spPr>
        <p:txBody>
          <a:bodyPr>
            <a:spAutoFit/>
          </a:bodyPr>
          <a:lstStyle/>
          <a:p>
            <a:pPr xmlns:a="http://schemas.openxmlformats.org/drawingml/2006/main">
              <a:defRPr/>
            </a:pPr>
            <a:r xmlns:a="http://schemas.openxmlformats.org/drawingml/2006/main">
              <a:rPr lang="vi" sz="3200" dirty="0" smtClean="0">
                <a:latin typeface="Times New Roman" panose="02020603050405020304" pitchFamily="18" charset="0"/>
                <a:ea typeface="ＭＳ Ｐゴシック" charset="0"/>
                <a:cs typeface="+mj-cs"/>
              </a:rPr>
              <a:t>Nguyên nhân/Chi phí tắc nghẽn: Kịch bản 2 </a:t>
            </a:r>
            <a:r xmlns:a="http://schemas.openxmlformats.org/drawingml/2006/main">
              <a:rPr lang="vi" sz="2000" b="0" dirty="0" smtClean="0">
                <a:latin typeface="Times New Roman" panose="02020603050405020304" pitchFamily="18" charset="0"/>
                <a:ea typeface="ＭＳ Ｐゴシック" charset="0"/>
                <a:cs typeface="+mj-cs"/>
              </a:rPr>
              <a:t>(2 trên 6)</a:t>
            </a:r>
            <a:endParaRPr xmlns:a="http://schemas.openxmlformats.org/drawingml/2006/main" lang="en-US" sz="2000" b="0" dirty="0">
              <a:latin typeface="Times New Roman" panose="02020603050405020304" pitchFamily="18" charset="0"/>
              <a:ea typeface="ＭＳ Ｐゴシック" charset="0"/>
              <a:cs typeface="+mj-cs"/>
            </a:endParaRPr>
          </a:p>
        </p:txBody>
      </p:sp>
      <p:sp>
        <p:nvSpPr>
          <p:cNvPr id="3" name="Content Placeholder 2"/>
          <p:cNvSpPr>
            <a:spLocks noGrp="1"/>
          </p:cNvSpPr>
          <p:nvPr>
            <p:ph type="body" idx="1"/>
          </p:nvPr>
        </p:nvSpPr>
        <p:spPr>
          <a:xfrm>
            <a:off x="457200" y="1600200"/>
            <a:ext cx="4605338" cy="1392238"/>
          </a:xfrm>
        </p:spPr>
        <p:txBody>
          <a:bodyPr>
            <a:spAutoFit/>
          </a:bodyPr>
          <a:lstStyle/>
          <a:p>
            <a:pPr xmlns:a="http://schemas.openxmlformats.org/drawingml/2006/main" marL="0" indent="0">
              <a:spcBef>
                <a:spcPts val="0"/>
              </a:spcBef>
              <a:buFont typeface="Arial" panose="020B0604020202020204" pitchFamily="34" charset="0"/>
              <a:buNone/>
              <a:defRPr/>
            </a:pPr>
            <a:r xmlns:a="http://schemas.openxmlformats.org/drawingml/2006/main">
              <a:rPr lang="vi" sz="2200" b="1" dirty="0">
                <a:latin typeface="Arial (Body)"/>
                <a:ea typeface="ＭＳ Ｐゴシック" charset="0"/>
                <a:cs typeface="+mn-cs"/>
              </a:rPr>
              <a:t>lý tưởng hóa: kiến thức hoàn hảo</a:t>
            </a:r>
          </a:p>
          <a:p>
            <a:pPr xmlns:a="http://schemas.openxmlformats.org/drawingml/2006/main" marL="255600" lvl="1" indent="-255600">
              <a:spcBef>
                <a:spcPts val="1500"/>
              </a:spcBef>
              <a:buFont typeface="Arial" panose="020B0604020202020204" pitchFamily="34" charset="0"/>
              <a:buChar char="•"/>
              <a:defRPr/>
            </a:pPr>
            <a:r xmlns:a="http://schemas.openxmlformats.org/drawingml/2006/main">
              <a:rPr lang="vi" sz="2200" dirty="0">
                <a:latin typeface="Arial (Body)"/>
                <a:ea typeface="ＭＳ Ｐゴシック" charset="0"/>
                <a:cs typeface="+mn-cs"/>
              </a:rPr>
              <a:t>người gửi chỉ gửi khi có bộ đệm bộ định </a:t>
            </a:r>
            <a:r xmlns:a="http://schemas.openxmlformats.org/drawingml/2006/main">
              <a:rPr lang="vi" sz="2200" dirty="0" smtClean="0">
                <a:latin typeface="Arial (Body)"/>
                <a:ea typeface="ＭＳ Ｐゴシック" charset="0"/>
                <a:cs typeface="+mn-cs"/>
              </a:rPr>
              <a:t>tuyến</a:t>
            </a:r>
            <a:endParaRPr xmlns:a="http://schemas.openxmlformats.org/drawingml/2006/main" lang="en-US" sz="2200" dirty="0">
              <a:latin typeface="Arial (Body)"/>
              <a:ea typeface="ＭＳ Ｐゴシック" charset="0"/>
              <a:cs typeface="+mn-cs"/>
            </a:endParaRPr>
          </a:p>
        </p:txBody>
      </p:sp>
      <p:pic>
        <p:nvPicPr>
          <p:cNvPr id="159748" name="Picture 21" descr="A graph plots lambda out versus lambda in. The graph is a line that rises from the origin to (R halves, R halve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1238" y="1547813"/>
            <a:ext cx="18923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9" name="Picture 22" descr="Host A and host B are connected to a router, which is connected to two servers. In host A, lambda in is the original data, which transmits through the router to one of the servers and becomes lambda out. The router has free buffer space and a finite shared output link buffers. Host A has a copy of the data, lambda prime in, the original data plus retransmitted data."/>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0013" y="3438525"/>
            <a:ext cx="6403975"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000"/>
            <a:ext cx="8229600" cy="677863"/>
          </a:xfrm>
        </p:spPr>
        <p:txBody>
          <a:bodyPr>
            <a:spAutoFit/>
          </a:bodyPr>
          <a:lstStyle/>
          <a:p>
            <a:pPr xmlns:a="http://schemas.openxmlformats.org/drawingml/2006/main">
              <a:defRPr/>
            </a:pPr>
            <a:r xmlns:a="http://schemas.openxmlformats.org/drawingml/2006/main">
              <a:rPr lang="vi" sz="3200" dirty="0" smtClean="0">
                <a:latin typeface="Times New Roman" panose="02020603050405020304" pitchFamily="18" charset="0"/>
                <a:ea typeface="ＭＳ Ｐゴシック" charset="0"/>
                <a:cs typeface="+mj-cs"/>
              </a:rPr>
              <a:t>Nguyên nhân/Chi phí tắc nghẽn: Kịch bản 2 </a:t>
            </a:r>
            <a:r xmlns:a="http://schemas.openxmlformats.org/drawingml/2006/main">
              <a:rPr lang="vi" sz="2000" b="0" dirty="0" smtClean="0">
                <a:latin typeface="Times New Roman" panose="02020603050405020304" pitchFamily="18" charset="0"/>
                <a:ea typeface="ＭＳ Ｐゴシック" charset="0"/>
                <a:cs typeface="+mj-cs"/>
              </a:rPr>
              <a:t>(3 trên 6)</a:t>
            </a:r>
            <a:endParaRPr xmlns:a="http://schemas.openxmlformats.org/drawingml/2006/main" lang="en-US" sz="2000" b="0" dirty="0">
              <a:latin typeface="Times New Roman" panose="02020603050405020304" pitchFamily="18" charset="0"/>
              <a:ea typeface="ＭＳ Ｐゴシック" charset="0"/>
              <a:cs typeface="+mj-cs"/>
            </a:endParaRPr>
          </a:p>
        </p:txBody>
      </p:sp>
      <p:sp>
        <p:nvSpPr>
          <p:cNvPr id="3" name="Content Placeholder 2"/>
          <p:cNvSpPr>
            <a:spLocks noGrp="1"/>
          </p:cNvSpPr>
          <p:nvPr>
            <p:ph type="body" idx="1"/>
          </p:nvPr>
        </p:nvSpPr>
        <p:spPr>
          <a:xfrm>
            <a:off x="457200" y="1600200"/>
            <a:ext cx="8229600" cy="1484313"/>
          </a:xfrm>
        </p:spPr>
        <p:txBody>
          <a:bodyPr>
            <a:spAutoFit/>
          </a:bodyPr>
          <a:lstStyle/>
          <a:p>
            <a:pPr xmlns:a="http://schemas.openxmlformats.org/drawingml/2006/main" marL="255651" indent="-255651">
              <a:defRPr/>
            </a:pPr>
            <a:r xmlns:a="http://schemas.openxmlformats.org/drawingml/2006/main">
              <a:rPr lang="vi" sz="2400" b="1" dirty="0">
                <a:latin typeface="Arial (Body)"/>
                <a:ea typeface="ＭＳ Ｐゴシック" charset="0"/>
                <a:cs typeface="+mn-cs"/>
              </a:rPr>
              <a:t>Lý tưởng hóa: các </a:t>
            </a:r>
            <a:r xmlns:a="http://schemas.openxmlformats.org/drawingml/2006/main">
              <a:rPr lang="vi" sz="2400" dirty="0">
                <a:latin typeface="Arial (Body)"/>
                <a:ea typeface="ＭＳ Ｐゴシック" charset="0"/>
                <a:cs typeface="+mn-cs"/>
              </a:rPr>
              <a:t>gói mất mát đã biết có thể bị mất, bị hủy tại bộ định tuyến </a:t>
            </a:r>
            <a:r xmlns:a="http://schemas.openxmlformats.org/drawingml/2006/main">
              <a:rPr lang="vi" sz="2400" dirty="0" smtClean="0">
                <a:latin typeface="Arial (Body)"/>
                <a:ea typeface="ＭＳ Ｐゴシック" charset="0"/>
                <a:cs typeface="+mn-cs"/>
              </a:rPr>
              <a:t>do </a:t>
            </a:r>
            <a:r xmlns:a="http://schemas.openxmlformats.org/drawingml/2006/main">
              <a:rPr lang="vi" sz="2400" dirty="0">
                <a:latin typeface="Arial (Body)"/>
                <a:ea typeface="ＭＳ Ｐゴシック" charset="0"/>
                <a:cs typeface="+mn-cs"/>
              </a:rPr>
              <a:t>bộ đệm đầy</a:t>
            </a:r>
          </a:p>
          <a:p>
            <a:pPr xmlns:a="http://schemas.openxmlformats.org/drawingml/2006/main" marL="255651" indent="-255651">
              <a:defRPr/>
            </a:pPr>
            <a:r xmlns:a="http://schemas.openxmlformats.org/drawingml/2006/main">
              <a:rPr lang="vi" sz="2400" dirty="0">
                <a:latin typeface="Arial (Body)"/>
                <a:ea typeface="ＭＳ Ｐゴシック" charset="0"/>
                <a:cs typeface="+mn-cs"/>
              </a:rPr>
              <a:t>người gửi chỉ gửi lại nếu gói </a:t>
            </a:r>
            <a:r xmlns:a="http://schemas.openxmlformats.org/drawingml/2006/main">
              <a:rPr lang="vi" sz="2400" b="1" dirty="0">
                <a:latin typeface="Arial (Body)"/>
                <a:ea typeface="ＭＳ Ｐゴシック" charset="0"/>
                <a:cs typeface="+mn-cs"/>
              </a:rPr>
              <a:t>tin </a:t>
            </a:r>
            <a:r xmlns:a="http://schemas.openxmlformats.org/drawingml/2006/main">
              <a:rPr lang="vi" sz="2400" dirty="0">
                <a:latin typeface="Arial (Body)"/>
                <a:ea typeface="ＭＳ Ｐゴシック" charset="0"/>
                <a:cs typeface="+mn-cs"/>
              </a:rPr>
              <a:t>bị </a:t>
            </a:r>
            <a:r xmlns:a="http://schemas.openxmlformats.org/drawingml/2006/main">
              <a:rPr lang="vi" sz="2400" dirty="0" smtClean="0">
                <a:latin typeface="Arial (Body)"/>
                <a:ea typeface="ＭＳ Ｐゴシック" charset="0"/>
                <a:cs typeface="+mn-cs"/>
              </a:rPr>
              <a:t>mất</a:t>
            </a:r>
            <a:endParaRPr xmlns:a="http://schemas.openxmlformats.org/drawingml/2006/main" lang="en-US" sz="2400" dirty="0">
              <a:latin typeface="Arial (Body)"/>
              <a:ea typeface="ＭＳ Ｐゴシック" charset="0"/>
              <a:cs typeface="+mn-cs"/>
            </a:endParaRPr>
          </a:p>
        </p:txBody>
      </p:sp>
      <p:pic>
        <p:nvPicPr>
          <p:cNvPr id="4" name="Picture 3" descr="Host A and host B are connected to a router, which is connected to two servers. In host A, lambda in is the original data, which transmits through the router to one of the servers and becomes lambda out. The router has no buffer space and data from host B is lost. Host A has a copy of the data, lambda prime in, the original data plus retransmitted data.&#10;"/>
          <p:cNvPicPr>
            <a:picLocks noChangeAspect="1"/>
          </p:cNvPicPr>
          <p:nvPr/>
        </p:nvPicPr>
        <p:blipFill>
          <a:blip r:embed="rId2"/>
          <a:stretch>
            <a:fillRect/>
          </a:stretch>
        </p:blipFill>
        <p:spPr>
          <a:xfrm>
            <a:off x="1138231" y="3346892"/>
            <a:ext cx="6867538" cy="2809447"/>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000"/>
            <a:ext cx="8229600" cy="677863"/>
          </a:xfrm>
        </p:spPr>
        <p:txBody>
          <a:bodyPr>
            <a:spAutoFit/>
          </a:bodyPr>
          <a:lstStyle/>
          <a:p>
            <a:pPr xmlns:a="http://schemas.openxmlformats.org/drawingml/2006/main">
              <a:defRPr/>
            </a:pPr>
            <a:r xmlns:a="http://schemas.openxmlformats.org/drawingml/2006/main">
              <a:rPr lang="vi" sz="3200" dirty="0" smtClean="0">
                <a:latin typeface="Times New Roman" panose="02020603050405020304" pitchFamily="18" charset="0"/>
                <a:ea typeface="ＭＳ Ｐゴシック" charset="0"/>
                <a:cs typeface="+mj-cs"/>
              </a:rPr>
              <a:t>Nguyên nhân/Chi phí tắc nghẽn: Kịch bản 2 </a:t>
            </a:r>
            <a:r xmlns:a="http://schemas.openxmlformats.org/drawingml/2006/main">
              <a:rPr lang="vi" sz="2000" b="0" dirty="0" smtClean="0">
                <a:latin typeface="Times New Roman" panose="02020603050405020304" pitchFamily="18" charset="0"/>
                <a:ea typeface="ＭＳ Ｐゴシック" charset="0"/>
                <a:cs typeface="+mj-cs"/>
              </a:rPr>
              <a:t>(4 trên 6)</a:t>
            </a:r>
            <a:endParaRPr xmlns:a="http://schemas.openxmlformats.org/drawingml/2006/main" lang="en-US" sz="2000" b="0" dirty="0">
              <a:latin typeface="Times New Roman" panose="02020603050405020304" pitchFamily="18" charset="0"/>
              <a:ea typeface="ＭＳ Ｐゴシック" charset="0"/>
              <a:cs typeface="+mj-cs"/>
            </a:endParaRPr>
          </a:p>
        </p:txBody>
      </p:sp>
      <p:pic>
        <p:nvPicPr>
          <p:cNvPr id="6" name="Picture 5" descr="A graph of lambda sub out over lambda sub in. The maximum mark on both axes is start fraction R over 2 end fraction. A line rises over the x axis at a steady rate until it approaches a vertical line, start fraction R over 2 end fraction. Before this line, the slope decreases. Where the graph reaches the vertical line there is a point. Beyond the vertical line, the graph’s slope continues to decrease until it reaches the horizontal line, start fraction R over 2 end fraction. When sending at start fraction R over 2 end fraction, some packets are retransmissions but asymptotic goodput is still start fraction R over 2 end fraction. Why?"/>
          <p:cNvPicPr>
            <a:picLocks noChangeAspect="1"/>
          </p:cNvPicPr>
          <p:nvPr/>
        </p:nvPicPr>
        <p:blipFill>
          <a:blip r:embed="rId2"/>
          <a:stretch>
            <a:fillRect/>
          </a:stretch>
        </p:blipFill>
        <p:spPr>
          <a:xfrm>
            <a:off x="2882256" y="1598575"/>
            <a:ext cx="3379489" cy="1680335"/>
          </a:xfrm>
          <a:prstGeom prst="rect">
            <a:avLst/>
          </a:prstGeom>
        </p:spPr>
      </p:pic>
      <p:pic>
        <p:nvPicPr>
          <p:cNvPr id="7" name="Picture 6" descr="A diagram has 4 parts connected to a central router. Each of the 4 parts are tables with 5 blank rows. There are 2 tables on each side of the router, left and right. Left, P C’s. Right, servers. Arrows from the left start at the tables, pass through the router, and move up the right tables. Some parts of the diagram have notes. Central router, finite shared output, link buffers. On the router there is a small bar with 6 tiny lines. Below the router is a trash can. Left side, P C’s. Each table has a P C beside it, A and B. A. In row 1, there is a point. Notes, lambda sub in, original data. An arrow begins at the point and moves down the table. At row 2 on the arrow, there is another point. Notes, lambda prime sub in, original data, plus retransmitted data. To the left of the point, there is a small bar. Notes, copy. The arrow continues down and right, through the router. Notes, free buffer space. The arrow passes through the router, and goes up the first table on the server side. Right side, servers. Where the arrow reaches the top row of the first server table, there are notes, lambda sub out. P C side. P C, B. From the top row of the table, an arrow moves down and right, passes through the router, moves right and up the table of server side, server 2."/>
          <p:cNvPicPr>
            <a:picLocks noChangeAspect="1"/>
          </p:cNvPicPr>
          <p:nvPr/>
        </p:nvPicPr>
        <p:blipFill>
          <a:blip r:embed="rId3"/>
          <a:stretch>
            <a:fillRect/>
          </a:stretch>
        </p:blipFill>
        <p:spPr>
          <a:xfrm>
            <a:off x="1463455" y="3577908"/>
            <a:ext cx="6217091" cy="2543356"/>
          </a:xfrm>
          <a:prstGeom prst="rect">
            <a:avLst/>
          </a:prstGeo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xmlns:a="http://schemas.openxmlformats.org/drawingml/2006/main">
              <a:buFont typeface="Times New Roman"/>
              <a:buNone/>
              <a:defRPr/>
            </a:pPr>
            <a:r xmlns:a="http://schemas.openxmlformats.org/drawingml/2006/main">
              <a:rPr lang="vi" sz="3200" b="1" dirty="0" smtClean="0">
                <a:solidFill>
                  <a:srgbClr val="007FA3"/>
                </a:solidFill>
                <a:latin typeface="Times New Roman" panose="02020603050405020304" pitchFamily="18" charset="0"/>
                <a:ea typeface="ＭＳ Ｐゴシック" charset="0"/>
                <a:cs typeface="+mj-cs"/>
                <a:sym typeface="Times New Roman"/>
              </a:rPr>
              <a:t>Nguyên nhân/Chi phí tắc nghẽn: Kịch bản 2 </a:t>
            </a:r>
            <a:r xmlns:a="http://schemas.openxmlformats.org/drawingml/2006/main">
              <a:rPr lang="vi" sz="2000" b="0" dirty="0" smtClean="0">
                <a:solidFill>
                  <a:srgbClr val="007FA3"/>
                </a:solidFill>
                <a:latin typeface="Times New Roman" panose="02020603050405020304" pitchFamily="18" charset="0"/>
                <a:ea typeface="ＭＳ Ｐゴシック" charset="0"/>
                <a:cs typeface="+mj-cs"/>
                <a:sym typeface="Times New Roman"/>
              </a:rPr>
              <a:t>(5 trên 6)</a:t>
            </a:r>
            <a:endParaRPr xmlns:a="http://schemas.openxmlformats.org/drawingml/2006/main" lang="en-US" sz="2000" b="0" dirty="0">
              <a:solidFill>
                <a:srgbClr val="007FA3"/>
              </a:solidFill>
              <a:latin typeface="Times New Roman" panose="02020603050405020304" pitchFamily="18" charset="0"/>
              <a:ea typeface="ＭＳ Ｐゴシック" charset="0"/>
              <a:cs typeface="+mj-cs"/>
              <a:sym typeface="Times New Roman"/>
            </a:endParaRPr>
          </a:p>
        </p:txBody>
      </p:sp>
      <p:sp>
        <p:nvSpPr>
          <p:cNvPr id="26" name="Text Placeholder 25"/>
          <p:cNvSpPr>
            <a:spLocks noGrp="1"/>
          </p:cNvSpPr>
          <p:nvPr>
            <p:ph type="body" idx="1"/>
          </p:nvPr>
        </p:nvSpPr>
        <p:spPr>
          <a:xfrm>
            <a:off x="457200" y="1600200"/>
            <a:ext cx="8229600" cy="1924665"/>
          </a:xfrm>
        </p:spPr>
        <p:txBody>
          <a:bodyPr/>
          <a:lstStyle/>
          <a:p>
            <a:pPr xmlns:a="http://schemas.openxmlformats.org/drawingml/2006/main" marL="0" indent="0">
              <a:buClr>
                <a:srgbClr val="000099"/>
              </a:buClr>
              <a:buSzPct val="65000"/>
              <a:buFont typeface="Wingdings" charset="0"/>
              <a:buNone/>
              <a:defRPr/>
            </a:pPr>
            <a:r xmlns:a="http://schemas.openxmlformats.org/drawingml/2006/main">
              <a:rPr lang="vi" sz="2400" b="1" dirty="0">
                <a:solidFill>
                  <a:schemeClr val="tx1"/>
                </a:solidFill>
                <a:latin typeface="+mn-lt"/>
                <a:ea typeface="ＭＳ Ｐゴシック" charset="0"/>
              </a:rPr>
              <a:t>Thực tế: </a:t>
            </a:r>
            <a:r xmlns:a="http://schemas.openxmlformats.org/drawingml/2006/main">
              <a:rPr lang="vi" sz="2400" b="1" dirty="0" smtClean="0">
                <a:solidFill>
                  <a:schemeClr val="tx1"/>
                </a:solidFill>
                <a:latin typeface="+mn-lt"/>
                <a:ea typeface="ＭＳ Ｐゴシック" charset="0"/>
              </a:rPr>
              <a:t>trùng lặp</a:t>
            </a:r>
            <a:endParaRPr xmlns:a="http://schemas.openxmlformats.org/drawingml/2006/main" lang="en-US" sz="2400" b="1" dirty="0">
              <a:solidFill>
                <a:schemeClr val="tx1"/>
              </a:solidFill>
              <a:latin typeface="+mn-lt"/>
              <a:ea typeface="ＭＳ Ｐゴシック" charset="0"/>
            </a:endParaRPr>
          </a:p>
          <a:p>
            <a:pPr xmlns:a="http://schemas.openxmlformats.org/drawingml/2006/main">
              <a:buClr>
                <a:schemeClr val="tx2"/>
              </a:buClr>
              <a:defRPr/>
            </a:pPr>
            <a:r xmlns:a="http://schemas.openxmlformats.org/drawingml/2006/main">
              <a:rPr lang="vi" sz="2400" dirty="0">
                <a:latin typeface="+mn-lt"/>
                <a:ea typeface="ＭＳ Ｐゴシック" charset="0"/>
              </a:rPr>
              <a:t>gói có thể bị mất, bị rớt tại bộ định tuyến </a:t>
            </a:r>
            <a:r xmlns:a="http://schemas.openxmlformats.org/drawingml/2006/main">
              <a:rPr lang="vi" sz="2400" dirty="0" smtClean="0">
                <a:latin typeface="+mn-lt"/>
                <a:ea typeface="ＭＳ Ｐゴシック" charset="0"/>
              </a:rPr>
              <a:t>do </a:t>
            </a:r>
            <a:r xmlns:a="http://schemas.openxmlformats.org/drawingml/2006/main">
              <a:rPr lang="vi" sz="2400" dirty="0">
                <a:latin typeface="+mn-lt"/>
                <a:ea typeface="ＭＳ Ｐゴシック" charset="0"/>
              </a:rPr>
              <a:t>bộ đệm đầy</a:t>
            </a:r>
          </a:p>
          <a:p>
            <a:pPr xmlns:a="http://schemas.openxmlformats.org/drawingml/2006/main">
              <a:buClr>
                <a:schemeClr val="tx2"/>
              </a:buClr>
              <a:defRPr/>
            </a:pPr>
            <a:r xmlns:a="http://schemas.openxmlformats.org/drawingml/2006/main">
              <a:rPr lang="vi" sz="2400" dirty="0">
                <a:latin typeface="+mn-lt"/>
                <a:ea typeface="ＭＳ Ｐゴシック" charset="0"/>
              </a:rPr>
              <a:t>người gửi hết thời gian chờ sớm, gửi </a:t>
            </a:r>
            <a:r xmlns:a="http://schemas.openxmlformats.org/drawingml/2006/main">
              <a:rPr lang="vi" sz="2400" b="1" dirty="0">
                <a:solidFill>
                  <a:schemeClr val="tx1"/>
                </a:solidFill>
                <a:latin typeface="+mn-lt"/>
                <a:ea typeface="ＭＳ Ｐゴシック" charset="0"/>
              </a:rPr>
              <a:t>hai</a:t>
            </a:r>
            <a:r xmlns:a="http://schemas.openxmlformats.org/drawingml/2006/main">
              <a:rPr lang="vi" sz="2400" i="1" dirty="0">
                <a:latin typeface="+mn-lt"/>
                <a:ea typeface="ＭＳ Ｐゴシック" charset="0"/>
              </a:rPr>
              <a:t> </a:t>
            </a:r>
            <a:r xmlns:a="http://schemas.openxmlformats.org/drawingml/2006/main">
              <a:rPr lang="vi" sz="2400" dirty="0">
                <a:latin typeface="+mn-lt"/>
                <a:ea typeface="ＭＳ Ｐゴシック" charset="0"/>
              </a:rPr>
              <a:t>bản sao, cả hai đều được </a:t>
            </a:r>
            <a:r xmlns:a="http://schemas.openxmlformats.org/drawingml/2006/main">
              <a:rPr lang="vi" sz="2400" dirty="0" smtClean="0">
                <a:latin typeface="+mn-lt"/>
                <a:ea typeface="ＭＳ Ｐゴシック" charset="0"/>
              </a:rPr>
              <a:t>giao</a:t>
            </a:r>
            <a:endParaRPr xmlns:a="http://schemas.openxmlformats.org/drawingml/2006/main" lang="en-US" sz="2400" dirty="0">
              <a:latin typeface="+mn-lt"/>
              <a:ea typeface="ＭＳ Ｐゴシック" charset="0"/>
            </a:endParaRPr>
          </a:p>
        </p:txBody>
      </p:sp>
      <p:pic>
        <p:nvPicPr>
          <p:cNvPr id="30" name="Picture 29" descr="A graph of lambda sub out over lambda prime sub in. The maximum mark on both axes is start fraction R over 2 end fraction. A line rises over the x axis at a steady rate until it approaches a vertical line, start fraction R over 2 end fraction. Before this line, the slope decreases. Where the graph reaches the vertical line there is a point. Beyond the vertical line, the graph’s slope decreases exponentially as it approaches the horizontal line, start fraction R over 2 end fraction. When sending at start fraction R over 2 end fraction, some packets are retransmissions including duplicated that are delivered."/>
          <p:cNvPicPr>
            <a:picLocks noChangeAspect="1"/>
          </p:cNvPicPr>
          <p:nvPr/>
        </p:nvPicPr>
        <p:blipFill>
          <a:blip r:embed="rId2"/>
          <a:stretch>
            <a:fillRect/>
          </a:stretch>
        </p:blipFill>
        <p:spPr>
          <a:xfrm>
            <a:off x="2271704" y="3885458"/>
            <a:ext cx="4600593" cy="2287483"/>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572"/>
            <a:ext cx="8229600" cy="677078"/>
          </a:xfrm>
        </p:spPr>
        <p:txBody>
          <a:bodyPr>
            <a:spAutoFit/>
          </a:bodyPr>
          <a:lstStyle/>
          <a:p>
            <a:pPr xmlns:a="http://schemas.openxmlformats.org/drawingml/2006/main">
              <a:buFont typeface="Times New Roman"/>
              <a:buNone/>
              <a:defRPr/>
            </a:pPr>
            <a:r xmlns:a="http://schemas.openxmlformats.org/drawingml/2006/main">
              <a:rPr lang="vi" sz="3200" b="1" dirty="0" smtClean="0">
                <a:solidFill>
                  <a:srgbClr val="007FA3"/>
                </a:solidFill>
                <a:latin typeface="Times New Roman" panose="02020603050405020304" pitchFamily="18" charset="0"/>
                <a:ea typeface="ＭＳ Ｐゴシック" charset="0"/>
                <a:cs typeface="+mj-cs"/>
                <a:sym typeface="Times New Roman"/>
              </a:rPr>
              <a:t>Nguyên nhân/Chi phí tắc nghẽn: Kịch bản 2 </a:t>
            </a:r>
            <a:r xmlns:a="http://schemas.openxmlformats.org/drawingml/2006/main">
              <a:rPr lang="vi" sz="2000" b="0" dirty="0" smtClean="0">
                <a:solidFill>
                  <a:srgbClr val="007FA3"/>
                </a:solidFill>
                <a:latin typeface="Times New Roman" panose="02020603050405020304" pitchFamily="18" charset="0"/>
                <a:ea typeface="ＭＳ Ｐゴシック" charset="0"/>
                <a:cs typeface="+mj-cs"/>
                <a:sym typeface="Times New Roman"/>
              </a:rPr>
              <a:t>(6 trên 6)</a:t>
            </a:r>
            <a:endParaRPr xmlns:a="http://schemas.openxmlformats.org/drawingml/2006/main" lang="en-US" sz="2000" b="0" dirty="0">
              <a:solidFill>
                <a:srgbClr val="007FA3"/>
              </a:solidFill>
              <a:latin typeface="Times New Roman" panose="02020603050405020304" pitchFamily="18" charset="0"/>
              <a:ea typeface="ＭＳ Ｐゴシック" charset="0"/>
              <a:cs typeface="+mj-cs"/>
              <a:sym typeface="Times New Roman"/>
            </a:endParaRPr>
          </a:p>
        </p:txBody>
      </p:sp>
      <p:sp>
        <p:nvSpPr>
          <p:cNvPr id="10" name="Text Placeholder 9"/>
          <p:cNvSpPr>
            <a:spLocks noGrp="1"/>
          </p:cNvSpPr>
          <p:nvPr>
            <p:ph type="body" idx="1"/>
          </p:nvPr>
        </p:nvSpPr>
        <p:spPr>
          <a:xfrm>
            <a:off x="457200" y="1600201"/>
            <a:ext cx="8229600" cy="1649185"/>
          </a:xfrm>
        </p:spPr>
        <p:txBody>
          <a:bodyPr/>
          <a:lstStyle/>
          <a:p>
            <a:pPr xmlns:a="http://schemas.openxmlformats.org/drawingml/2006/main">
              <a:buSzPct val="65000"/>
              <a:buFont typeface="Wingdings" panose="05000000000000000000" pitchFamily="2" charset="2"/>
              <a:buNone/>
            </a:pPr>
            <a:r xmlns:a="http://schemas.openxmlformats.org/drawingml/2006/main">
              <a:rPr lang="vi" altLang="ja-JP" sz="1800" b="1" dirty="0" smtClean="0">
                <a:solidFill>
                  <a:schemeClr val="tx1"/>
                </a:solidFill>
                <a:latin typeface="+mn-lt"/>
              </a:rPr>
              <a:t>“Chi phí” </a:t>
            </a:r>
            <a:r xmlns:a="http://schemas.openxmlformats.org/drawingml/2006/main">
              <a:rPr lang="vi" altLang="ja-JP" sz="1800" b="1" dirty="0">
                <a:solidFill>
                  <a:schemeClr val="tx1"/>
                </a:solidFill>
                <a:latin typeface="+mn-lt"/>
              </a:rPr>
              <a:t>tắc nghẽn </a:t>
            </a:r>
            <a:r xmlns:a="http://schemas.openxmlformats.org/drawingml/2006/main">
              <a:rPr lang="vi" altLang="ja-JP" sz="1800" b="1" dirty="0" smtClean="0">
                <a:solidFill>
                  <a:schemeClr val="tx1"/>
                </a:solidFill>
                <a:latin typeface="+mn-lt"/>
              </a:rPr>
              <a:t>:</a:t>
            </a:r>
            <a:endParaRPr xmlns:a="http://schemas.openxmlformats.org/drawingml/2006/main" lang="en-US" altLang="ja-JP" sz="1800" b="1" dirty="0">
              <a:solidFill>
                <a:schemeClr val="tx1"/>
              </a:solidFill>
              <a:latin typeface="+mn-lt"/>
            </a:endParaRPr>
          </a:p>
          <a:p>
            <a:r xmlns:a="http://schemas.openxmlformats.org/drawingml/2006/main">
              <a:rPr lang="vi" altLang="en-US" sz="1800" dirty="0">
                <a:latin typeface="+mn-lt"/>
              </a:rPr>
              <a:t>nhiều công việc hơn (truyền lại) cho </a:t>
            </a:r>
            <a:r xmlns:a="http://schemas.openxmlformats.org/drawingml/2006/main">
              <a:rPr lang="vi" altLang="ja-JP" sz="1800" dirty="0" smtClean="0">
                <a:latin typeface="+mn-lt"/>
              </a:rPr>
              <a:t>“goodput” nhất định</a:t>
            </a:r>
            <a:endParaRPr xmlns:a="http://schemas.openxmlformats.org/drawingml/2006/main" lang="en-US" altLang="ja-JP" sz="1800" dirty="0">
              <a:latin typeface="+mn-lt"/>
            </a:endParaRPr>
          </a:p>
          <a:p>
            <a:r xmlns:a="http://schemas.openxmlformats.org/drawingml/2006/main">
              <a:rPr lang="vi" altLang="en-US" sz="1800" dirty="0">
                <a:latin typeface="+mn-lt"/>
              </a:rPr>
              <a:t>truyền lại không cần thiết: liên kết mang nhiều bản sao của pkt</a:t>
            </a:r>
          </a:p>
          <a:p>
            <a:pPr xmlns:a="http://schemas.openxmlformats.org/drawingml/2006/main" lvl="1"/>
            <a:r xmlns:a="http://schemas.openxmlformats.org/drawingml/2006/main">
              <a:rPr lang="vi" altLang="en-US" sz="1800" dirty="0" smtClean="0">
                <a:latin typeface="+mn-lt"/>
              </a:rPr>
              <a:t>sản lượng </a:t>
            </a:r>
            <a:endParaRPr xmlns:a="http://schemas.openxmlformats.org/drawingml/2006/main" lang="en-US" altLang="en-US" sz="1800" dirty="0">
              <a:latin typeface="+mn-lt"/>
            </a:endParaRPr>
            <a:r xmlns:a="http://schemas.openxmlformats.org/drawingml/2006/main">
              <a:rPr lang="vi" altLang="en-US" sz="1800" dirty="0">
                <a:latin typeface="+mn-lt"/>
              </a:rPr>
              <a:t>giảm</a:t>
            </a:r>
          </a:p>
        </p:txBody>
      </p:sp>
      <p:pic>
        <p:nvPicPr>
          <p:cNvPr id="11" name="Picture 10" descr="A diagram has 4 parts connected to a central router. Each of the 4 parts are tables with 5 blank rows. There are 2 tables on each side of the router, left and right. Left, P C’s. Right, servers. Arrows from the left start at the tables, pass through the router, and move up the right tables. Some parts of the diagram have notes. On the central router there is a small bar with 6 tiny lines. Left side, P C’s. Each table has a P C beside it, A and B. A. In row 1, there is a bar. Notes, lambda sub in. An arrow begins at the bar and moves down the table. At row 2 on the arrow, there is a point. Notes, lambda prime sub in. To the left of the point, there is another bar. Beside the table, a clock reads, timeout. The arrow continues down and right, through the router. Notes, free buffer space. The arrow passes through the router, and goes up the first table on the server side. Right side, servers. Where the arrow reaches the top row of the first server table, there are notes, lambda sub out. P C side. P C, B. From the top row of the table, an arrow moves down and right, passes through the router, moves right and up the table of server side, server 2."/>
          <p:cNvPicPr>
            <a:picLocks noChangeAspect="1"/>
          </p:cNvPicPr>
          <p:nvPr/>
        </p:nvPicPr>
        <p:blipFill>
          <a:blip r:embed="rId2"/>
          <a:stretch>
            <a:fillRect/>
          </a:stretch>
        </p:blipFill>
        <p:spPr>
          <a:xfrm>
            <a:off x="791544" y="3536937"/>
            <a:ext cx="6469531" cy="2746398"/>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xmlns:a="http://schemas.openxmlformats.org/drawingml/2006/main">
              <a:buFont typeface="Times New Roman"/>
              <a:buNone/>
              <a:defRPr/>
            </a:pPr>
            <a:r xmlns:a="http://schemas.openxmlformats.org/drawingml/2006/main">
              <a:rPr lang="vi" sz="3200" b="1" dirty="0" smtClean="0">
                <a:solidFill>
                  <a:srgbClr val="007FA3"/>
                </a:solidFill>
                <a:latin typeface="Times New Roman" panose="02020603050405020304" pitchFamily="18" charset="0"/>
                <a:ea typeface="ＭＳ Ｐゴシック" charset="0"/>
                <a:cs typeface="+mj-cs"/>
                <a:sym typeface="Times New Roman"/>
              </a:rPr>
              <a:t>Nguyên nhân/Chi phí tắc nghẽn: Kịch bản 3 </a:t>
            </a:r>
            <a:r xmlns:a="http://schemas.openxmlformats.org/drawingml/2006/main">
              <a:rPr lang="vi" sz="2000" b="0" dirty="0" smtClean="0">
                <a:solidFill>
                  <a:srgbClr val="007FA3"/>
                </a:solidFill>
                <a:latin typeface="Times New Roman" panose="02020603050405020304" pitchFamily="18" charset="0"/>
                <a:ea typeface="ＭＳ Ｐゴシック" charset="0"/>
                <a:cs typeface="+mj-cs"/>
                <a:sym typeface="Times New Roman"/>
              </a:rPr>
              <a:t>(1 trên 2)</a:t>
            </a:r>
            <a:endParaRPr xmlns:a="http://schemas.openxmlformats.org/drawingml/2006/main" lang="en-US" sz="2000" b="0" dirty="0">
              <a:solidFill>
                <a:srgbClr val="007FA3"/>
              </a:solidFill>
              <a:latin typeface="Times New Roman" panose="02020603050405020304" pitchFamily="18" charset="0"/>
              <a:ea typeface="ＭＳ Ｐゴシック" charset="0"/>
              <a:cs typeface="+mj-cs"/>
              <a:sym typeface="Times New Roman"/>
            </a:endParaRPr>
          </a:p>
        </p:txBody>
      </p:sp>
      <p:sp>
        <p:nvSpPr>
          <p:cNvPr id="26" name="Text Placeholder 25"/>
          <p:cNvSpPr>
            <a:spLocks noGrp="1"/>
          </p:cNvSpPr>
          <p:nvPr>
            <p:ph type="body" idx="1"/>
          </p:nvPr>
        </p:nvSpPr>
        <p:spPr>
          <a:xfrm>
            <a:off x="457200" y="1600201"/>
            <a:ext cx="2432957" cy="1371599"/>
          </a:xfrm>
        </p:spPr>
        <p:txBody>
          <a:bodyPr/>
          <a:lstStyle/>
          <a:p>
            <a:pPr xmlns:a="http://schemas.openxmlformats.org/drawingml/2006/main">
              <a:buClr>
                <a:schemeClr val="tx2"/>
              </a:buClr>
              <a:buFont typeface="Arial" panose="020B0604020202020204" pitchFamily="34" charset="0"/>
              <a:buChar char="•"/>
              <a:defRPr/>
            </a:pPr>
            <a:r xmlns:a="http://schemas.openxmlformats.org/drawingml/2006/main">
              <a:rPr lang="vi" sz="1800" dirty="0">
                <a:latin typeface="+mn-lt"/>
                <a:ea typeface="ＭＳ Ｐゴシック" charset="0"/>
              </a:rPr>
              <a:t>bốn người gửi</a:t>
            </a:r>
          </a:p>
          <a:p>
            <a:pPr xmlns:a="http://schemas.openxmlformats.org/drawingml/2006/main">
              <a:buClr>
                <a:schemeClr val="tx2"/>
              </a:buClr>
              <a:buFont typeface="Arial" panose="020B0604020202020204" pitchFamily="34" charset="0"/>
              <a:buChar char="•"/>
              <a:defRPr/>
            </a:pPr>
            <a:r xmlns:a="http://schemas.openxmlformats.org/drawingml/2006/main">
              <a:rPr lang="vi" sz="1800" dirty="0">
                <a:latin typeface="+mn-lt"/>
                <a:ea typeface="ＭＳ Ｐゴシック" charset="0"/>
              </a:rPr>
              <a:t>đường dẫn nhiều bước</a:t>
            </a:r>
          </a:p>
          <a:p>
            <a:pPr xmlns:a="http://schemas.openxmlformats.org/drawingml/2006/main">
              <a:buClr>
                <a:schemeClr val="tx2"/>
              </a:buClr>
              <a:buFont typeface="Arial" panose="020B0604020202020204" pitchFamily="34" charset="0"/>
              <a:buChar char="•"/>
              <a:defRPr/>
            </a:pPr>
            <a:r xmlns:a="http://schemas.openxmlformats.org/drawingml/2006/main">
              <a:rPr lang="vi" sz="1800" dirty="0" smtClean="0">
                <a:latin typeface="+mn-lt"/>
                <a:ea typeface="ＭＳ Ｐゴシック" charset="0"/>
              </a:rPr>
              <a:t>hết thời gian/truyền lại</a:t>
            </a:r>
            <a:endParaRPr xmlns:a="http://schemas.openxmlformats.org/drawingml/2006/main" lang="en-US" sz="1800" dirty="0">
              <a:latin typeface="+mn-lt"/>
              <a:ea typeface="ＭＳ Ｐゴシック" charset="0"/>
            </a:endParaRPr>
          </a:p>
        </p:txBody>
      </p:sp>
      <p:sp>
        <p:nvSpPr>
          <p:cNvPr id="27" name="Text Placeholder 26"/>
          <p:cNvSpPr>
            <a:spLocks noGrp="1"/>
          </p:cNvSpPr>
          <p:nvPr>
            <p:ph sz="quarter" idx="13"/>
          </p:nvPr>
        </p:nvSpPr>
        <p:spPr>
          <a:xfrm>
            <a:off x="3086100" y="1600201"/>
            <a:ext cx="2238150" cy="470353"/>
          </a:xfrm>
        </p:spPr>
        <p:txBody>
          <a:bodyPr/>
          <a:lstStyle/>
          <a:p>
            <a:pPr xmlns:a="http://schemas.openxmlformats.org/drawingml/2006/main">
              <a:spcBef>
                <a:spcPts val="600"/>
              </a:spcBef>
            </a:pPr>
            <a:r xmlns:a="http://schemas.openxmlformats.org/drawingml/2006/main">
              <a:rPr lang="vi" altLang="en-US" sz="1800" b="1" dirty="0">
                <a:solidFill>
                  <a:schemeClr val="tx1"/>
                </a:solidFill>
                <a:latin typeface="+mn-lt"/>
              </a:rPr>
              <a:t>Hỏi:</a:t>
            </a:r>
            <a:r xmlns:a="http://schemas.openxmlformats.org/drawingml/2006/main">
              <a:rPr lang="vi" altLang="en-US" sz="1800" dirty="0">
                <a:solidFill>
                  <a:srgbClr val="FF0000"/>
                </a:solidFill>
                <a:latin typeface="+mn-lt"/>
              </a:rPr>
              <a:t> </a:t>
            </a:r>
            <a:r xmlns:a="http://schemas.openxmlformats.org/drawingml/2006/main">
              <a:rPr lang="vi" altLang="en-US" sz="1800" dirty="0">
                <a:latin typeface="+mn-lt"/>
              </a:rPr>
              <a:t>những gì xảy ra </a:t>
            </a:r>
            <a:r xmlns:a="http://schemas.openxmlformats.org/drawingml/2006/main">
              <a:rPr lang="vi" altLang="en-US" sz="1800" dirty="0" smtClean="0">
                <a:latin typeface="+mn-lt"/>
              </a:rPr>
              <a:t>như</a:t>
            </a:r>
            <a:endParaRPr xmlns:a="http://schemas.openxmlformats.org/drawingml/2006/main" lang="en-US" sz="1800" b="1" dirty="0">
              <a:solidFill>
                <a:schemeClr val="tx1"/>
              </a:solidFill>
              <a:latin typeface="+mn-lt"/>
            </a:endParaRPr>
          </a:p>
        </p:txBody>
      </p:sp>
      <p:graphicFrame>
        <p:nvGraphicFramePr>
          <p:cNvPr id="286" name="Object 19" descr="lambda sub in and lambda sub in prime"/>
          <p:cNvGraphicFramePr>
            <a:graphicFrameLocks noChangeAspect="1"/>
          </p:cNvGraphicFramePr>
          <p:nvPr>
            <p:extLst>
              <p:ext uri="{D42A27DB-BD31-4B8C-83A1-F6EECF244321}">
                <p14:modId xmlns:p14="http://schemas.microsoft.com/office/powerpoint/2010/main" val="2300201207"/>
              </p:ext>
            </p:extLst>
          </p:nvPr>
        </p:nvGraphicFramePr>
        <p:xfrm>
          <a:off x="5359671" y="1694429"/>
          <a:ext cx="1151533" cy="364901"/>
        </p:xfrm>
        <a:graphic>
          <a:graphicData uri="http://schemas.openxmlformats.org/presentationml/2006/ole">
            <mc:AlternateContent xmlns:mc="http://schemas.openxmlformats.org/markup-compatibility/2006">
              <mc:Choice xmlns:v="urn:schemas-microsoft-com:vml" Requires="v">
                <p:oleObj spid="_x0000_s165474" name="Equation" r:id="rId3" imgW="723600" imgH="228600" progId="Equation.DSMT4">
                  <p:embed/>
                </p:oleObj>
              </mc:Choice>
              <mc:Fallback>
                <p:oleObj name="Equation" r:id="rId3" imgW="723600" imgH="228600" progId="Equation.DSMT4">
                  <p:embed/>
                  <p:pic>
                    <p:nvPicPr>
                      <p:cNvPr id="285" name="Object 19"/>
                      <p:cNvPicPr>
                        <a:picLocks noChangeAspect="1" noChangeArrowheads="1"/>
                      </p:cNvPicPr>
                      <p:nvPr/>
                    </p:nvPicPr>
                    <p:blipFill>
                      <a:blip r:embed="rId4"/>
                      <a:srcRect/>
                      <a:stretch>
                        <a:fillRect/>
                      </a:stretch>
                    </p:blipFill>
                    <p:spPr bwMode="auto">
                      <a:xfrm>
                        <a:off x="5359671" y="1694429"/>
                        <a:ext cx="1151533" cy="36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 name="Content Placeholder 37" descr="Question. What happens as lambda sub in and lambda sub in prime increase?"/>
          <p:cNvSpPr>
            <a:spLocks noGrp="1"/>
          </p:cNvSpPr>
          <p:nvPr>
            <p:ph sz="quarter" idx="15"/>
          </p:nvPr>
        </p:nvSpPr>
        <p:spPr>
          <a:xfrm>
            <a:off x="3098800" y="1623106"/>
            <a:ext cx="5551712" cy="844096"/>
          </a:xfrm>
        </p:spPr>
        <p:txBody>
          <a:bodyPr/>
          <a:lstStyle/>
          <a:p>
            <a:pPr xmlns:a="http://schemas.openxmlformats.org/drawingml/2006/main" marL="0" indent="3403600">
              <a:spcBef>
                <a:spcPts val="600"/>
              </a:spcBef>
            </a:pPr>
            <a:r xmlns:a="http://schemas.openxmlformats.org/drawingml/2006/main">
              <a:rPr lang="vi" altLang="ja-JP" sz="1800" dirty="0">
                <a:latin typeface="+mn-lt"/>
              </a:rPr>
              <a:t>tăng</a:t>
            </a:r>
            <a:r xmlns:a="http://schemas.openxmlformats.org/drawingml/2006/main">
              <a:rPr lang="vi" altLang="ja-JP" sz="1800" dirty="0">
                <a:solidFill>
                  <a:srgbClr val="FF0000"/>
                </a:solidFill>
                <a:latin typeface="+mn-lt"/>
              </a:rPr>
              <a:t> </a:t>
            </a:r>
            <a:r xmlns:a="http://schemas.openxmlformats.org/drawingml/2006/main">
              <a:rPr lang="vi" altLang="ja-JP" sz="1800" b="1" dirty="0" smtClean="0">
                <a:solidFill>
                  <a:schemeClr val="tx1"/>
                </a:solidFill>
                <a:latin typeface="+mn-lt"/>
              </a:rPr>
              <a:t>?</a:t>
            </a:r>
          </a:p>
          <a:p>
            <a:pPr xmlns:a="http://schemas.openxmlformats.org/drawingml/2006/main" marL="0">
              <a:spcBef>
                <a:spcPts val="600"/>
              </a:spcBef>
            </a:pPr>
            <a:r xmlns:a="http://schemas.openxmlformats.org/drawingml/2006/main">
              <a:rPr lang="vi" altLang="en-US" sz="1800" b="1" dirty="0" smtClean="0">
                <a:solidFill>
                  <a:schemeClr val="tx1"/>
                </a:solidFill>
                <a:latin typeface="+mn-lt"/>
              </a:rPr>
              <a:t>MỘT:</a:t>
            </a:r>
            <a:r xmlns:a="http://schemas.openxmlformats.org/drawingml/2006/main">
              <a:rPr lang="vi" altLang="en-US" sz="1800" dirty="0" smtClean="0">
                <a:solidFill>
                  <a:srgbClr val="FF0000"/>
                </a:solidFill>
                <a:latin typeface="+mn-lt"/>
              </a:rPr>
              <a:t> </a:t>
            </a:r>
            <a:r xmlns:a="http://schemas.openxmlformats.org/drawingml/2006/main">
              <a:rPr lang="vi" altLang="en-US" sz="1800" dirty="0" smtClean="0">
                <a:latin typeface="+mn-lt"/>
              </a:rPr>
              <a:t>như màu đỏ</a:t>
            </a:r>
            <a:endParaRPr xmlns:a="http://schemas.openxmlformats.org/drawingml/2006/main" lang="en-US" sz="1800" dirty="0">
              <a:latin typeface="+mn-lt"/>
            </a:endParaRPr>
          </a:p>
        </p:txBody>
      </p:sp>
      <p:graphicFrame>
        <p:nvGraphicFramePr>
          <p:cNvPr id="285" name="Object 19" descr="lambda sub in prime increases"/>
          <p:cNvGraphicFramePr>
            <a:graphicFrameLocks noChangeAspect="1"/>
          </p:cNvGraphicFramePr>
          <p:nvPr>
            <p:extLst>
              <p:ext uri="{D42A27DB-BD31-4B8C-83A1-F6EECF244321}">
                <p14:modId xmlns:p14="http://schemas.microsoft.com/office/powerpoint/2010/main" val="3192035700"/>
              </p:ext>
            </p:extLst>
          </p:nvPr>
        </p:nvGraphicFramePr>
        <p:xfrm>
          <a:off x="4255975" y="2043566"/>
          <a:ext cx="387350" cy="387350"/>
        </p:xfrm>
        <a:graphic>
          <a:graphicData uri="http://schemas.openxmlformats.org/presentationml/2006/ole">
            <mc:AlternateContent xmlns:mc="http://schemas.openxmlformats.org/markup-compatibility/2006">
              <mc:Choice xmlns:v="urn:schemas-microsoft-com:vml" Requires="v">
                <p:oleObj spid="_x0000_s165475" name="Equation" r:id="rId5" imgW="228600" imgH="228600" progId="Equation.DSMT4">
                  <p:embed/>
                </p:oleObj>
              </mc:Choice>
              <mc:Fallback>
                <p:oleObj name="Equation" r:id="rId5" imgW="228600" imgH="228600" progId="Equation.DSMT4">
                  <p:embed/>
                  <p:pic>
                    <p:nvPicPr>
                      <p:cNvPr id="158727" name="Object 19"/>
                      <p:cNvPicPr>
                        <a:picLocks noChangeAspect="1" noChangeArrowheads="1"/>
                      </p:cNvPicPr>
                      <p:nvPr/>
                    </p:nvPicPr>
                    <p:blipFill>
                      <a:blip r:embed="rId6"/>
                      <a:srcRect/>
                      <a:stretch>
                        <a:fillRect/>
                      </a:stretch>
                    </p:blipFill>
                    <p:spPr bwMode="auto">
                      <a:xfrm>
                        <a:off x="4255975" y="2043566"/>
                        <a:ext cx="3873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Content Placeholder 39"/>
          <p:cNvSpPr>
            <a:spLocks noGrp="1"/>
          </p:cNvSpPr>
          <p:nvPr>
            <p:ph sz="quarter" idx="17"/>
          </p:nvPr>
        </p:nvSpPr>
        <p:spPr>
          <a:xfrm>
            <a:off x="3086100" y="1988408"/>
            <a:ext cx="5600700" cy="840114"/>
          </a:xfrm>
        </p:spPr>
        <p:txBody>
          <a:bodyPr/>
          <a:lstStyle/>
          <a:p>
            <a:pPr xmlns:a="http://schemas.openxmlformats.org/drawingml/2006/main" marL="0" indent="1524000">
              <a:spcBef>
                <a:spcPts val="600"/>
              </a:spcBef>
            </a:pPr>
            <a:r xmlns:a="http://schemas.openxmlformats.org/drawingml/2006/main">
              <a:rPr lang="vi" altLang="ja-JP" sz="1800" dirty="0">
                <a:latin typeface="+mn-lt"/>
              </a:rPr>
              <a:t>tăng, tất cả các gói màu xanh </a:t>
            </a:r>
            <a:r xmlns:a="http://schemas.openxmlformats.org/drawingml/2006/main">
              <a:rPr lang="vi" altLang="ja-JP" sz="1800" dirty="0" smtClean="0">
                <a:latin typeface="+mn-lt"/>
              </a:rPr>
              <a:t>sắp đến</a:t>
            </a:r>
          </a:p>
          <a:p>
            <a:pPr xmlns:a="http://schemas.openxmlformats.org/drawingml/2006/main" marL="0" indent="0">
              <a:spcBef>
                <a:spcPts val="600"/>
              </a:spcBef>
            </a:pPr>
            <a:r xmlns:a="http://schemas.openxmlformats.org/drawingml/2006/main">
              <a:rPr lang="vi" altLang="ja-JP" sz="1800" dirty="0">
                <a:latin typeface="+mn-lt"/>
              </a:rPr>
              <a:t>ở hàng đợi phía trên bị loại bỏ, </a:t>
            </a:r>
            <a:r xmlns:a="http://schemas.openxmlformats.org/drawingml/2006/main">
              <a:rPr lang="vi" altLang="ja-JP" sz="1800" dirty="0" smtClean="0">
                <a:latin typeface="+mn-lt"/>
              </a:rPr>
              <a:t>thông lượng màu xanh lam </a:t>
            </a:r>
            <a:r xmlns:a="http://schemas.openxmlformats.org/drawingml/2006/main">
              <a:rPr lang="vi" altLang="ja-JP" sz="1800" dirty="0" smtClean="0">
                <a:latin typeface="Arial" panose="020B0604020202020204" pitchFamily="34" charset="0"/>
                <a:cs typeface="Arial" panose="020B0604020202020204" pitchFamily="34" charset="0"/>
              </a:rPr>
              <a:t>→ 0</a:t>
            </a:r>
            <a:endParaRPr xmlns:a="http://schemas.openxmlformats.org/drawingml/2006/main" lang="en-US" sz="1800" dirty="0">
              <a:latin typeface="+mn-lt"/>
            </a:endParaRPr>
          </a:p>
        </p:txBody>
      </p:sp>
      <p:pic>
        <p:nvPicPr>
          <p:cNvPr id="44" name="Picture 43" descr="A diagram has 4 routers connected to 4 server tables. Server tables, host A, B, C, D. The routers are arranged in a square, with 1 router per side of the square. On each router there is a small bar with 6 small lines. An arrow of different color comes to and from each table. Each arrow leaving the router starts at row 1. On these arrows, there is a point in rows 1 and 2. Some tables have notes on these points. Each incoming arrow points to row 1. Top left table, Host A. A red arrow starts in row 1. Point, lambda sub in, original data. The arrow moves down the table. Row 2, point, lambda prime sub in, original data, plus retransmitted data. The red arrow goes to the bottom right table, host C, by going right and passing through the uppermost router, router 1, turning down and passing through the right router, router 2, then going up host C table. At router 1, notes state, finite shared output link buffers. Top right table, host B. A green arrow starts at row 1 and goes down the table. Points on the arrow are at rows 1 and 2. The arrow points to the bottom left table, Host D, by going down through router 2, left through the bottom router, router 3, and up the bottom left table, Host D. Bottom right table, Host C. A pink arrow starts at row 1 and goes down the table. There is a point at rows 1 and 2. The arrow points to the top left table, Host A, by going left through router 3, up through the left router, router 4, and up the top left table, host A. Host D. A blue arrow starts in row 1 and moves down the table. There is a point at rows 1 and 2. The arrow points to Host B, by going up through router 4, right through router 1, and up the top right table, Host B. Where the arrow gets to row 1 of Host B table, is lambda sub out."/>
          <p:cNvPicPr>
            <a:picLocks noChangeAspect="1"/>
          </p:cNvPicPr>
          <p:nvPr/>
        </p:nvPicPr>
        <p:blipFill>
          <a:blip r:embed="rId7"/>
          <a:stretch>
            <a:fillRect/>
          </a:stretch>
        </p:blipFill>
        <p:spPr>
          <a:xfrm>
            <a:off x="1470648" y="3138983"/>
            <a:ext cx="6202704" cy="3109152"/>
          </a:xfrm>
          <a:prstGeom prst="rect">
            <a:avLst/>
          </a:prstGeom>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572"/>
            <a:ext cx="8229600" cy="677078"/>
          </a:xfrm>
        </p:spPr>
        <p:txBody>
          <a:bodyPr>
            <a:spAutoFit/>
          </a:bodyPr>
          <a:lstStyle/>
          <a:p>
            <a:pPr xmlns:a="http://schemas.openxmlformats.org/drawingml/2006/main">
              <a:buFont typeface="Times New Roman"/>
              <a:buNone/>
              <a:defRPr/>
            </a:pPr>
            <a:r xmlns:a="http://schemas.openxmlformats.org/drawingml/2006/main">
              <a:rPr lang="vi" sz="3200" b="1" dirty="0" smtClean="0">
                <a:solidFill>
                  <a:srgbClr val="007FA3"/>
                </a:solidFill>
                <a:latin typeface="Times New Roman" panose="02020603050405020304" pitchFamily="18" charset="0"/>
                <a:ea typeface="ＭＳ Ｐゴシック" charset="0"/>
                <a:cs typeface="+mj-cs"/>
                <a:sym typeface="Times New Roman"/>
              </a:rPr>
              <a:t>Nguyên nhân/Chi phí tắc nghẽn: Kịch bản 3 </a:t>
            </a:r>
            <a:r xmlns:a="http://schemas.openxmlformats.org/drawingml/2006/main">
              <a:rPr lang="vi" sz="2000" b="0" dirty="0" smtClean="0">
                <a:solidFill>
                  <a:srgbClr val="007FA3"/>
                </a:solidFill>
                <a:latin typeface="Times New Roman" panose="02020603050405020304" pitchFamily="18" charset="0"/>
                <a:ea typeface="ＭＳ Ｐゴシック" charset="0"/>
                <a:cs typeface="+mj-cs"/>
                <a:sym typeface="Times New Roman"/>
              </a:rPr>
              <a:t>(2 trên 2)</a:t>
            </a:r>
            <a:endParaRPr xmlns:a="http://schemas.openxmlformats.org/drawingml/2006/main" lang="en-US" sz="2000" b="0" dirty="0">
              <a:solidFill>
                <a:srgbClr val="007FA3"/>
              </a:solidFill>
              <a:latin typeface="Times New Roman" panose="02020603050405020304" pitchFamily="18" charset="0"/>
              <a:ea typeface="ＭＳ Ｐゴシック" charset="0"/>
              <a:cs typeface="+mj-cs"/>
              <a:sym typeface="Times New Roman"/>
            </a:endParaRPr>
          </a:p>
        </p:txBody>
      </p:sp>
      <p:pic>
        <p:nvPicPr>
          <p:cNvPr id="14" name="Picture 13" descr="A graph of lambda sub out over lambda sub in prime. A tick mark on each axis reads start fraction C over 2 end fraction. A curve rises steadily over the x axis until about a third of the way. The curve then falls at a faster rate until it approaches the x axis, where it levels off before reaching the mark, start fraction C over 2 end fraction."/>
          <p:cNvPicPr>
            <a:picLocks noChangeAspect="1"/>
          </p:cNvPicPr>
          <p:nvPr/>
        </p:nvPicPr>
        <p:blipFill rotWithShape="1">
          <a:blip r:embed="rId2"/>
          <a:srcRect r="55828"/>
          <a:stretch/>
        </p:blipFill>
        <p:spPr>
          <a:xfrm>
            <a:off x="904938" y="1832420"/>
            <a:ext cx="2901749" cy="2530059"/>
          </a:xfrm>
          <a:prstGeom prst="rect">
            <a:avLst/>
          </a:prstGeom>
        </p:spPr>
      </p:pic>
      <p:pic>
        <p:nvPicPr>
          <p:cNvPr id="3" name="Picture 2" descr="A diagram has 4 routers connected to 4 server tables. Server tables, host A, B, C, D. The routers are arranged in a square, with 1 router per side of the square. On each router there is a small bar with 6 small lines. An arrow of different color comes to and from each table. Each arrow leaving the router starts at row 1. On these arrows, there is a point in rows 1 and 2. Some tables have notes on these points. Each incoming arrow points to row 1. Top left table, Host A. A red arrow starts in row 1. Point, lambda sub in, original data. The arrow moves down the table. Row 2, point, lambda prime sub in, original data, plus retransmitted data. The red arrow goes to the bottom right table, host C, by going right and passing through the uppermost router, router 1, turning down and passing through the right router, router 2, then going up host C table. At router 1, notes state, finite shared output link buffers. Top right table, host B. A green arrow starts at row 1 and goes down the table. Points on the arrow are at rows 1 and 2. The arrow points to the bottom left table, Host D, by going down through router 2, left through the bottom router, router 3, and up the bottom left table, Host D. Bottom right table, Host C. A pink arrow starts at row 1 and goes down the table. There is a point at rows 1 and 2. The arrow points to the top left table, Host A, by going left through router 3, up through the left router, router 4, and up the top left table, host A. Host D. A blue arrow starts in row 1 and moves down the table. There is a point at rows 1 and 2. The arrow points to Host B, by going up through router 4, right through router 1, and up the top right table, Host B. Where the arrow gets to row 1 of Host B table, is lambda sub 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9528" y="2110296"/>
            <a:ext cx="3571833" cy="2224451"/>
          </a:xfrm>
          <a:prstGeom prst="rect">
            <a:avLst/>
          </a:prstGeom>
        </p:spPr>
      </p:pic>
      <p:sp>
        <p:nvSpPr>
          <p:cNvPr id="13" name="Text Placeholder 12"/>
          <p:cNvSpPr>
            <a:spLocks noGrp="1"/>
          </p:cNvSpPr>
          <p:nvPr>
            <p:ph type="body" idx="1"/>
          </p:nvPr>
        </p:nvSpPr>
        <p:spPr>
          <a:xfrm>
            <a:off x="457200" y="4686302"/>
            <a:ext cx="8229600" cy="1551214"/>
          </a:xfrm>
        </p:spPr>
        <p:txBody>
          <a:bodyPr/>
          <a:lstStyle/>
          <a:p>
            <a:pPr xmlns:a="http://schemas.openxmlformats.org/drawingml/2006/main">
              <a:buSzPct val="65000"/>
              <a:buFont typeface="Wingdings" panose="05000000000000000000" pitchFamily="2" charset="2"/>
              <a:buNone/>
            </a:pPr>
            <a:r xmlns:a="http://schemas.openxmlformats.org/drawingml/2006/main">
              <a:rPr lang="vi" altLang="en-US" sz="2400" b="1" dirty="0">
                <a:solidFill>
                  <a:schemeClr val="tx1"/>
                </a:solidFill>
                <a:latin typeface="+mn-lt"/>
              </a:rPr>
              <a:t>một </a:t>
            </a:r>
            <a:r xmlns:a="http://schemas.openxmlformats.org/drawingml/2006/main">
              <a:rPr lang="vi" altLang="ja-JP" sz="2400" b="1" dirty="0" smtClean="0">
                <a:solidFill>
                  <a:schemeClr val="tx1"/>
                </a:solidFill>
                <a:latin typeface="+mn-lt"/>
              </a:rPr>
              <a:t>“chi phí” </a:t>
            </a:r>
            <a:r xmlns:a="http://schemas.openxmlformats.org/drawingml/2006/main">
              <a:rPr lang="vi" altLang="ja-JP" sz="2400" b="1" dirty="0">
                <a:solidFill>
                  <a:schemeClr val="tx1"/>
                </a:solidFill>
                <a:latin typeface="+mn-lt"/>
              </a:rPr>
              <a:t>tắc nghẽn khác </a:t>
            </a:r>
            <a:r xmlns:a="http://schemas.openxmlformats.org/drawingml/2006/main">
              <a:rPr lang="vi" altLang="ja-JP" sz="2400" b="1" dirty="0" smtClean="0">
                <a:solidFill>
                  <a:schemeClr val="tx1"/>
                </a:solidFill>
                <a:latin typeface="+mn-lt"/>
              </a:rPr>
              <a:t>:</a:t>
            </a:r>
            <a:endParaRPr xmlns:a="http://schemas.openxmlformats.org/drawingml/2006/main" lang="en-US" altLang="ja-JP" sz="2400" b="1" dirty="0">
              <a:solidFill>
                <a:schemeClr val="tx1"/>
              </a:solidFill>
              <a:latin typeface="+mn-lt"/>
            </a:endParaRPr>
          </a:p>
          <a:p>
            <a:r xmlns:a="http://schemas.openxmlformats.org/drawingml/2006/main">
              <a:rPr lang="vi" altLang="en-US" sz="2400" dirty="0">
                <a:latin typeface="+mn-lt"/>
              </a:rPr>
              <a:t>khi gói bị rớt, bất kỳ </a:t>
            </a:r>
            <a:r xmlns:a="http://schemas.openxmlformats.org/drawingml/2006/main">
              <a:rPr lang="vi" altLang="ja-JP" sz="2400" dirty="0" smtClean="0">
                <a:latin typeface="+mn-lt"/>
              </a:rPr>
              <a:t>“ </a:t>
            </a:r>
            <a:r xmlns:a="http://schemas.openxmlformats.org/drawingml/2006/main">
              <a:rPr lang="vi" altLang="ja-JP" sz="2400" dirty="0">
                <a:latin typeface="+mn-lt"/>
              </a:rPr>
              <a:t>dung lượng truyền ngược dòng nào được sử dụng cho gói đó đều bị lãng phí </a:t>
            </a:r>
            <a:r xmlns:a="http://schemas.openxmlformats.org/drawingml/2006/main">
              <a:rPr lang="vi" altLang="ja-JP" sz="2400" dirty="0" smtClean="0">
                <a:latin typeface="+mn-lt"/>
              </a:rPr>
              <a:t>!</a:t>
            </a:r>
            <a:endParaRPr xmlns:a="http://schemas.openxmlformats.org/drawingml/2006/main" lang="en-US" sz="2400" dirty="0">
              <a:latin typeface="+mn-lt"/>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xmlns:a="http://schemas.openxmlformats.org/drawingml/2006/main">
              <a:spcBef>
                <a:spcPct val="0"/>
              </a:spcBef>
            </a:pPr>
            <a:r xmlns:a="http://schemas.openxmlformats.org/drawingml/2006/main">
              <a:rPr lang="vi" altLang="en-US" dirty="0" smtClean="0">
                <a:ea typeface="ＭＳ Ｐゴシック" charset="-128"/>
              </a:rPr>
              <a:t>Mục tiêu </a:t>
            </a:r>
            <a:r xmlns:a="http://schemas.openxmlformats.org/drawingml/2006/main">
              <a:rPr lang="vi" altLang="en-US" dirty="0">
                <a:ea typeface="ＭＳ Ｐゴシック" charset="-128"/>
              </a:rPr>
              <a:t>học tập </a:t>
            </a:r>
            <a:r xmlns:a="http://schemas.openxmlformats.org/drawingml/2006/main">
              <a:rPr lang="vi" altLang="en-US" sz="2000" b="0" dirty="0">
                <a:ea typeface="ＭＳ Ｐゴシック" charset="-128"/>
              </a:rPr>
              <a:t>( </a:t>
            </a:r>
            <a:r xmlns:a="http://schemas.openxmlformats.org/drawingml/2006/main">
              <a:rPr lang="vi" altLang="en-US" sz="2000" b="0" dirty="0" smtClean="0">
                <a:ea typeface="ＭＳ Ｐゴシック" charset="-128"/>
              </a:rPr>
              <a:t>10 trên 10)</a:t>
            </a:r>
            <a:endParaRPr xmlns:a="http://schemas.openxmlformats.org/drawingml/2006/main"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3.1 </a:t>
            </a:r>
            <a:r xmlns:a="http://schemas.openxmlformats.org/drawingml/2006/main">
              <a:rPr lang="vi" sz="1800" dirty="0">
                <a:solidFill>
                  <a:schemeClr val="tx1"/>
                </a:solidFill>
                <a:latin typeface="+mn-lt"/>
              </a:rPr>
              <a:t>dịch vụ tầng vận chuyển</a:t>
            </a:r>
          </a:p>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3.2 </a:t>
            </a:r>
            <a:r xmlns:a="http://schemas.openxmlformats.org/drawingml/2006/main">
              <a:rPr lang="vi" sz="1800" dirty="0">
                <a:solidFill>
                  <a:schemeClr val="tx1"/>
                </a:solidFill>
                <a:latin typeface="+mn-lt"/>
              </a:rPr>
              <a:t>ghép kênh và tách kênh</a:t>
            </a:r>
          </a:p>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3.3 </a:t>
            </a:r>
            <a:r xmlns:a="http://schemas.openxmlformats.org/drawingml/2006/main">
              <a:rPr lang="vi" sz="1800" dirty="0">
                <a:solidFill>
                  <a:schemeClr val="tx1"/>
                </a:solidFill>
                <a:latin typeface="+mn-lt"/>
              </a:rPr>
              <a:t>vận chuyển không kết nối </a:t>
            </a:r>
            <a:r xmlns:a="http://schemas.openxmlformats.org/drawingml/2006/main">
              <a:rPr lang="vi" sz="1800" dirty="0" smtClean="0">
                <a:solidFill>
                  <a:schemeClr val="tx1"/>
                </a:solidFill>
                <a:latin typeface="+mn-lt"/>
              </a:rPr>
              <a:t>: U</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Đ.</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P</a:t>
            </a:r>
            <a:endParaRPr xmlns:a="http://schemas.openxmlformats.org/drawingml/2006/main" lang="en-US" sz="1800" dirty="0">
              <a:solidFill>
                <a:schemeClr val="tx1"/>
              </a:solidFill>
              <a:latin typeface="+mn-lt"/>
            </a:endParaRPr>
          </a:p>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3.4 </a:t>
            </a:r>
            <a:r xmlns:a="http://schemas.openxmlformats.org/drawingml/2006/main">
              <a:rPr lang="vi" sz="1800" dirty="0">
                <a:solidFill>
                  <a:schemeClr val="tx1"/>
                </a:solidFill>
                <a:latin typeface="+mn-lt"/>
              </a:rPr>
              <a:t>nguyên tắc truyền dữ liệu đáng tin </a:t>
            </a:r>
            <a:r xmlns:a="http://schemas.openxmlformats.org/drawingml/2006/main">
              <a:rPr lang="vi" sz="1800" dirty="0" smtClean="0">
                <a:solidFill>
                  <a:schemeClr val="tx1"/>
                </a:solidFill>
                <a:latin typeface="+mn-lt"/>
              </a:rPr>
              <a:t>cậy</a:t>
            </a:r>
          </a:p>
          <a:p>
            <a:pPr xmlns:a="http://schemas.openxmlformats.org/drawingml/2006/main" marL="0" indent="0">
              <a:buFont typeface="Wingdings" charset="0"/>
              <a:buNone/>
              <a:defRPr/>
            </a:pPr>
            <a:r xmlns:a="http://schemas.openxmlformats.org/drawingml/2006/main">
              <a:rPr lang="vi" sz="1800" b="1" dirty="0">
                <a:solidFill>
                  <a:schemeClr val="tx2"/>
                </a:solidFill>
                <a:latin typeface="+mn-lt"/>
              </a:rPr>
              <a:t>3.5 </a:t>
            </a:r>
            <a:r xmlns:a="http://schemas.openxmlformats.org/drawingml/2006/main">
              <a:rPr lang="vi" sz="1800" dirty="0">
                <a:solidFill>
                  <a:schemeClr val="tx1"/>
                </a:solidFill>
                <a:latin typeface="+mn-lt"/>
              </a:rPr>
              <a:t>vận chuyển hướng kết nối: </a:t>
            </a:r>
            <a:r xmlns:a="http://schemas.openxmlformats.org/drawingml/2006/main">
              <a:rPr lang="vi" sz="1800" dirty="0" smtClean="0">
                <a:solidFill>
                  <a:schemeClr val="tx1"/>
                </a:solidFill>
                <a:latin typeface="+mn-lt"/>
              </a:rPr>
              <a:t>T</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C</a:t>
            </a:r>
            <a:r xmlns:a="http://schemas.openxmlformats.org/drawingml/2006/main">
              <a:rPr lang="vi" sz="100" dirty="0" smtClean="0">
                <a:solidFill>
                  <a:schemeClr val="tx1"/>
                </a:solidFill>
                <a:latin typeface="+mn-lt"/>
              </a:rPr>
              <a:t> </a:t>
            </a:r>
            <a:r xmlns:a="http://schemas.openxmlformats.org/drawingml/2006/main">
              <a:rPr lang="vi" sz="1800" dirty="0" smtClean="0">
                <a:solidFill>
                  <a:schemeClr val="tx1"/>
                </a:solidFill>
                <a:latin typeface="+mn-lt"/>
              </a:rPr>
              <a:t>P</a:t>
            </a:r>
            <a:endParaRPr xmlns:a="http://schemas.openxmlformats.org/drawingml/2006/main" lang="en-US" sz="1800" dirty="0">
              <a:solidFill>
                <a:schemeClr val="tx1"/>
              </a:solidFill>
              <a:latin typeface="+mn-lt"/>
            </a:endParaRP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cấu trúc phân khúc</a:t>
            </a: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truyền dữ liệu đáng tin cậy</a:t>
            </a:r>
          </a:p>
          <a:p>
            <a:pPr xmlns:a="http://schemas.openxmlformats.org/drawingml/2006/main" lvl="1" indent="-285750">
              <a:buFont typeface="Arial" panose="020B0604020202020204" pitchFamily="34" charset="0"/>
              <a:buChar char="–"/>
              <a:defRPr/>
            </a:pPr>
            <a:r xmlns:a="http://schemas.openxmlformats.org/drawingml/2006/main">
              <a:rPr lang="vi" sz="1800" dirty="0">
                <a:solidFill>
                  <a:schemeClr val="tx1"/>
                </a:solidFill>
                <a:latin typeface="+mn-lt"/>
              </a:rPr>
              <a:t>Kiểm soát lưu lượng</a:t>
            </a:r>
          </a:p>
          <a:p>
            <a:pPr xmlns:a="http://schemas.openxmlformats.org/drawingml/2006/main" lvl="1" indent="-285750">
              <a:buFont typeface="Arial" panose="020B0604020202020204" pitchFamily="34" charset="0"/>
              <a:buChar char="–"/>
              <a:defRPr/>
            </a:pPr>
            <a:r xmlns:a="http://schemas.openxmlformats.org/drawingml/2006/main">
              <a:rPr lang="vi" sz="1800" dirty="0" smtClean="0">
                <a:solidFill>
                  <a:schemeClr val="tx1"/>
                </a:solidFill>
                <a:latin typeface="+mn-lt"/>
              </a:rPr>
              <a:t>quản lý </a:t>
            </a:r>
            <a:r xmlns:a="http://schemas.openxmlformats.org/drawingml/2006/main">
              <a:rPr lang="vi" sz="1800" dirty="0">
                <a:solidFill>
                  <a:schemeClr val="tx1"/>
                </a:solidFill>
                <a:latin typeface="+mn-lt"/>
              </a:rPr>
              <a:t>kết nối</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3.6 </a:t>
            </a:r>
            <a:r xmlns:a="http://schemas.openxmlformats.org/drawingml/2006/main">
              <a:rPr lang="vi" sz="1800" dirty="0">
                <a:latin typeface="+mn-lt"/>
              </a:rPr>
              <a:t>nguyên tắc kiểm soát tắc nghẽn</a:t>
            </a:r>
          </a:p>
          <a:p>
            <a:pPr xmlns:a="http://schemas.openxmlformats.org/drawingml/2006/main" marL="360000" indent="-360000">
              <a:buFont typeface="Wingdings" charset="0"/>
              <a:buNone/>
              <a:defRPr/>
            </a:pPr>
            <a:r xmlns:a="http://schemas.openxmlformats.org/drawingml/2006/main">
              <a:rPr lang="vi" sz="1800" b="1" dirty="0">
                <a:solidFill>
                  <a:schemeClr val="tx2"/>
                </a:solidFill>
                <a:latin typeface="+mn-lt"/>
              </a:rPr>
              <a:t>3.7</a:t>
            </a:r>
            <a:r xmlns:a="http://schemas.openxmlformats.org/drawingml/2006/main">
              <a:rPr lang="vi" sz="1800" dirty="0">
                <a:latin typeface="+mn-lt"/>
              </a:rPr>
              <a:t> </a:t>
            </a:r>
            <a:r xmlns:a="http://schemas.openxmlformats.org/drawingml/2006/main">
              <a:rPr lang="vi" sz="1800" b="1" dirty="0">
                <a:latin typeface="+mn-lt"/>
              </a:rPr>
              <a:t>t</a:t>
            </a:r>
            <a:r xmlns:a="http://schemas.openxmlformats.org/drawingml/2006/main">
              <a:rPr lang="vi" sz="100" b="1" dirty="0">
                <a:latin typeface="+mn-lt"/>
              </a:rPr>
              <a:t> </a:t>
            </a:r>
            <a:r xmlns:a="http://schemas.openxmlformats.org/drawingml/2006/main">
              <a:rPr lang="vi" sz="1800" b="1" dirty="0">
                <a:latin typeface="+mn-lt"/>
              </a:rPr>
              <a:t>C</a:t>
            </a:r>
            <a:r xmlns:a="http://schemas.openxmlformats.org/drawingml/2006/main">
              <a:rPr lang="vi" sz="100" b="1" dirty="0">
                <a:latin typeface="+mn-lt"/>
              </a:rPr>
              <a:t> </a:t>
            </a:r>
            <a:r xmlns:a="http://schemas.openxmlformats.org/drawingml/2006/main">
              <a:rPr lang="vi" sz="1800" b="1" dirty="0" smtClean="0">
                <a:latin typeface="+mn-lt"/>
              </a:rPr>
              <a:t>Kiểm soát </a:t>
            </a:r>
            <a:endParaRPr xmlns:a="http://schemas.openxmlformats.org/drawingml/2006/main" lang="en-US" sz="1800" b="1" dirty="0">
              <a:solidFill>
                <a:schemeClr val="tx1"/>
              </a:solidFill>
              <a:latin typeface="+mn-lt"/>
            </a:endParaRPr>
            <a:r xmlns:a="http://schemas.openxmlformats.org/drawingml/2006/main">
              <a:rPr lang="vi" sz="1800" b="1" dirty="0">
                <a:latin typeface="+mn-lt"/>
              </a:rPr>
              <a:t>tắc nghẽn P</a:t>
            </a:r>
          </a:p>
        </p:txBody>
      </p:sp>
    </p:spTree>
    <p:extLst>
      <p:ext uri="{BB962C8B-B14F-4D97-AF65-F5344CB8AC3E}">
        <p14:creationId xmlns:p14="http://schemas.microsoft.com/office/powerpoint/2010/main" val="550277710"/>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10510</TotalTime>
  <Words>4985</Words>
  <Application>Microsoft Office PowerPoint</Application>
  <PresentationFormat>On-screen Show (4:3)</PresentationFormat>
  <Paragraphs>713</Paragraphs>
  <Slides>113</Slides>
  <Notes>39</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113</vt:i4>
      </vt:variant>
    </vt:vector>
  </HeadingPairs>
  <TitlesOfParts>
    <vt:vector size="127" baseType="lpstr">
      <vt:lpstr>MS PGothic</vt:lpstr>
      <vt:lpstr>MS PGothic</vt:lpstr>
      <vt:lpstr>Arial</vt:lpstr>
      <vt:lpstr>Arial (Body)</vt:lpstr>
      <vt:lpstr>Courier New</vt:lpstr>
      <vt:lpstr>MS Mincho</vt:lpstr>
      <vt:lpstr>Noto Sans Symbols</vt:lpstr>
      <vt:lpstr>Symbol</vt:lpstr>
      <vt:lpstr>Times New Roman</vt:lpstr>
      <vt:lpstr>Verdana</vt:lpstr>
      <vt:lpstr>Wingdings</vt:lpstr>
      <vt:lpstr>508 Lecture</vt:lpstr>
      <vt:lpstr>1_508 Lecture</vt:lpstr>
      <vt:lpstr>Equation</vt:lpstr>
      <vt:lpstr>Computer Networking: A Top Down Approach</vt:lpstr>
      <vt:lpstr>Transport Layer</vt:lpstr>
      <vt:lpstr>Learning Objectives (1 of 10)</vt:lpstr>
      <vt:lpstr>Transport Services and Protocols</vt:lpstr>
      <vt:lpstr>Transport vs. Network Layer</vt:lpstr>
      <vt:lpstr>Internet Transport-Layer Protocols</vt:lpstr>
      <vt:lpstr>Learning Objectives (2 of 10)</vt:lpstr>
      <vt:lpstr>Multiplexing/Demultiplexing</vt:lpstr>
      <vt:lpstr>How Demultiplexing Works</vt:lpstr>
      <vt:lpstr>Connectionless Demultiplexing</vt:lpstr>
      <vt:lpstr>Connectionless Demux: Example</vt:lpstr>
      <vt:lpstr>Connection-Oriented Demux</vt:lpstr>
      <vt:lpstr>Connection-Oriented Demux: Example (1 of 2)</vt:lpstr>
      <vt:lpstr>Connection-Oriented Demux: Example (2 of 2)</vt:lpstr>
      <vt:lpstr>Learning Objectives (3 of 10)</vt:lpstr>
      <vt:lpstr>U D P: User Datagram Protocol [R F C 768]</vt:lpstr>
      <vt:lpstr>U D P: Segment Header (1 of 2)</vt:lpstr>
      <vt:lpstr>U D P: Segment Header (2 of 2)</vt:lpstr>
      <vt:lpstr>U D P Checksum</vt:lpstr>
      <vt:lpstr>Internet Checksum: Example</vt:lpstr>
      <vt:lpstr>Learning Objectives (4 of 10)</vt:lpstr>
      <vt:lpstr>Principles of Reliable Data Transfer</vt:lpstr>
      <vt:lpstr>Reliable Data Transfer: Getting Started (1 of 2)</vt:lpstr>
      <vt:lpstr>Reliable Data Transfer: Getting Started (2 of 2)</vt:lpstr>
      <vt:lpstr>r d t1.0: Reliable Transfer over a Reliable Channel</vt:lpstr>
      <vt:lpstr>r d t2.0: Channel with Bit Errors (1 of 2)</vt:lpstr>
      <vt:lpstr>r d t2.0: Channel with Bit Errors (2 of 2)</vt:lpstr>
      <vt:lpstr>r d t2.0: F S M Specification</vt:lpstr>
      <vt:lpstr>r d t2.0: Operation with No Errors</vt:lpstr>
      <vt:lpstr>r d t2.0: Error Scenario</vt:lpstr>
      <vt:lpstr>r d t2.0 Has a Fatal Flaw!</vt:lpstr>
      <vt:lpstr>r d t2.1: Sender, Handles Garbled A C K / N A K s</vt:lpstr>
      <vt:lpstr>r d t2.1: Receiver, Handles Garbled A C K/N A K s</vt:lpstr>
      <vt:lpstr>r d t2.1: Discussion</vt:lpstr>
      <vt:lpstr>r d t2.2: A N A K - f r e e Protocol</vt:lpstr>
      <vt:lpstr>r d t2.2: Sender, Receiver Fragments</vt:lpstr>
      <vt:lpstr>r d t3.0: Channels with Errors and Loss</vt:lpstr>
      <vt:lpstr>r d t3.0 Sender</vt:lpstr>
      <vt:lpstr>r d t3.0 in Action (1 of 2)</vt:lpstr>
      <vt:lpstr>r d t3.0 in Action (2 of 2)</vt:lpstr>
      <vt:lpstr>Performance of r d t3.0 (1 of 2)</vt:lpstr>
      <vt:lpstr>Performance of r d t3.0 (2 of 2)</vt:lpstr>
      <vt:lpstr>r d t3.0: Stop-and-wait Operation</vt:lpstr>
      <vt:lpstr>Pipelined Protocols</vt:lpstr>
      <vt:lpstr>Pipelining: Increased Utilization</vt:lpstr>
      <vt:lpstr>Pipelined Protocols: Overview</vt:lpstr>
      <vt:lpstr>G o - B a c k - N: Sender</vt:lpstr>
      <vt:lpstr>G B N: Sender Extended F S M</vt:lpstr>
      <vt:lpstr>G B N: Receiver Extended F S M (1 of 2)</vt:lpstr>
      <vt:lpstr>G B N: Receiver Extended F S M (2 of 2)</vt:lpstr>
      <vt:lpstr>G B N in Action</vt:lpstr>
      <vt:lpstr>Selective Repeat (1 of 3)</vt:lpstr>
      <vt:lpstr>Selective Repeat: Sender, Receiver Windows</vt:lpstr>
      <vt:lpstr>Selective Repeat (2 of 3)</vt:lpstr>
      <vt:lpstr>Selective Repeat (3 of 3)</vt:lpstr>
      <vt:lpstr>Selective Repeat in Action</vt:lpstr>
      <vt:lpstr>Selective Repeat: Dilemma (1 of 2)</vt:lpstr>
      <vt:lpstr>Selective Repeat: Dilemma (2 of 2)</vt:lpstr>
      <vt:lpstr>Learning Objectives (5 of 10)</vt:lpstr>
      <vt:lpstr>T C P: Overview R F C s: 793, 1122, 1323, 2018, 2581</vt:lpstr>
      <vt:lpstr>T C P Segment Structure</vt:lpstr>
      <vt:lpstr>T C P Sequence Numbers, A C K s (1 of 2)</vt:lpstr>
      <vt:lpstr>T C P Sequence Numbers, A C K s (2 of 2)</vt:lpstr>
      <vt:lpstr>T C P Round Trip Time, Timeout (1 of 3)</vt:lpstr>
      <vt:lpstr>T C P Round Trip Time, Timeout (2 of 3)</vt:lpstr>
      <vt:lpstr>T C P Round Trip Time, Timeout (3 of 3)</vt:lpstr>
      <vt:lpstr>Learning Objectives (6 of 10)</vt:lpstr>
      <vt:lpstr>T C P Reliable Data Transfer</vt:lpstr>
      <vt:lpstr>T C P Sender Events:</vt:lpstr>
      <vt:lpstr>T C P Sender (Simplified)</vt:lpstr>
      <vt:lpstr>T C P: Retransmission Scenarios (1 of 2)</vt:lpstr>
      <vt:lpstr>T C P: Retransmission Scenarios (2 of 2)</vt:lpstr>
      <vt:lpstr>T C P A C K Generation [R F C 1122, R F C 2581]</vt:lpstr>
      <vt:lpstr>T C P Fast Retransmit (1 of 2)</vt:lpstr>
      <vt:lpstr>T C P Fast Retransmit (2 of 2)</vt:lpstr>
      <vt:lpstr>Learning Objectives (7 of 10)</vt:lpstr>
      <vt:lpstr>T C P Flow Control (1 of 2)</vt:lpstr>
      <vt:lpstr>T C P Flow Control (2 of 2)</vt:lpstr>
      <vt:lpstr>Learning Objectives (8 of 10)</vt:lpstr>
      <vt:lpstr>Connection Management</vt:lpstr>
      <vt:lpstr>Agreeing to Establish a Connection (1 of 2)</vt:lpstr>
      <vt:lpstr>Agreeing to Establish a Connection (2 of 2)</vt:lpstr>
      <vt:lpstr>T C P 3-Way Handshake</vt:lpstr>
      <vt:lpstr>T C P 3-Way Handshake: F S M</vt:lpstr>
      <vt:lpstr>T C P: Closing a Connection (1 of 2)</vt:lpstr>
      <vt:lpstr>T C P: Closing a Connection (2 of 2)</vt:lpstr>
      <vt:lpstr>Learning Objectives (9 of 10)</vt:lpstr>
      <vt:lpstr>Principles of Congestion Control</vt:lpstr>
      <vt:lpstr>Causes/Costs of Congestion: Scenario 1 (1 of 2)</vt:lpstr>
      <vt:lpstr>Causes/Costs of Congestion: Scenario 1 (2 of 2)</vt:lpstr>
      <vt:lpstr>Causes/Costs of Congestion: Scenario 2 (1 of 6)</vt:lpstr>
      <vt:lpstr>Causes/Costs of Congestion: Scenario 2 (2 of 6)</vt:lpstr>
      <vt:lpstr>Causes/Costs of Congestion: Scenario 2 (3 of 6)</vt:lpstr>
      <vt:lpstr>Causes/Costs of Congestion: Scenario 2 (4 of 6)</vt:lpstr>
      <vt:lpstr>Causes/Costs of Congestion: Scenario 2 (5 of 6)</vt:lpstr>
      <vt:lpstr>Causes/Costs of Congestion: Scenario 2 (6 of 6)</vt:lpstr>
      <vt:lpstr>Causes/Costs of Congestion: Scenario 3 (1 of 2)</vt:lpstr>
      <vt:lpstr>Causes/Costs of Congestion: Scenario 3 (2 of 2)</vt:lpstr>
      <vt:lpstr>Learning Objectives (10 of 10)</vt:lpstr>
      <vt:lpstr>T C P Congestion Control: Additive Increase Multiplicative Decrease</vt:lpstr>
      <vt:lpstr>T C P Congestion Control: Details</vt:lpstr>
      <vt:lpstr>T C P Slow Start</vt:lpstr>
      <vt:lpstr>T C P: Detecting, Reacting to Loss</vt:lpstr>
      <vt:lpstr>T C P: Switching from Slow Start to C A</vt:lpstr>
      <vt:lpstr>Summary: T C P Congestion Control</vt:lpstr>
      <vt:lpstr>T C P Throughput</vt:lpstr>
      <vt:lpstr>T C P Futures: T C P over “Long, Fat Pipes”</vt:lpstr>
      <vt:lpstr>T C P Fairness</vt:lpstr>
      <vt:lpstr>Why is T C P Fair?</vt:lpstr>
      <vt:lpstr>Fairness (More)</vt:lpstr>
      <vt:lpstr>Explicit Congestion Notification (E C N)</vt:lpstr>
      <vt:lpstr>Chapter Summary</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 A Top Down Approach, 7e</dc:title>
  <dc:subject>Computer Science</dc:subject>
  <dc:creator>Kurose/Ross</dc:creator>
  <cp:keywords>Computer Networking</cp:keywords>
  <cp:lastModifiedBy>Windows User</cp:lastModifiedBy>
  <cp:revision>1234</cp:revision>
  <dcterms:modified xsi:type="dcterms:W3CDTF">2018-04-17T11:41:15Z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